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95" r:id="rId2"/>
    <p:sldId id="342" r:id="rId3"/>
    <p:sldId id="339" r:id="rId4"/>
    <p:sldId id="340" r:id="rId5"/>
    <p:sldId id="345" r:id="rId6"/>
    <p:sldId id="260" r:id="rId7"/>
    <p:sldId id="347" r:id="rId8"/>
    <p:sldId id="348" r:id="rId9"/>
    <p:sldId id="349" r:id="rId10"/>
    <p:sldId id="256" r:id="rId11"/>
    <p:sldId id="266" r:id="rId12"/>
    <p:sldId id="378" r:id="rId13"/>
    <p:sldId id="306" r:id="rId14"/>
    <p:sldId id="307" r:id="rId15"/>
    <p:sldId id="308" r:id="rId16"/>
    <p:sldId id="309" r:id="rId17"/>
    <p:sldId id="310" r:id="rId18"/>
    <p:sldId id="311" r:id="rId19"/>
    <p:sldId id="267" r:id="rId20"/>
    <p:sldId id="263" r:id="rId21"/>
    <p:sldId id="312" r:id="rId22"/>
    <p:sldId id="313" r:id="rId23"/>
    <p:sldId id="315" r:id="rId24"/>
    <p:sldId id="317" r:id="rId25"/>
    <p:sldId id="316" r:id="rId26"/>
    <p:sldId id="319" r:id="rId27"/>
    <p:sldId id="322" r:id="rId28"/>
    <p:sldId id="321" r:id="rId29"/>
    <p:sldId id="320" r:id="rId30"/>
    <p:sldId id="323" r:id="rId31"/>
    <p:sldId id="325" r:id="rId32"/>
    <p:sldId id="351" r:id="rId33"/>
    <p:sldId id="324" r:id="rId34"/>
    <p:sldId id="328" r:id="rId35"/>
    <p:sldId id="327" r:id="rId36"/>
    <p:sldId id="326" r:id="rId37"/>
    <p:sldId id="330" r:id="rId38"/>
    <p:sldId id="329" r:id="rId39"/>
    <p:sldId id="334" r:id="rId40"/>
    <p:sldId id="333" r:id="rId41"/>
    <p:sldId id="332" r:id="rId42"/>
    <p:sldId id="353" r:id="rId43"/>
    <p:sldId id="357" r:id="rId44"/>
    <p:sldId id="359" r:id="rId45"/>
    <p:sldId id="360" r:id="rId46"/>
    <p:sldId id="358" r:id="rId47"/>
    <p:sldId id="361" r:id="rId48"/>
    <p:sldId id="362" r:id="rId49"/>
    <p:sldId id="374" r:id="rId50"/>
    <p:sldId id="375" r:id="rId51"/>
    <p:sldId id="377" r:id="rId52"/>
    <p:sldId id="382" r:id="rId53"/>
    <p:sldId id="337" r:id="rId54"/>
    <p:sldId id="354" r:id="rId55"/>
    <p:sldId id="365" r:id="rId56"/>
    <p:sldId id="364" r:id="rId57"/>
    <p:sldId id="369" r:id="rId58"/>
    <p:sldId id="368" r:id="rId59"/>
    <p:sldId id="367" r:id="rId60"/>
    <p:sldId id="366" r:id="rId61"/>
    <p:sldId id="370" r:id="rId62"/>
    <p:sldId id="373" r:id="rId63"/>
    <p:sldId id="372" r:id="rId64"/>
    <p:sldId id="371" r:id="rId65"/>
    <p:sldId id="380" r:id="rId66"/>
    <p:sldId id="381" r:id="rId67"/>
    <p:sldId id="336" r:id="rId68"/>
    <p:sldId id="383" r:id="rId69"/>
    <p:sldId id="384" r:id="rId70"/>
    <p:sldId id="385" r:id="rId71"/>
    <p:sldId id="386" r:id="rId72"/>
    <p:sldId id="387" r:id="rId73"/>
    <p:sldId id="388" r:id="rId74"/>
    <p:sldId id="335" r:id="rId75"/>
    <p:sldId id="356" r:id="rId76"/>
    <p:sldId id="389" r:id="rId77"/>
    <p:sldId id="338" r:id="rId78"/>
    <p:sldId id="272" r:id="rId79"/>
    <p:sldId id="305" r:id="rId8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2D9E"/>
    <a:srgbClr val="D9ECF7"/>
    <a:srgbClr val="DEF4F6"/>
    <a:srgbClr val="377553"/>
    <a:srgbClr val="167909"/>
    <a:srgbClr val="275F3A"/>
    <a:srgbClr val="ACC38B"/>
    <a:srgbClr val="307447"/>
    <a:srgbClr val="FEF4EC"/>
    <a:srgbClr val="345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Orta Stil 2 - Vurgu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Orta Stil 2 - Vurgu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Orta Stil 2 - Vurgu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Orta Sti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06799F8-075E-4A3A-A7F6-7FBC6576F1A4}" styleName="Tema Uygulanmış Stil 2 - Vurgu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ema Uygulanmış Stil 1 - Vurgu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5758FB7-9AC5-4552-8A53-C91805E547FA}" styleName="Tema Uygulanmış Stil 1 - Vurgu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ema Uygulanmış Stil 1 - Vurgu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0A15C55-8517-42AA-B614-E9B94910E393}" styleName="Orta Stil 2 - Vurgu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Tema Uygulanmış Stil 1 - Vurgu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113A9D2-9D6B-4929-AA2D-F23B5EE8CBE7}" styleName="Tema Uygulanmış Stil 2 - Vurgu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Orta Stil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46F890A9-2807-4EBB-B81D-B2AA78EC7F39}" styleName="Koyu Stil 2 - Vurgu 5/Vurgu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Orta Stil 3 - Vurgu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Orta Stil 3 - Vurgu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940675A-B579-460E-94D1-54222C63F5DA}" styleName="Stil Yok, Tablo Kılavuz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50" autoAdjust="0"/>
  </p:normalViewPr>
  <p:slideViewPr>
    <p:cSldViewPr>
      <p:cViewPr>
        <p:scale>
          <a:sx n="90" d="100"/>
          <a:sy n="90" d="100"/>
        </p:scale>
        <p:origin x="-100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62A74-B8A8-4B04-8CA8-DE133570F57B}" type="datetimeFigureOut">
              <a:rPr lang="tr-TR" smtClean="0"/>
              <a:pPr/>
              <a:t>30.10.2013</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930D9C-A5FB-4997-8E49-972F94AF3504}" type="slidenum">
              <a:rPr lang="tr-TR" smtClean="0"/>
              <a:pPr/>
              <a:t>‹#›</a:t>
            </a:fld>
            <a:endParaRPr lang="tr-TR"/>
          </a:p>
        </p:txBody>
      </p:sp>
    </p:spTree>
    <p:extLst>
      <p:ext uri="{BB962C8B-B14F-4D97-AF65-F5344CB8AC3E}">
        <p14:creationId xmlns:p14="http://schemas.microsoft.com/office/powerpoint/2010/main" val="3091108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B3930D9C-A5FB-4997-8E49-972F94AF3504}" type="slidenum">
              <a:rPr lang="tr-TR" smtClean="0"/>
              <a:pPr/>
              <a:t>10</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30.10.2013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30.10.2013</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hyperlink" Target="http://www.google.com.tr/url?sa=i&amp;rct=j&amp;q=&amp;esrc=s&amp;frm=1&amp;source=images&amp;cd=&amp;cad=rja&amp;docid=QfZZcy2jQ3d3UM&amp;tbnid=LuNTEduAtbQSxM:&amp;ved=0CAUQjRw&amp;url=http://www.okubil.com/osym-puan-hesaplama-sistemi-degisti-yeni-lys-puan-hesaplama-sistemi-nasil-olacak-12503.html&amp;ei=59pDUuH1I4jFtQaLmoGwAg&amp;bvm=bv.53217764,d.Yms&amp;psig=AFQjCNEsf_aT9PtMJE4FRYWdY3t6lHNPcg&amp;ust=1380263994047014" TargetMode="Externa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hyperlink" Target="http://www.google.com.tr/url?sa=i&amp;rct=j&amp;q=&amp;esrc=s&amp;frm=1&amp;source=images&amp;cd=&amp;cad=rja&amp;docid=COB7C_FWGNObbM&amp;tbnid=cJejkAY0w0EXcM:&amp;ved=0CAUQjRw&amp;url=http://mebk12.meb.gov.tr/meb_iys_dosyalar/21/03/142290/icerikler/sinavsiz-gecis-rehberi_210690.html&amp;ei=jN9DUsX-O8XJswbrzoAY&amp;psig=AFQjCNHGlhhbZ5MM-LcftKXG0SM0C6m-zQ&amp;ust=1380266147368804"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hyperlink" Target="http://www.google.com.tr/url?sa=i&amp;rct=j&amp;q=&amp;esrc=s&amp;frm=1&amp;source=images&amp;cd=&amp;cad=rja&amp;docid=2FK2Zw-M6eeJXM&amp;tbnid=yVAr2rRcIh91yM:&amp;ved=0CAUQjRw&amp;url=http://www.sorubankamiz.net/2013-lys-basvurulari-uzatilacak-mi/&amp;ei=W-tDUtXiLcWGswa64oGADA&amp;bvm=bv.53217764,d.Yms&amp;psig=AFQjCNGG-xGNVMIdpG_1K8JRnVZT8K5otQ&amp;ust=1380269263307422"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hyperlink" Target="http://www.google.com.tr/url?sa=i&amp;rct=j&amp;q=&amp;esrc=s&amp;frm=1&amp;source=images&amp;cd=&amp;cad=rja&amp;docid=SZwNRdsXA-CdLM&amp;tbnid=UTZTDpeHiwIfvM:&amp;ved=0CAUQjRw&amp;url=http://www.dunyabulteni.net/?aType%3Dhaber%26ArticleID%3D152833&amp;ei=sR1EUpHjMoPUswalqoC4Bg&amp;bvm=bv.53217764,d.Yms&amp;psig=AFQjCNElRLBatgjWngn4cZkdYDNyNtgYJQ&amp;ust=138028214488106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SJ_UT1TJXtqXwM&amp;tbnid=LNUmyYN3Nza_XM:&amp;ved=0CAUQjRw&amp;url=http://www.turkpdristanbul.com/istanbuldaki-liselerin-ygs-2011-puan-basari-analizleri/&amp;ei=PB9EUtAFho61BsmmgMAB&amp;psig=AFQjCNElRLBatgjWngn4cZkdYDNyNtgYJQ&amp;ust=1380282144881067" TargetMode="External"/><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BRF9A7r3M_3wGM&amp;tbnid=CMjpSyZ6J73hRM:&amp;ved=0CAUQjRw&amp;url=http://mebk12.meb.gov.tr/meb_iys_dosyalar/34/21/749366/icerikler/ygs-sonuclar-nasl-degerlendirilmelidir_342433.html&amp;ei=RSJEUundNIGWtQaGr4GYCQ&amp;psig=AFQjCNElRLBatgjWngn4cZkdYDNyNtgYJQ&amp;ust=1380282144881067"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zOU5U4z84kiaAM&amp;tbnid=SRZ0dJRJfM7U5M:&amp;ved=0CAUQjRw&amp;url=http://yenirehberlik.com/2013-ygs-lys-okuldan-gelecek-puan-hesaplama.html&amp;ei=Oy1EUun3LcTJsgac54G4BQ&amp;psig=AFQjCNEGTo5G5TJjnMSFpeTYjkroX_g6tw&amp;ust=1380281248246353"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ss0s2na3T12m_M&amp;tbnid=yswCGy-ISAyuUM:&amp;ved=0CAUQjRw&amp;url=http://polisolmakistiyorum.com/2012-pomem-basari-puani-nasil-hesaplanacak/&amp;ei=6zREUorCGsbJswa_oIGwDw&amp;psig=AFQjCNFJqiXOoVEXi1gHsfKlJD8crFFfdw&amp;ust=1380288062066777"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GQAsGhKQCtYsXM&amp;tbnid=a_MvnnNtE4YlhM:&amp;ved=0CAUQjRw&amp;url=http://mebk12.meb.gov.tr/meb_iys_dosyalar/54/05/972662/icerikler/ygs-lys-sinavi_45378.html&amp;ei=3TVEUqWpK8Xesgbyy4DgCA&amp;bvm=bv.53217764,d.Yms&amp;psig=AFQjCNF5jCugNW17--vRdFCJ7iqYnzaaFQ&amp;ust=1380286804757531"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KeZRaF5aMOsXPM&amp;tbnid=9BUlAx67KTvnlM:&amp;ved=0CAUQjRw&amp;url=http://vimeo.com/7915915&amp;ei=kWBFUprbDImGswaeoIDYCA&amp;bvm=bv.53217764,d.Yms&amp;psig=AFQjCNExUbmxqqxIvwOzSjekyvg-1WYtxw&amp;ust=1380364735365433"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seVHeINo87yHSM&amp;tbnid=F6q4co-RiwqqQM:&amp;ved=0CAUQjRw&amp;url=http://www.egitimhane.biz/haber/2014-lys-matematikedebiyatsosyal-bilgilercografyafen-bilimleryabanci-dil-sinav-tarihleri-1998.html&amp;ei=S3VFUtfmL8PVtAaV9oGICA&amp;bvm=bv.53217764,d.Yms&amp;psig=AFQjCNHeaRaUEQwXIguYMGc7AfAQkiJmeQ&amp;ust=1380370095884170"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hyperlink" Target="http://www.google.com.tr/url?sa=i&amp;rct=j&amp;q=&amp;esrc=s&amp;frm=1&amp;source=images&amp;cd=&amp;cad=rja&amp;docid=yI9oWiV-SijOgM&amp;tbnid=IXpzigOEFyZHUM:&amp;ved=0CAUQjRw&amp;url=http://mebk12.meb.gov.tr/meb_iys_dosyalar/42/01/246754/icerikler/ygs-lys-testler-ve-kapsamlar_241510.html&amp;ei=uhJMUuiEIeGQ0AWF_YGQBw&amp;bvm=bv.53371865,d.bGE&amp;psig=AFQjCNE4FclF3XwlawMSWGKj0_BFOBFDFA&amp;ust=1380803613103908"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hyperlink" Target="http://www.google.com.tr/url?sa=i&amp;rct=j&amp;q=&amp;esrc=s&amp;frm=1&amp;source=images&amp;cd=&amp;cad=rja&amp;docid=msq0AikhKc8vJM&amp;tbnid=OuYvx-OD_jIJkM:&amp;ved=0CAUQjRw&amp;url=http://www.ingilizceogretim.com/2012-lys-puan-ve-konu-dagilimi-2012-lys-sonuclari&amp;ei=-k5BUsz3D4iMtAbav4GoDg&amp;bvm=bv.52434380,d.Yms&amp;psig=AFQjCNEsOe6ZElu20oAPm0cbCE3oqhSBWA&amp;ust=1380098090526858"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4.jpeg"/><Relationship Id="rId4" Type="http://schemas.openxmlformats.org/officeDocument/2006/relationships/hyperlink" Target="http://www.google.com.tr/url?sa=i&amp;rct=j&amp;q=&amp;esrc=s&amp;frm=1&amp;source=images&amp;cd=&amp;cad=rja&amp;docid=wAHTulupofjo6M&amp;tbnid=jWeWPeE-dXOOFM:&amp;ved=0CAUQjRw&amp;url=http://www.indirimlr.com/lys-edebiyat-sorulari/&amp;ei=sHNKUrX4Nq-W0QW_oYCABQ&amp;bvm=bv.53371865,d.bGE&amp;psig=AFQjCNGsuke0H2263ZG_6nDMwNVj59bsYg&amp;ust=1380697261738906"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hyperlink" Target="http://www.google.com.tr/url?sa=i&amp;rct=j&amp;q=&amp;esrc=s&amp;frm=1&amp;source=images&amp;cd=&amp;cad=rja&amp;docid=wAHTulupofjo6M&amp;tbnid=jWeWPeE-dXOOFM:&amp;ved=0CAUQjRw&amp;url=http://www.indirimlr.com/lys-edebiyat-sorulari/&amp;ei=sHNKUrX4Nq-W0QW_oYCABQ&amp;bvm=bv.53371865,d.bGE&amp;psig=AFQjCNGsuke0H2263ZG_6nDMwNVj59bsYg&amp;ust=1380697261738906"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hyperlink" Target="http://www.google.com.tr/url?sa=i&amp;rct=j&amp;q=&amp;esrc=s&amp;frm=1&amp;source=images&amp;cd=&amp;cad=rja&amp;docid=wAHTulupofjo6M&amp;tbnid=jWeWPeE-dXOOFM:&amp;ved=0CAUQjRw&amp;url=http://www.indirimlr.com/lys-edebiyat-sorulari/&amp;ei=sHNKUrX4Nq-W0QW_oYCABQ&amp;bvm=bv.53371865,d.bGE&amp;psig=AFQjCNGsuke0H2263ZG_6nDMwNVj59bsYg&amp;ust=1380697261738906"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hyperlink" Target="http://www.google.com.tr/url?sa=i&amp;rct=j&amp;q=&amp;esrc=s&amp;frm=1&amp;source=images&amp;cd=&amp;cad=rja&amp;docid=wAHTulupofjo6M&amp;tbnid=jWeWPeE-dXOOFM:&amp;ved=0CAUQjRw&amp;url=http://www.indirimlr.com/lys-edebiyat-sorulari/&amp;ei=sHNKUrX4Nq-W0QW_oYCABQ&amp;bvm=bv.53371865,d.bGE&amp;psig=AFQjCNGsuke0H2263ZG_6nDMwNVj59bsYg&amp;ust=1380697261738906"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jpeg"/><Relationship Id="rId4" Type="http://schemas.openxmlformats.org/officeDocument/2006/relationships/hyperlink" Target="http://www.google.com.tr/url?sa=i&amp;rct=j&amp;q=&amp;esrc=s&amp;frm=1&amp;source=images&amp;cd=&amp;cad=rja&amp;docid=wAHTulupofjo6M&amp;tbnid=jWeWPeE-dXOOFM:&amp;ved=0CAUQjRw&amp;url=http://www.indirimlr.com/lys-edebiyat-sorulari/&amp;ei=sHNKUrX4Nq-W0QW_oYCABQ&amp;bvm=bv.53371865,d.bGE&amp;psig=AFQjCNGsuke0H2263ZG_6nDMwNVj59bsYg&amp;ust=1380697261738906"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hyperlink" Target="http://www.google.com.tr/url?sa=i&amp;rct=j&amp;q=&amp;esrc=s&amp;frm=1&amp;source=images&amp;cd=&amp;cad=rja&amp;docid=tQjQKnP4XhVJzM&amp;tbnid=_xS0Kaa62Ek0zM:&amp;ved=0CAUQjRw&amp;url=http://mebk12.meb.gov.tr/meb_iys_dosyalar/11/02/372910/icerikler/lys-puan-turleri_331106.html&amp;ei=pBpNUvffO4qjtAamwYGoBg&amp;bvm=bv.53537100,d.Yms&amp;psig=AFQjCNHEQ-jW8iJD0W4doGazRnDzo4XmBw&amp;ust=1380871195450931"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SESa_G3jxWR7PM&amp;tbnid=urt4G0KU6W9oWM:&amp;ved=0CAUQjRw&amp;url=http://www.parlakbirgelecek.com/tr/faydali-bilgiler/universite-secimine-baslarken/hangi-bolum&amp;ei=KBxNUpHHNMbVtAa5zICQBQ&amp;bvm=bv.53537100,d.Yms&amp;psig=AFQjCNFWekp0wGqhvt4gkGmmckdfK9U9yg&amp;ust=1380871543586557"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google.com.tr/url?sa=i&amp;rct=j&amp;q=&amp;esrc=s&amp;frm=1&amp;source=images&amp;cd=&amp;cad=rja&amp;docid=JsL0Pcp-XehEaM&amp;tbnid=XOTHbTcUzgtjlM:&amp;ved=0CAUQjRw&amp;url=http://www.rehberliksitesi.com/sorular-ve-cevaplar/7792&amp;ei=lB1NUsrpJYmRtQaT_IC4Dw&amp;bvm=bv.53537100,d.Yms&amp;psig=AFQjCNFWekp0wGqhvt4gkGmmckdfK9U9yg&amp;ust=1380871543586557" TargetMode="External"/><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7.gif"/><Relationship Id="rId4" Type="http://schemas.openxmlformats.org/officeDocument/2006/relationships/hyperlink" Target="http://www.google.com.tr/url?sa=i&amp;rct=j&amp;q=&amp;esrc=s&amp;frm=1&amp;source=images&amp;cd=&amp;cad=rja&amp;docid=Wh3tXBJ50vZ2zM&amp;tbnid=RG9G3SXiOH4eLM:&amp;ved=0CAUQjRw&amp;url=http://www.egitimhaber.org/index.php/2014-ygs-konulari-ve-soru-dagilimi.html&amp;ei=nIxBUrnvBcPJtQb6jIDQCg&amp;bvm=bv.52434380,d.Yms&amp;psig=AFQjCNGN2wwy7tnNPi1thMR3_KmC5eAAyQ&amp;ust=1380113861343236" TargetMode="External"/></Relationships>
</file>

<file path=ppt/slides/_rels/slide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hyperlink" Target="http://www.google.com.tr/url?sa=i&amp;rct=j&amp;q=&amp;esrc=s&amp;frm=1&amp;source=images&amp;cd=&amp;cad=rja&amp;docid=j0pZ4hOgiLNMuM&amp;tbnid=s223-cFpdHOwjM:&amp;ved=0CAUQjRw&amp;url=http://www.chatlama.net/haberler/2014-ygs-ve-lys-sinav-tarihleri.html&amp;ei=35BBUoy-OMjYtQb62oGIAg&amp;bvm=bv.52434380,d.Yms&amp;psig=AFQjCNF7vR1Xww-Gte599Gc2LUaU4ijeCA&amp;ust=1380115025686611" TargetMode="External"/></Relationships>
</file>

<file path=ppt/slides/_rels/slide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3 Metin kutusu"/>
          <p:cNvSpPr txBox="1"/>
          <p:nvPr/>
        </p:nvSpPr>
        <p:spPr>
          <a:xfrm>
            <a:off x="285720" y="357166"/>
            <a:ext cx="8429684" cy="1200329"/>
          </a:xfrm>
          <a:prstGeom prst="rect">
            <a:avLst/>
          </a:prstGeom>
          <a:noFill/>
        </p:spPr>
        <p:txBody>
          <a:bodyPr wrap="square" rtlCol="0">
            <a:spAutoFit/>
          </a:bodyPr>
          <a:lstStyle/>
          <a:p>
            <a:pPr algn="ctr"/>
            <a:r>
              <a:rPr lang="tr-TR" sz="7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ÖSYS SİSTEMİ</a:t>
            </a:r>
            <a:endParaRPr lang="tr-TR" sz="7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sp>
        <p:nvSpPr>
          <p:cNvPr id="5" name="4 Metin kutusu"/>
          <p:cNvSpPr txBox="1"/>
          <p:nvPr/>
        </p:nvSpPr>
        <p:spPr>
          <a:xfrm>
            <a:off x="7812360" y="2500868"/>
            <a:ext cx="688730" cy="3785652"/>
          </a:xfrm>
          <a:prstGeom prst="rect">
            <a:avLst/>
          </a:prstGeom>
          <a:noFill/>
        </p:spPr>
        <p:txBody>
          <a:bodyPr wrap="square" rtlCol="0">
            <a:spAutoFit/>
          </a:bodyPr>
          <a:lstStyle/>
          <a:p>
            <a:r>
              <a:rPr lang="tr-TR"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2</a:t>
            </a:r>
          </a:p>
          <a:p>
            <a:r>
              <a:rPr lang="tr-TR"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0</a:t>
            </a:r>
          </a:p>
          <a:p>
            <a:r>
              <a:rPr lang="tr-TR"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1</a:t>
            </a:r>
          </a:p>
          <a:p>
            <a:r>
              <a:rPr lang="tr-TR"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4</a:t>
            </a:r>
            <a:endParaRPr lang="tr-TR"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sp>
        <p:nvSpPr>
          <p:cNvPr id="6" name="5 Metin kutusu"/>
          <p:cNvSpPr txBox="1"/>
          <p:nvPr/>
        </p:nvSpPr>
        <p:spPr>
          <a:xfrm>
            <a:off x="142844" y="4869160"/>
            <a:ext cx="6929486" cy="1846659"/>
          </a:xfrm>
          <a:prstGeom prst="rect">
            <a:avLst/>
          </a:prstGeom>
          <a:noFill/>
        </p:spPr>
        <p:txBody>
          <a:bodyPr wrap="square" rtlCol="0">
            <a:spAutoFit/>
          </a:bodyPr>
          <a:lstStyle/>
          <a:p>
            <a:pPr algn="ctr"/>
            <a:r>
              <a:rPr lang="tr-TR" sz="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ÇORUM</a:t>
            </a:r>
          </a:p>
          <a:p>
            <a:pPr algn="ctr"/>
            <a:r>
              <a:rPr lang="tr-TR" sz="3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REHBERLİK ARAŞTIRMA MERKEZİ</a:t>
            </a:r>
            <a:endParaRPr lang="tr-TR" sz="3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endParaRPr>
          </a:p>
        </p:txBody>
      </p:sp>
      <p:pic>
        <p:nvPicPr>
          <p:cNvPr id="7"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2" name="1 Metin kutusu"/>
          <p:cNvSpPr txBox="1"/>
          <p:nvPr/>
        </p:nvSpPr>
        <p:spPr>
          <a:xfrm>
            <a:off x="251520" y="1916832"/>
            <a:ext cx="5328592" cy="1569660"/>
          </a:xfrm>
          <a:prstGeom prst="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algn="just" fontAlgn="base">
              <a:lnSpc>
                <a:spcPct val="80000"/>
              </a:lnSpc>
              <a:spcBef>
                <a:spcPct val="20000"/>
              </a:spcBef>
              <a:spcAft>
                <a:spcPct val="0"/>
              </a:spcAft>
              <a:buClr>
                <a:srgbClr val="003366"/>
              </a:buClr>
              <a:buFont typeface="Wingdings" pitchFamily="2" charset="2"/>
              <a:buChar char="w"/>
              <a:defRPr/>
            </a:pPr>
            <a:r>
              <a:rPr lang="tr-TR" sz="2000" kern="0" dirty="0">
                <a:solidFill>
                  <a:srgbClr val="000000"/>
                </a:solidFill>
                <a:latin typeface="Times New Roman"/>
                <a:cs typeface="Times New Roman"/>
              </a:rPr>
              <a:t>Ortaöğretim Başarı Puanı (OBP) Değer Aralıkları 250-500 olacaktır. OBP, </a:t>
            </a:r>
            <a:r>
              <a:rPr lang="tr-TR" sz="2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cs typeface="Times New Roman"/>
              </a:rPr>
              <a:t>Türkiye geneli değerlendirmeye esas alınarak, </a:t>
            </a:r>
            <a:r>
              <a:rPr lang="tr-TR" sz="2000" kern="0" dirty="0">
                <a:solidFill>
                  <a:srgbClr val="000000"/>
                </a:solidFill>
                <a:latin typeface="Times New Roman"/>
                <a:cs typeface="Times New Roman"/>
              </a:rPr>
              <a:t>ortaöğretim bitirme </a:t>
            </a:r>
            <a:r>
              <a:rPr lang="tr-TR" sz="2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cs typeface="Times New Roman"/>
              </a:rPr>
              <a:t>notları (100 üzerinden diploma notu) 5 ile çarpılarak </a:t>
            </a:r>
            <a:r>
              <a:rPr lang="tr-TR" sz="2000" kern="0" dirty="0">
                <a:solidFill>
                  <a:srgbClr val="000000"/>
                </a:solidFill>
                <a:latin typeface="Times New Roman"/>
                <a:cs typeface="Times New Roman"/>
              </a:rPr>
              <a:t>Ortaöğretim Başarı Puanına (OBP) dönüştürülecektir. </a:t>
            </a:r>
            <a:endParaRPr lang="tr-TR" sz="2000" kern="0" dirty="0" smtClean="0">
              <a:solidFill>
                <a:srgbClr val="000000"/>
              </a:solidFill>
              <a:latin typeface="Times New Roman"/>
              <a:cs typeface="Times New Roman"/>
            </a:endParaRPr>
          </a:p>
        </p:txBody>
      </p:sp>
      <p:sp>
        <p:nvSpPr>
          <p:cNvPr id="3" name="2 Metin kutusu"/>
          <p:cNvSpPr txBox="1"/>
          <p:nvPr/>
        </p:nvSpPr>
        <p:spPr>
          <a:xfrm>
            <a:off x="220650" y="3717032"/>
            <a:ext cx="5359462" cy="830997"/>
          </a:xfrm>
          <a:prstGeom prst="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fontAlgn="base">
              <a:lnSpc>
                <a:spcPct val="80000"/>
              </a:lnSpc>
              <a:spcBef>
                <a:spcPct val="20000"/>
              </a:spcBef>
              <a:spcAft>
                <a:spcPct val="0"/>
              </a:spcAft>
              <a:buClr>
                <a:srgbClr val="003366"/>
              </a:buClr>
              <a:buFont typeface="Wingdings" pitchFamily="2" charset="2"/>
              <a:buChar char="w"/>
              <a:defRPr/>
            </a:pPr>
            <a:r>
              <a:rPr lang="tr-TR" sz="2000" kern="0" dirty="0">
                <a:solidFill>
                  <a:srgbClr val="000000"/>
                </a:solidFill>
                <a:latin typeface="Times New Roman"/>
                <a:cs typeface="Times New Roman"/>
              </a:rPr>
              <a:t>Daha sonra bu OBP, herkes için tek katsayı olarak kullanılan  </a:t>
            </a:r>
            <a:r>
              <a:rPr lang="tr-TR" sz="2000" b="1" kern="0" dirty="0">
                <a:solidFill>
                  <a:srgbClr val="008000"/>
                </a:solidFill>
                <a:latin typeface="Times New Roman"/>
                <a:cs typeface="Times New Roman"/>
              </a:rPr>
              <a:t>0.12 katsayısı ile çarpılarak</a:t>
            </a:r>
            <a:r>
              <a:rPr lang="tr-TR" sz="2000" kern="0" dirty="0">
                <a:solidFill>
                  <a:srgbClr val="000000"/>
                </a:solidFill>
                <a:latin typeface="Times New Roman"/>
                <a:cs typeface="Times New Roman"/>
              </a:rPr>
              <a:t> okuldan gelecek net puan hesaplanacaktır.</a:t>
            </a:r>
          </a:p>
        </p:txBody>
      </p:sp>
      <p:sp>
        <p:nvSpPr>
          <p:cNvPr id="4" name="3 Metin kutusu"/>
          <p:cNvSpPr txBox="1"/>
          <p:nvPr/>
        </p:nvSpPr>
        <p:spPr>
          <a:xfrm>
            <a:off x="220650" y="4941168"/>
            <a:ext cx="5359462" cy="1077218"/>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algn="ctr" fontAlgn="base">
              <a:lnSpc>
                <a:spcPct val="80000"/>
              </a:lnSpc>
              <a:spcBef>
                <a:spcPct val="20000"/>
              </a:spcBef>
              <a:spcAft>
                <a:spcPct val="0"/>
              </a:spcAft>
              <a:buClr>
                <a:srgbClr val="003366"/>
              </a:buClr>
              <a:buFont typeface="Wingdings" pitchFamily="2" charset="2"/>
              <a:buChar char="w"/>
              <a:defRPr/>
            </a:pPr>
            <a:r>
              <a:rPr lang="tr-TR" sz="2000" kern="0" dirty="0">
                <a:solidFill>
                  <a:srgbClr val="000000"/>
                </a:solidFill>
                <a:latin typeface="Times New Roman"/>
                <a:cs typeface="Times New Roman"/>
              </a:rPr>
              <a:t>Sonuç olarak </a:t>
            </a:r>
            <a:r>
              <a:rPr lang="tr-TR" sz="2000" b="1" kern="0" dirty="0">
                <a:solidFill>
                  <a:srgbClr val="162D9E"/>
                </a:solidFill>
                <a:latin typeface="Times New Roman"/>
                <a:cs typeface="Times New Roman"/>
              </a:rPr>
              <a:t>en düşük notlara sahip </a:t>
            </a:r>
            <a:r>
              <a:rPr lang="tr-TR" sz="2000" b="1" kern="0" dirty="0">
                <a:solidFill>
                  <a:srgbClr val="000000"/>
                </a:solidFill>
                <a:latin typeface="Times New Roman"/>
                <a:cs typeface="Times New Roman"/>
              </a:rPr>
              <a:t>bir öğrenciye okuldan</a:t>
            </a:r>
            <a:r>
              <a:rPr lang="tr-TR" sz="2000" kern="0" dirty="0">
                <a:solidFill>
                  <a:srgbClr val="000000"/>
                </a:solidFill>
                <a:latin typeface="Times New Roman"/>
                <a:cs typeface="Times New Roman"/>
              </a:rPr>
              <a:t> </a:t>
            </a:r>
            <a:r>
              <a:rPr lang="tr-TR" sz="2000" b="1" kern="0" dirty="0">
                <a:solidFill>
                  <a:srgbClr val="002060"/>
                </a:solidFill>
                <a:effectLst>
                  <a:outerShdw blurRad="38100" dist="38100" dir="2700000" algn="tl">
                    <a:srgbClr val="000000">
                      <a:alpha val="43137"/>
                    </a:srgbClr>
                  </a:outerShdw>
                </a:effectLst>
                <a:latin typeface="Times New Roman"/>
                <a:cs typeface="Times New Roman"/>
              </a:rPr>
              <a:t>30 </a:t>
            </a:r>
            <a:r>
              <a:rPr lang="tr-TR" sz="2000" b="1" kern="0" dirty="0" smtClean="0">
                <a:solidFill>
                  <a:srgbClr val="002060"/>
                </a:solidFill>
                <a:effectLst>
                  <a:outerShdw blurRad="38100" dist="38100" dir="2700000" algn="tl">
                    <a:srgbClr val="000000">
                      <a:alpha val="43137"/>
                    </a:srgbClr>
                  </a:outerShdw>
                </a:effectLst>
                <a:latin typeface="Times New Roman"/>
                <a:cs typeface="Times New Roman"/>
              </a:rPr>
              <a:t>puan </a:t>
            </a:r>
            <a:r>
              <a:rPr lang="tr-TR" sz="2000" kern="0" dirty="0" smtClean="0">
                <a:solidFill>
                  <a:srgbClr val="000000"/>
                </a:solidFill>
                <a:latin typeface="Times New Roman"/>
                <a:cs typeface="Times New Roman"/>
              </a:rPr>
              <a:t>gelirken                (</a:t>
            </a:r>
            <a:r>
              <a:rPr lang="tr-TR" sz="2000" kern="0" dirty="0">
                <a:solidFill>
                  <a:srgbClr val="000000"/>
                </a:solidFill>
                <a:latin typeface="Times New Roman"/>
                <a:cs typeface="Times New Roman"/>
              </a:rPr>
              <a:t>0.12 x </a:t>
            </a:r>
            <a:r>
              <a:rPr lang="tr-TR" sz="2000" kern="0" dirty="0" smtClean="0">
                <a:solidFill>
                  <a:srgbClr val="000000"/>
                </a:solidFill>
                <a:latin typeface="Times New Roman"/>
                <a:cs typeface="Times New Roman"/>
              </a:rPr>
              <a:t>250=30)</a:t>
            </a:r>
            <a:r>
              <a:rPr lang="tr-TR" sz="2000" b="1" kern="0" dirty="0" smtClean="0">
                <a:solidFill>
                  <a:srgbClr val="162D9E"/>
                </a:solidFill>
                <a:latin typeface="Times New Roman"/>
                <a:cs typeface="Times New Roman"/>
              </a:rPr>
              <a:t>en </a:t>
            </a:r>
            <a:r>
              <a:rPr lang="tr-TR" sz="2000" b="1" kern="0" dirty="0">
                <a:solidFill>
                  <a:srgbClr val="162D9E"/>
                </a:solidFill>
                <a:latin typeface="Times New Roman"/>
                <a:cs typeface="Times New Roman"/>
              </a:rPr>
              <a:t>yüksek </a:t>
            </a:r>
            <a:r>
              <a:rPr lang="tr-TR" sz="2000" b="1" kern="0" dirty="0" err="1">
                <a:solidFill>
                  <a:srgbClr val="162D9E"/>
                </a:solidFill>
                <a:latin typeface="Times New Roman"/>
                <a:cs typeface="Times New Roman"/>
              </a:rPr>
              <a:t>OBP’ye</a:t>
            </a:r>
            <a:r>
              <a:rPr lang="tr-TR" sz="2000" b="1" kern="0" dirty="0">
                <a:solidFill>
                  <a:srgbClr val="162D9E"/>
                </a:solidFill>
                <a:latin typeface="Times New Roman"/>
                <a:cs typeface="Times New Roman"/>
              </a:rPr>
              <a:t> sahip </a:t>
            </a:r>
            <a:r>
              <a:rPr lang="tr-TR" sz="2000" b="1" kern="0" dirty="0">
                <a:solidFill>
                  <a:srgbClr val="000000"/>
                </a:solidFill>
                <a:latin typeface="Times New Roman"/>
                <a:cs typeface="Times New Roman"/>
              </a:rPr>
              <a:t>öğrenciye </a:t>
            </a:r>
            <a:r>
              <a:rPr lang="tr-TR" sz="2000" b="1" kern="0" dirty="0" smtClean="0">
                <a:solidFill>
                  <a:srgbClr val="002060"/>
                </a:solidFill>
                <a:effectLst>
                  <a:outerShdw blurRad="38100" dist="38100" dir="2700000" algn="tl">
                    <a:srgbClr val="000000">
                      <a:alpha val="43137"/>
                    </a:srgbClr>
                  </a:outerShdw>
                </a:effectLst>
                <a:latin typeface="Times New Roman"/>
                <a:cs typeface="Times New Roman"/>
              </a:rPr>
              <a:t>60</a:t>
            </a:r>
            <a:r>
              <a:rPr lang="tr-TR" sz="2000" b="1" kern="0" dirty="0">
                <a:solidFill>
                  <a:srgbClr val="002060"/>
                </a:solidFill>
                <a:effectLst>
                  <a:outerShdw blurRad="38100" dist="38100" dir="2700000" algn="tl">
                    <a:srgbClr val="000000">
                      <a:alpha val="43137"/>
                    </a:srgbClr>
                  </a:outerShdw>
                </a:effectLst>
                <a:latin typeface="Times New Roman"/>
                <a:cs typeface="Times New Roman"/>
              </a:rPr>
              <a:t> </a:t>
            </a:r>
            <a:r>
              <a:rPr lang="tr-TR" sz="2000" b="1" kern="0" dirty="0" smtClean="0">
                <a:solidFill>
                  <a:srgbClr val="002060"/>
                </a:solidFill>
                <a:effectLst>
                  <a:outerShdw blurRad="38100" dist="38100" dir="2700000" algn="tl">
                    <a:srgbClr val="000000">
                      <a:alpha val="43137"/>
                    </a:srgbClr>
                  </a:outerShdw>
                </a:effectLst>
                <a:latin typeface="Times New Roman"/>
                <a:cs typeface="Times New Roman"/>
              </a:rPr>
              <a:t>puan </a:t>
            </a:r>
            <a:r>
              <a:rPr lang="tr-TR" sz="2000" kern="0" dirty="0" smtClean="0">
                <a:solidFill>
                  <a:srgbClr val="000000"/>
                </a:solidFill>
                <a:latin typeface="Times New Roman"/>
                <a:cs typeface="Times New Roman"/>
              </a:rPr>
              <a:t>0.12 </a:t>
            </a:r>
            <a:r>
              <a:rPr lang="tr-TR" sz="2000" kern="0" dirty="0">
                <a:solidFill>
                  <a:srgbClr val="000000"/>
                </a:solidFill>
                <a:latin typeface="Times New Roman"/>
                <a:cs typeface="Times New Roman"/>
              </a:rPr>
              <a:t>x 500= 60) </a:t>
            </a:r>
            <a:r>
              <a:rPr lang="tr-TR" sz="2000" kern="0" dirty="0" smtClean="0">
                <a:solidFill>
                  <a:srgbClr val="000000"/>
                </a:solidFill>
                <a:latin typeface="Times New Roman"/>
                <a:cs typeface="Times New Roman"/>
              </a:rPr>
              <a:t>gelecektir.</a:t>
            </a:r>
            <a:endParaRPr lang="tr-TR" sz="2000" kern="0" dirty="0">
              <a:solidFill>
                <a:srgbClr val="000000"/>
              </a:solidFill>
              <a:latin typeface="Times New Roman"/>
              <a:cs typeface="Times New Roman"/>
            </a:endParaRPr>
          </a:p>
        </p:txBody>
      </p:sp>
      <p:sp>
        <p:nvSpPr>
          <p:cNvPr id="5" name="Dikdörtgen 4"/>
          <p:cNvSpPr/>
          <p:nvPr/>
        </p:nvSpPr>
        <p:spPr>
          <a:xfrm>
            <a:off x="251520" y="1268760"/>
            <a:ext cx="7920880" cy="52322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KATSAYI UYGULAMASI  VE </a:t>
            </a:r>
            <a:r>
              <a:rPr lang="tr-TR" sz="28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OBP HESAPLANMASI-1</a:t>
            </a: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8" name="1 Resim" descr="ram logo tasarım - Kopya.png"/>
          <p:cNvPicPr/>
          <p:nvPr/>
        </p:nvPicPr>
        <p:blipFill>
          <a:blip r:embed="rId4" cstate="print"/>
          <a:stretch>
            <a:fillRect/>
          </a:stretch>
        </p:blipFill>
        <p:spPr>
          <a:xfrm>
            <a:off x="7874949" y="6237748"/>
            <a:ext cx="1252281" cy="620252"/>
          </a:xfrm>
          <a:prstGeom prst="rect">
            <a:avLst/>
          </a:prstGeom>
          <a:ln>
            <a:noFill/>
          </a:ln>
          <a:effectLst>
            <a:softEdge rad="112500"/>
          </a:effectLst>
        </p:spPr>
      </p:pic>
      <p:pic>
        <p:nvPicPr>
          <p:cNvPr id="1030" name="Picture 6" descr="http://www.okubil.com/resim/lys_puan_hesaplamasi_degisti.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2348880"/>
            <a:ext cx="2486025" cy="388886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rot="21361396">
            <a:off x="179512" y="2476099"/>
            <a:ext cx="7920880" cy="3779758"/>
          </a:xfrm>
          <a:prstGeom prst="round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algn="just" fontAlgn="base">
              <a:lnSpc>
                <a:spcPct val="80000"/>
              </a:lnSpc>
              <a:spcBef>
                <a:spcPct val="20000"/>
              </a:spcBef>
              <a:spcAft>
                <a:spcPct val="0"/>
              </a:spcAft>
              <a:buClr>
                <a:srgbClr val="003366"/>
              </a:buClr>
              <a:buFont typeface="Wingdings" pitchFamily="2" charset="2"/>
              <a:buChar char="w"/>
            </a:pPr>
            <a:r>
              <a:rPr lang="tr-TR" sz="2000" kern="0" dirty="0">
                <a:solidFill>
                  <a:srgbClr val="000000"/>
                </a:solidFill>
                <a:latin typeface="Times New Roman"/>
                <a:cs typeface="Times New Roman"/>
              </a:rPr>
              <a:t>Yani okul  puanları hesaplanırken herkes için tek katsayı kullanılacak.  </a:t>
            </a:r>
            <a:r>
              <a:rPr lang="tr-TR" sz="2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a:cs typeface="Times New Roman"/>
              </a:rPr>
              <a:t>Tüm öğrencilerin </a:t>
            </a:r>
            <a:r>
              <a:rPr lang="tr-TR" sz="2000" kern="0" dirty="0" err="1">
                <a:solidFill>
                  <a:srgbClr val="000000"/>
                </a:solidFill>
                <a:latin typeface="Times New Roman"/>
                <a:cs typeface="Times New Roman"/>
              </a:rPr>
              <a:t>OBP’si</a:t>
            </a:r>
            <a:r>
              <a:rPr lang="tr-TR" sz="2000" kern="0" dirty="0">
                <a:solidFill>
                  <a:srgbClr val="000000"/>
                </a:solidFill>
                <a:latin typeface="Times New Roman"/>
                <a:cs typeface="Times New Roman"/>
              </a:rPr>
              <a:t> </a:t>
            </a:r>
            <a:r>
              <a:rPr lang="tr-TR" sz="2000" b="1" kern="0" dirty="0">
                <a:solidFill>
                  <a:srgbClr val="0033CC"/>
                </a:solidFill>
                <a:latin typeface="Times New Roman"/>
                <a:cs typeface="Times New Roman"/>
              </a:rPr>
              <a:t>0.12</a:t>
            </a:r>
            <a:r>
              <a:rPr lang="tr-TR" sz="2000" kern="0" dirty="0">
                <a:solidFill>
                  <a:srgbClr val="000000"/>
                </a:solidFill>
                <a:latin typeface="Times New Roman"/>
                <a:cs typeface="Times New Roman"/>
              </a:rPr>
              <a:t> katsayısı ile çarpılacak.</a:t>
            </a:r>
          </a:p>
          <a:p>
            <a:pPr marL="342900" lvl="0" indent="-342900" algn="just" fontAlgn="base">
              <a:spcBef>
                <a:spcPct val="20000"/>
              </a:spcBef>
              <a:spcAft>
                <a:spcPct val="0"/>
              </a:spcAft>
              <a:buClr>
                <a:srgbClr val="003366"/>
              </a:buClr>
              <a:buFont typeface="Wingdings" pitchFamily="2" charset="2"/>
              <a:buChar char="w"/>
            </a:pPr>
            <a:r>
              <a:rPr lang="tr-TR" sz="2000" kern="0" dirty="0" smtClean="0">
                <a:solidFill>
                  <a:srgbClr val="000000"/>
                </a:solidFill>
                <a:latin typeface="Times New Roman"/>
                <a:cs typeface="Times New Roman"/>
              </a:rPr>
              <a:t>Öğretmen </a:t>
            </a:r>
            <a:r>
              <a:rPr lang="tr-TR" sz="2000" kern="0" dirty="0">
                <a:solidFill>
                  <a:srgbClr val="000000"/>
                </a:solidFill>
                <a:latin typeface="Times New Roman"/>
                <a:cs typeface="Times New Roman"/>
              </a:rPr>
              <a:t>lisesi mezunları alanlarındaki öğretmenlik bölümlerini seçtiğinde ve meslek lisesi mezunları da kendi alanlarındaki programları tercih etmeleri halinde (MTOK bölümleri hariç diğer 4 yıllık lisans bölümleri) </a:t>
            </a:r>
            <a:r>
              <a:rPr lang="tr-TR" sz="2000" kern="0" dirty="0" err="1">
                <a:solidFill>
                  <a:srgbClr val="000000"/>
                </a:solidFill>
                <a:latin typeface="Times New Roman"/>
                <a:cs typeface="Times New Roman"/>
              </a:rPr>
              <a:t>OBP’leri</a:t>
            </a:r>
            <a:r>
              <a:rPr lang="tr-TR" sz="2000" kern="0" dirty="0">
                <a:solidFill>
                  <a:srgbClr val="000000"/>
                </a:solidFill>
                <a:latin typeface="Times New Roman"/>
                <a:cs typeface="Times New Roman"/>
              </a:rPr>
              <a:t> </a:t>
            </a:r>
            <a:r>
              <a:rPr lang="tr-TR" sz="2000" b="1" kern="0" dirty="0">
                <a:solidFill>
                  <a:srgbClr val="3333CC"/>
                </a:solidFill>
                <a:latin typeface="Times New Roman"/>
                <a:cs typeface="Times New Roman"/>
              </a:rPr>
              <a:t>0.06 ek katsayısı </a:t>
            </a:r>
            <a:r>
              <a:rPr lang="tr-TR" sz="2000" kern="0" dirty="0">
                <a:solidFill>
                  <a:srgbClr val="000000"/>
                </a:solidFill>
                <a:latin typeface="Times New Roman"/>
                <a:cs typeface="Times New Roman"/>
              </a:rPr>
              <a:t>ile çarpılacak (En fazla 30, en az 15 net puan gelecek) ve bulunan değer, </a:t>
            </a:r>
            <a:r>
              <a:rPr lang="tr-TR" sz="2000" b="1" kern="0" dirty="0">
                <a:solidFill>
                  <a:srgbClr val="008000"/>
                </a:solidFill>
                <a:latin typeface="Times New Roman"/>
                <a:cs typeface="Times New Roman"/>
              </a:rPr>
              <a:t>0.12 katsayısı</a:t>
            </a:r>
            <a:r>
              <a:rPr lang="tr-TR" sz="2000" kern="0" dirty="0">
                <a:solidFill>
                  <a:srgbClr val="008000"/>
                </a:solidFill>
                <a:latin typeface="Times New Roman"/>
                <a:cs typeface="Times New Roman"/>
              </a:rPr>
              <a:t> </a:t>
            </a:r>
            <a:r>
              <a:rPr lang="tr-TR" sz="2000" kern="0" dirty="0">
                <a:solidFill>
                  <a:srgbClr val="000000"/>
                </a:solidFill>
                <a:latin typeface="Times New Roman"/>
                <a:cs typeface="Times New Roman"/>
              </a:rPr>
              <a:t>ile hesaplanan puana eklenecek. Yani toplamda okul puanları </a:t>
            </a:r>
            <a:r>
              <a:rPr lang="tr-TR" sz="2000" b="1" kern="0" dirty="0">
                <a:solidFill>
                  <a:srgbClr val="000000"/>
                </a:solidFill>
                <a:latin typeface="Times New Roman"/>
                <a:cs typeface="Times New Roman"/>
              </a:rPr>
              <a:t>0.12 + 0.06= 0.18</a:t>
            </a:r>
            <a:r>
              <a:rPr lang="tr-TR" sz="2000" kern="0" dirty="0">
                <a:solidFill>
                  <a:srgbClr val="000000"/>
                </a:solidFill>
                <a:latin typeface="Times New Roman"/>
                <a:cs typeface="Times New Roman"/>
              </a:rPr>
              <a:t> ile çarpılarak toplamda </a:t>
            </a:r>
            <a:r>
              <a:rPr lang="tr-TR" sz="2000" b="1" kern="0" dirty="0">
                <a:solidFill>
                  <a:srgbClr val="7030A0"/>
                </a:solidFill>
                <a:latin typeface="Times New Roman"/>
                <a:cs typeface="Times New Roman"/>
              </a:rPr>
              <a:t>en fazla 90 puan</a:t>
            </a:r>
            <a:r>
              <a:rPr lang="tr-TR" sz="2000" kern="0" dirty="0">
                <a:solidFill>
                  <a:srgbClr val="7030A0"/>
                </a:solidFill>
                <a:latin typeface="Times New Roman"/>
                <a:cs typeface="Times New Roman"/>
              </a:rPr>
              <a:t> </a:t>
            </a:r>
            <a:r>
              <a:rPr lang="tr-TR" sz="2000" kern="0" dirty="0">
                <a:solidFill>
                  <a:srgbClr val="000000"/>
                </a:solidFill>
                <a:latin typeface="Times New Roman"/>
                <a:cs typeface="Times New Roman"/>
              </a:rPr>
              <a:t>olabilecek</a:t>
            </a:r>
            <a:r>
              <a:rPr lang="tr-TR" sz="2000" kern="0" dirty="0" smtClean="0">
                <a:solidFill>
                  <a:srgbClr val="000000"/>
                </a:solidFill>
                <a:latin typeface="Times New Roman"/>
                <a:cs typeface="Times New Roman"/>
              </a:rPr>
              <a:t>.</a:t>
            </a:r>
            <a:endParaRPr lang="tr-TR" sz="2000" kern="0" dirty="0">
              <a:solidFill>
                <a:srgbClr val="000000"/>
              </a:solidFill>
              <a:latin typeface="Times New Roman"/>
              <a:cs typeface="Times New Roman"/>
            </a:endParaRPr>
          </a:p>
          <a:p>
            <a:pPr marL="342900" lvl="0" indent="-342900" algn="just" fontAlgn="base">
              <a:spcBef>
                <a:spcPct val="20000"/>
              </a:spcBef>
              <a:spcAft>
                <a:spcPct val="0"/>
              </a:spcAft>
              <a:buClr>
                <a:srgbClr val="003366"/>
              </a:buClr>
              <a:buFont typeface="Wingdings" pitchFamily="2" charset="2"/>
              <a:buChar char="w"/>
            </a:pPr>
            <a:r>
              <a:rPr lang="tr-TR" sz="2000" kern="0" dirty="0">
                <a:solidFill>
                  <a:srgbClr val="000000"/>
                </a:solidFill>
                <a:latin typeface="Times New Roman"/>
                <a:cs typeface="Times New Roman"/>
              </a:rPr>
              <a:t>Ek puanın en büyük değeri </a:t>
            </a:r>
            <a:r>
              <a:rPr lang="tr-TR" sz="2000" b="1" kern="0" dirty="0">
                <a:solidFill>
                  <a:srgbClr val="000000"/>
                </a:solidFill>
                <a:latin typeface="Times New Roman"/>
                <a:cs typeface="Times New Roman"/>
              </a:rPr>
              <a:t>500 x 0.06</a:t>
            </a:r>
            <a:r>
              <a:rPr lang="tr-TR" sz="2000" kern="0" dirty="0">
                <a:solidFill>
                  <a:srgbClr val="000000"/>
                </a:solidFill>
                <a:latin typeface="Times New Roman"/>
                <a:cs typeface="Times New Roman"/>
              </a:rPr>
              <a:t>= </a:t>
            </a:r>
            <a:r>
              <a:rPr lang="tr-TR" sz="2000" b="1" u="sng" kern="0" dirty="0">
                <a:solidFill>
                  <a:srgbClr val="002060"/>
                </a:solidFill>
                <a:effectLst>
                  <a:outerShdw blurRad="38100" dist="38100" dir="2700000" algn="tl">
                    <a:srgbClr val="000000">
                      <a:alpha val="43137"/>
                    </a:srgbClr>
                  </a:outerShdw>
                </a:effectLst>
                <a:latin typeface="Times New Roman"/>
                <a:cs typeface="Times New Roman"/>
              </a:rPr>
              <a:t>30</a:t>
            </a:r>
            <a:r>
              <a:rPr lang="tr-TR" sz="2000" b="1" kern="0" dirty="0">
                <a:solidFill>
                  <a:srgbClr val="002060"/>
                </a:solidFill>
                <a:effectLst>
                  <a:outerShdw blurRad="38100" dist="38100" dir="2700000" algn="tl">
                    <a:srgbClr val="000000">
                      <a:alpha val="43137"/>
                    </a:srgbClr>
                  </a:outerShdw>
                </a:effectLst>
                <a:latin typeface="Times New Roman"/>
                <a:cs typeface="Times New Roman"/>
              </a:rPr>
              <a:t> </a:t>
            </a:r>
            <a:r>
              <a:rPr lang="tr-TR" sz="2000" kern="0" dirty="0">
                <a:solidFill>
                  <a:srgbClr val="000000"/>
                </a:solidFill>
                <a:latin typeface="Times New Roman"/>
                <a:cs typeface="Times New Roman"/>
              </a:rPr>
              <a:t>olacaktır</a:t>
            </a:r>
            <a:r>
              <a:rPr lang="tr-TR" sz="2000" kern="0" dirty="0" smtClean="0">
                <a:solidFill>
                  <a:srgbClr val="000000"/>
                </a:solidFill>
                <a:latin typeface="Times New Roman"/>
                <a:cs typeface="Times New Roman"/>
              </a:rPr>
              <a:t>.</a:t>
            </a:r>
          </a:p>
        </p:txBody>
      </p:sp>
      <p:sp>
        <p:nvSpPr>
          <p:cNvPr id="3" name="Dikdörtgen 2"/>
          <p:cNvSpPr/>
          <p:nvPr/>
        </p:nvSpPr>
        <p:spPr>
          <a:xfrm>
            <a:off x="179512" y="1342509"/>
            <a:ext cx="7920880" cy="52322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KATSAYI UYGULAMASI  VE </a:t>
            </a:r>
            <a:r>
              <a:rPr lang="tr-TR" sz="28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OBP HESAPLANMASI-2</a:t>
            </a:r>
          </a:p>
        </p:txBody>
      </p:sp>
      <p:sp>
        <p:nvSpPr>
          <p:cNvPr id="9"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3" name="Dikdörtgen 2"/>
          <p:cNvSpPr/>
          <p:nvPr/>
        </p:nvSpPr>
        <p:spPr>
          <a:xfrm>
            <a:off x="323528" y="1283760"/>
            <a:ext cx="7200800" cy="461665"/>
          </a:xfrm>
          <a:prstGeom prst="rect">
            <a:avLst/>
          </a:prstGeom>
        </p:spPr>
        <p:txBody>
          <a:bodyPr wrap="square">
            <a:spAutoFit/>
          </a:bodyPr>
          <a:lstStyle/>
          <a:p>
            <a:r>
              <a:rPr lang="tr-TR" sz="2400" b="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örnek hesaplama (normal ve ek puanlı tablo)</a:t>
            </a:r>
            <a:endParaRPr lang="tr-TR" sz="2400" b="1" u="sng"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8" name="Resim 7" descr="ortaöğretim başarı puanı - obp"/>
          <p:cNvPicPr/>
          <p:nvPr/>
        </p:nvPicPr>
        <p:blipFill>
          <a:blip r:embed="rId4">
            <a:extLst>
              <a:ext uri="{28A0092B-C50C-407E-A947-70E740481C1C}">
                <a14:useLocalDpi xmlns:a14="http://schemas.microsoft.com/office/drawing/2010/main" val="0"/>
              </a:ext>
            </a:extLst>
          </a:blip>
          <a:srcRect/>
          <a:stretch>
            <a:fillRect/>
          </a:stretch>
        </p:blipFill>
        <p:spPr bwMode="auto">
          <a:xfrm>
            <a:off x="251520" y="1844824"/>
            <a:ext cx="2520280" cy="4530814"/>
          </a:xfrm>
          <a:prstGeom prst="rect">
            <a:avLst/>
          </a:prstGeom>
          <a:ln>
            <a:noFill/>
          </a:ln>
          <a:effectLst>
            <a:outerShdw blurRad="292100" dist="139700" dir="2700000" algn="tl" rotWithShape="0">
              <a:srgbClr val="333333">
                <a:alpha val="65000"/>
              </a:srgbClr>
            </a:outerShdw>
          </a:effectLst>
        </p:spPr>
      </p:pic>
      <p:pic>
        <p:nvPicPr>
          <p:cNvPr id="10" name="Resim 9" descr="ortaöğretim başarı puanı - obp"/>
          <p:cNvPicPr/>
          <p:nvPr/>
        </p:nvPicPr>
        <p:blipFill>
          <a:blip r:embed="rId5">
            <a:extLst>
              <a:ext uri="{28A0092B-C50C-407E-A947-70E740481C1C}">
                <a14:useLocalDpi xmlns:a14="http://schemas.microsoft.com/office/drawing/2010/main" val="0"/>
              </a:ext>
            </a:extLst>
          </a:blip>
          <a:srcRect/>
          <a:stretch>
            <a:fillRect/>
          </a:stretch>
        </p:blipFill>
        <p:spPr bwMode="auto">
          <a:xfrm>
            <a:off x="2915816" y="1844824"/>
            <a:ext cx="2664296" cy="4530814"/>
          </a:xfrm>
          <a:prstGeom prst="rect">
            <a:avLst/>
          </a:prstGeom>
          <a:ln>
            <a:noFill/>
          </a:ln>
          <a:effectLst>
            <a:outerShdw blurRad="292100" dist="139700" dir="2700000" algn="tl" rotWithShape="0">
              <a:srgbClr val="333333">
                <a:alpha val="65000"/>
              </a:srgbClr>
            </a:outerShdw>
          </a:effectLst>
        </p:spPr>
      </p:pic>
      <p:pic>
        <p:nvPicPr>
          <p:cNvPr id="11" name="Resim 10" descr="ortaöğretim başarı puanı - obp"/>
          <p:cNvPicPr/>
          <p:nvPr/>
        </p:nvPicPr>
        <p:blipFill>
          <a:blip r:embed="rId6">
            <a:extLst>
              <a:ext uri="{28A0092B-C50C-407E-A947-70E740481C1C}">
                <a14:useLocalDpi xmlns:a14="http://schemas.microsoft.com/office/drawing/2010/main" val="0"/>
              </a:ext>
            </a:extLst>
          </a:blip>
          <a:srcRect/>
          <a:stretch>
            <a:fillRect/>
          </a:stretch>
        </p:blipFill>
        <p:spPr bwMode="auto">
          <a:xfrm>
            <a:off x="5796136" y="2343564"/>
            <a:ext cx="2592288" cy="31016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5520537"/>
      </p:ext>
    </p:extLst>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a:off x="323528" y="2636912"/>
            <a:ext cx="5472608" cy="3943207"/>
          </a:xfrm>
          <a:prstGeom prst="round2Diag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609600" lvl="0" indent="-342900" algn="just" fontAlgn="base">
              <a:lnSpc>
                <a:spcPct val="80000"/>
              </a:lnSpc>
              <a:spcBef>
                <a:spcPct val="20000"/>
              </a:spcBef>
              <a:spcAft>
                <a:spcPct val="0"/>
              </a:spcAft>
              <a:buClr>
                <a:srgbClr val="003366"/>
              </a:buClr>
              <a:buFont typeface="Wingdings" pitchFamily="2" charset="2"/>
              <a:buChar char="§"/>
              <a:tabLst>
                <a:tab pos="177800" algn="l"/>
              </a:tabLst>
            </a:pPr>
            <a:r>
              <a:rPr lang="tr-TR" sz="2400" b="1" kern="0" dirty="0">
                <a:solidFill>
                  <a:srgbClr val="000000"/>
                </a:solidFill>
                <a:latin typeface="Times New Roman"/>
                <a:cs typeface="Times New Roman"/>
              </a:rPr>
              <a:t>Sınavsız geçiş </a:t>
            </a:r>
            <a:r>
              <a:rPr lang="tr-TR" sz="2400" b="1" kern="0" dirty="0" smtClean="0">
                <a:solidFill>
                  <a:srgbClr val="000000"/>
                </a:solidFill>
                <a:latin typeface="Times New Roman"/>
                <a:cs typeface="Times New Roman"/>
              </a:rPr>
              <a:t>2014 yılında da </a:t>
            </a:r>
            <a:r>
              <a:rPr lang="tr-TR" sz="2400" b="1" kern="0" dirty="0">
                <a:solidFill>
                  <a:srgbClr val="000000"/>
                </a:solidFill>
                <a:latin typeface="Times New Roman"/>
                <a:cs typeface="Times New Roman"/>
              </a:rPr>
              <a:t>uygulanacaktır.</a:t>
            </a:r>
          </a:p>
          <a:p>
            <a:pPr marL="609600" lvl="0" indent="-342900" algn="just" fontAlgn="base">
              <a:lnSpc>
                <a:spcPct val="80000"/>
              </a:lnSpc>
              <a:spcBef>
                <a:spcPct val="20000"/>
              </a:spcBef>
              <a:spcAft>
                <a:spcPct val="0"/>
              </a:spcAft>
              <a:buClr>
                <a:srgbClr val="003366"/>
              </a:buClr>
              <a:buFont typeface="Wingdings" pitchFamily="2" charset="2"/>
              <a:buChar char="§"/>
              <a:tabLst>
                <a:tab pos="177800" algn="l"/>
              </a:tabLst>
            </a:pPr>
            <a:r>
              <a:rPr lang="tr-TR" sz="2400" b="1" kern="0" dirty="0" smtClean="0">
                <a:solidFill>
                  <a:srgbClr val="000000"/>
                </a:solidFill>
                <a:latin typeface="Times New Roman"/>
                <a:cs typeface="Times New Roman"/>
              </a:rPr>
              <a:t>Sınavsız </a:t>
            </a:r>
            <a:r>
              <a:rPr lang="tr-TR" sz="2400" b="1" kern="0" dirty="0">
                <a:solidFill>
                  <a:srgbClr val="000000"/>
                </a:solidFill>
                <a:latin typeface="Times New Roman"/>
                <a:cs typeface="Times New Roman"/>
              </a:rPr>
              <a:t>geçişi sadece 12. sınıfta değil, mezun olduktan sonra da kullanabiliyorsunuz.</a:t>
            </a:r>
          </a:p>
          <a:p>
            <a:pPr marL="609600" lvl="0" indent="-342900" algn="just" fontAlgn="base">
              <a:lnSpc>
                <a:spcPct val="80000"/>
              </a:lnSpc>
              <a:spcBef>
                <a:spcPct val="20000"/>
              </a:spcBef>
              <a:spcAft>
                <a:spcPct val="0"/>
              </a:spcAft>
              <a:buClr>
                <a:srgbClr val="003366"/>
              </a:buClr>
              <a:buFont typeface="Wingdings" pitchFamily="2" charset="2"/>
              <a:buChar char="§"/>
              <a:tabLst>
                <a:tab pos="177800" algn="l"/>
              </a:tabLst>
            </a:pPr>
            <a:r>
              <a:rPr lang="tr-TR" sz="2400" b="1" kern="0" dirty="0" smtClean="0">
                <a:solidFill>
                  <a:srgbClr val="000000"/>
                </a:solidFill>
                <a:latin typeface="Times New Roman"/>
                <a:cs typeface="Times New Roman"/>
              </a:rPr>
              <a:t>Sınavsız </a:t>
            </a:r>
            <a:r>
              <a:rPr lang="tr-TR" sz="2400" b="1" kern="0" dirty="0">
                <a:solidFill>
                  <a:srgbClr val="000000"/>
                </a:solidFill>
                <a:latin typeface="Times New Roman"/>
                <a:cs typeface="Times New Roman"/>
              </a:rPr>
              <a:t>geçişte öncelik daima 12. </a:t>
            </a:r>
            <a:r>
              <a:rPr lang="tr-TR" sz="2400" b="1" kern="0" dirty="0" smtClean="0">
                <a:solidFill>
                  <a:srgbClr val="000000"/>
                </a:solidFill>
                <a:latin typeface="Times New Roman"/>
                <a:cs typeface="Times New Roman"/>
              </a:rPr>
              <a:t>sınıflardadır</a:t>
            </a:r>
            <a:r>
              <a:rPr lang="tr-TR" sz="2400" b="1" kern="0" dirty="0">
                <a:solidFill>
                  <a:srgbClr val="000000"/>
                </a:solidFill>
                <a:latin typeface="Times New Roman"/>
                <a:cs typeface="Times New Roman"/>
              </a:rPr>
              <a:t>. </a:t>
            </a:r>
          </a:p>
          <a:p>
            <a:pPr marL="609600" lvl="0" indent="-342900" algn="just" fontAlgn="base">
              <a:lnSpc>
                <a:spcPct val="80000"/>
              </a:lnSpc>
              <a:spcBef>
                <a:spcPct val="20000"/>
              </a:spcBef>
              <a:spcAft>
                <a:spcPct val="0"/>
              </a:spcAft>
              <a:buClr>
                <a:srgbClr val="003366"/>
              </a:buClr>
              <a:buFont typeface="Wingdings" pitchFamily="2" charset="2"/>
              <a:buChar char="§"/>
              <a:tabLst>
                <a:tab pos="177800" algn="l"/>
              </a:tabLst>
            </a:pPr>
            <a:r>
              <a:rPr lang="tr-TR" sz="2400" b="1" kern="0" dirty="0" smtClean="0">
                <a:solidFill>
                  <a:srgbClr val="000000"/>
                </a:solidFill>
                <a:latin typeface="Times New Roman"/>
                <a:cs typeface="Times New Roman"/>
              </a:rPr>
              <a:t>Sınavsız </a:t>
            </a:r>
            <a:r>
              <a:rPr lang="tr-TR" sz="2400" b="1" kern="0" dirty="0">
                <a:solidFill>
                  <a:srgbClr val="000000"/>
                </a:solidFill>
                <a:latin typeface="Times New Roman"/>
                <a:cs typeface="Times New Roman"/>
              </a:rPr>
              <a:t>geçişin YGS sınavıyla alakası yoktur. Belirli kurallara göre sınavsız geçişle yerleştirme yapılmaktadır.</a:t>
            </a:r>
          </a:p>
        </p:txBody>
      </p:sp>
      <p:sp>
        <p:nvSpPr>
          <p:cNvPr id="3" name="Dikdörtgen 2"/>
          <p:cNvSpPr/>
          <p:nvPr/>
        </p:nvSpPr>
        <p:spPr>
          <a:xfrm>
            <a:off x="323528" y="1345316"/>
            <a:ext cx="5616624" cy="769441"/>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tr-TR" sz="44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a:ea typeface="+mj-ea"/>
                <a:cs typeface="Times New Roman"/>
              </a:rPr>
              <a:t>SINAVSIZ GEÇİŞ</a:t>
            </a:r>
            <a:endParaRPr lang="tr-TR"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3074" name="Picture 2" descr="http://mebk12.meb.gov.tr/meb_iys_dosyalar/21/03/142290/resimler/2012_12/28221318_snavsz.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0152" y="2636912"/>
            <a:ext cx="2202037"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7818343"/>
      </p:ext>
    </p:extLst>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rot="359765">
            <a:off x="326088" y="2327632"/>
            <a:ext cx="7572428" cy="3459103"/>
          </a:xfrm>
          <a:prstGeom prst="round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lvl="0" algn="just">
              <a:spcBef>
                <a:spcPts val="700"/>
              </a:spcBef>
              <a:buClr>
                <a:srgbClr val="DD8047"/>
              </a:buClr>
              <a:buSzPct val="60000"/>
              <a:defRPr/>
            </a:pPr>
            <a:r>
              <a:rPr lang="tr-TR" sz="1400" b="1" dirty="0">
                <a:solidFill>
                  <a:srgbClr val="002060"/>
                </a:solidFill>
                <a:latin typeface="Tw Cen MT"/>
              </a:rPr>
              <a:t>1- Mezuniyet yılı daha büyük adaylara öncelik verirler </a:t>
            </a:r>
            <a:r>
              <a:rPr lang="tr-TR" sz="1400" dirty="0">
                <a:solidFill>
                  <a:srgbClr val="000000"/>
                </a:solidFill>
                <a:latin typeface="Tw Cen MT"/>
              </a:rPr>
              <a:t>(Yani yeni mezun olacaklara en öncelik, sonra sırasıyla daha yeni mezun olanlardan başlayarak böyle giderler. Yani eski mezunların şansı düşüyor.).</a:t>
            </a:r>
          </a:p>
          <a:p>
            <a:pPr lvl="0" algn="just">
              <a:spcBef>
                <a:spcPts val="700"/>
              </a:spcBef>
              <a:buClr>
                <a:srgbClr val="DD8047"/>
              </a:buClr>
              <a:buSzPct val="60000"/>
              <a:defRPr/>
            </a:pPr>
            <a:r>
              <a:rPr lang="tr-TR" sz="1400" b="1" dirty="0" smtClean="0">
                <a:solidFill>
                  <a:srgbClr val="FF0000"/>
                </a:solidFill>
                <a:latin typeface="Tw Cen MT"/>
              </a:rPr>
              <a:t>2-</a:t>
            </a:r>
            <a:r>
              <a:rPr lang="tr-TR" sz="1400" b="1" dirty="0" smtClean="0">
                <a:solidFill>
                  <a:srgbClr val="000000"/>
                </a:solidFill>
                <a:latin typeface="Tw Cen MT"/>
              </a:rPr>
              <a:t> </a:t>
            </a:r>
            <a:r>
              <a:rPr lang="tr-TR" sz="1400" dirty="0">
                <a:solidFill>
                  <a:srgbClr val="000000"/>
                </a:solidFill>
                <a:latin typeface="Tw Cen MT"/>
              </a:rPr>
              <a:t>Aynı yıl mezun olan adaylar arasında öncelik okul türüne göre </a:t>
            </a:r>
            <a:r>
              <a:rPr lang="tr-TR" sz="1400" b="1" dirty="0">
                <a:solidFill>
                  <a:srgbClr val="002060"/>
                </a:solidFill>
                <a:latin typeface="Tw Cen MT"/>
              </a:rPr>
              <a:t>1. Anadolu Teknik Lisesi, 2. Teknik Lise ve Anadolu Meslek Lisesi, 3. Meslek Lisesi ve 4. çok eski yıllarda enstitü</a:t>
            </a:r>
            <a:r>
              <a:rPr lang="tr-TR" sz="1400" dirty="0">
                <a:solidFill>
                  <a:srgbClr val="FF0000"/>
                </a:solidFill>
                <a:latin typeface="Tw Cen MT"/>
              </a:rPr>
              <a:t> </a:t>
            </a:r>
            <a:r>
              <a:rPr lang="tr-TR" sz="1400" dirty="0">
                <a:solidFill>
                  <a:srgbClr val="000000"/>
                </a:solidFill>
                <a:latin typeface="Tw Cen MT"/>
              </a:rPr>
              <a:t>adı altında mezun olunan meslek lisesi sırasında verilir.</a:t>
            </a:r>
          </a:p>
          <a:p>
            <a:pPr lvl="0" algn="just">
              <a:spcBef>
                <a:spcPts val="700"/>
              </a:spcBef>
              <a:buClr>
                <a:srgbClr val="DD8047"/>
              </a:buClr>
              <a:buSzPct val="60000"/>
              <a:defRPr/>
            </a:pPr>
            <a:r>
              <a:rPr lang="tr-TR" sz="1400" b="1" dirty="0" smtClean="0">
                <a:solidFill>
                  <a:srgbClr val="FF0000"/>
                </a:solidFill>
                <a:latin typeface="Tw Cen MT"/>
              </a:rPr>
              <a:t>3-</a:t>
            </a:r>
            <a:r>
              <a:rPr lang="tr-TR" sz="1400" dirty="0" smtClean="0">
                <a:solidFill>
                  <a:srgbClr val="000000"/>
                </a:solidFill>
                <a:latin typeface="Tw Cen MT"/>
              </a:rPr>
              <a:t> </a:t>
            </a:r>
            <a:r>
              <a:rPr lang="tr-TR" sz="1400" dirty="0">
                <a:solidFill>
                  <a:srgbClr val="000000"/>
                </a:solidFill>
                <a:latin typeface="Tw Cen MT"/>
              </a:rPr>
              <a:t>Mezuniyet yılı ve okul türü aynı olan adaylardan aynı </a:t>
            </a:r>
            <a:r>
              <a:rPr lang="tr-TR" sz="1400" b="1" dirty="0">
                <a:solidFill>
                  <a:srgbClr val="002060"/>
                </a:solidFill>
                <a:latin typeface="Tw Cen MT"/>
              </a:rPr>
              <a:t>METEB içinde olanlara öncelik verilir.</a:t>
            </a:r>
          </a:p>
          <a:p>
            <a:pPr lvl="0" algn="just">
              <a:spcBef>
                <a:spcPts val="700"/>
              </a:spcBef>
              <a:buClr>
                <a:srgbClr val="DD8047"/>
              </a:buClr>
              <a:buSzPct val="60000"/>
              <a:defRPr/>
            </a:pPr>
            <a:r>
              <a:rPr lang="tr-TR" sz="1400" b="1" dirty="0">
                <a:solidFill>
                  <a:srgbClr val="000000"/>
                </a:solidFill>
                <a:latin typeface="Tw Cen MT"/>
              </a:rPr>
              <a:t>Not: </a:t>
            </a:r>
            <a:r>
              <a:rPr lang="tr-TR" sz="1400" dirty="0">
                <a:solidFill>
                  <a:srgbClr val="000000"/>
                </a:solidFill>
                <a:latin typeface="Tw Cen MT"/>
              </a:rPr>
              <a:t>METEB: Her ilde bir mesleki ve teknik eğitim bölgesi bulunmaktadır. Bu nedenle METEB il içi veya il dışı diye bilinir.</a:t>
            </a:r>
          </a:p>
          <a:p>
            <a:pPr lvl="0" algn="just">
              <a:spcBef>
                <a:spcPts val="700"/>
              </a:spcBef>
              <a:buClr>
                <a:srgbClr val="DD8047"/>
              </a:buClr>
              <a:buSzPct val="60000"/>
              <a:defRPr/>
            </a:pPr>
            <a:r>
              <a:rPr lang="tr-TR" sz="1400" b="1" dirty="0" smtClean="0">
                <a:solidFill>
                  <a:srgbClr val="FF0000"/>
                </a:solidFill>
                <a:latin typeface="Tw Cen MT"/>
              </a:rPr>
              <a:t>4-</a:t>
            </a:r>
            <a:r>
              <a:rPr lang="tr-TR" sz="1400" dirty="0" smtClean="0">
                <a:solidFill>
                  <a:srgbClr val="FF0000"/>
                </a:solidFill>
                <a:latin typeface="Tw Cen MT"/>
              </a:rPr>
              <a:t> </a:t>
            </a:r>
            <a:r>
              <a:rPr lang="tr-TR" sz="1400" dirty="0">
                <a:solidFill>
                  <a:srgbClr val="000000"/>
                </a:solidFill>
                <a:latin typeface="Tw Cen MT"/>
              </a:rPr>
              <a:t>Mezuniyet yılı, okul türü ve METEB içi veya METEB dışı bilgileri aynı olan adaylardan </a:t>
            </a:r>
            <a:r>
              <a:rPr lang="tr-TR" sz="1400" b="1" dirty="0" err="1">
                <a:solidFill>
                  <a:srgbClr val="002060"/>
                </a:solidFill>
                <a:latin typeface="Tw Cen MT"/>
              </a:rPr>
              <a:t>OBP'si</a:t>
            </a:r>
            <a:r>
              <a:rPr lang="tr-TR" sz="1400" b="1" dirty="0">
                <a:solidFill>
                  <a:srgbClr val="002060"/>
                </a:solidFill>
                <a:latin typeface="Tw Cen MT"/>
              </a:rPr>
              <a:t> yüksek olan adaylara öncelik verilir.</a:t>
            </a:r>
          </a:p>
          <a:p>
            <a:pPr lvl="0" algn="just">
              <a:spcBef>
                <a:spcPts val="700"/>
              </a:spcBef>
              <a:buClr>
                <a:srgbClr val="DD8047"/>
              </a:buClr>
              <a:buSzPct val="60000"/>
              <a:defRPr/>
            </a:pPr>
            <a:r>
              <a:rPr lang="tr-TR" sz="1400" b="1" dirty="0" smtClean="0">
                <a:solidFill>
                  <a:srgbClr val="FF0000"/>
                </a:solidFill>
                <a:latin typeface="Tw Cen MT"/>
              </a:rPr>
              <a:t>5-</a:t>
            </a:r>
            <a:r>
              <a:rPr lang="tr-TR" sz="1400" dirty="0" smtClean="0">
                <a:solidFill>
                  <a:srgbClr val="000000"/>
                </a:solidFill>
                <a:latin typeface="Tw Cen MT"/>
              </a:rPr>
              <a:t> </a:t>
            </a:r>
            <a:r>
              <a:rPr lang="tr-TR" sz="1400" dirty="0">
                <a:solidFill>
                  <a:srgbClr val="000000"/>
                </a:solidFill>
                <a:latin typeface="Tw Cen MT"/>
              </a:rPr>
              <a:t>Yukarıdaki 4 şarta göre eşit olan adaylardan </a:t>
            </a:r>
            <a:r>
              <a:rPr lang="tr-TR" sz="1400" b="1" dirty="0">
                <a:solidFill>
                  <a:srgbClr val="002060"/>
                </a:solidFill>
                <a:latin typeface="Tw Cen MT"/>
              </a:rPr>
              <a:t>yaşı küçük olana öncelik verilir.</a:t>
            </a:r>
          </a:p>
        </p:txBody>
      </p:sp>
      <p:sp>
        <p:nvSpPr>
          <p:cNvPr id="3" name="Dikdörtgen 2"/>
          <p:cNvSpPr/>
          <p:nvPr/>
        </p:nvSpPr>
        <p:spPr>
          <a:xfrm>
            <a:off x="459482" y="1412776"/>
            <a:ext cx="6912768" cy="52322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w Cen MT"/>
                <a:ea typeface="+mj-ea"/>
                <a:cs typeface="+mj-cs"/>
              </a:rPr>
              <a:t>Meslek Liselilerin Sınavsız Geçiş Öncelikleri</a:t>
            </a:r>
            <a:endParaRPr lang="tr-TR"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4227050918"/>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a:off x="371592" y="2564904"/>
            <a:ext cx="7572428" cy="3803511"/>
          </a:xfrm>
          <a:prstGeom prst="bevel">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lvl="0" algn="just" fontAlgn="base">
              <a:spcBef>
                <a:spcPct val="0"/>
              </a:spcBef>
              <a:spcAft>
                <a:spcPct val="0"/>
              </a:spcAft>
              <a:defRPr/>
            </a:pPr>
            <a:r>
              <a:rPr lang="tr-TR" sz="2000" b="1" u="sng" dirty="0" smtClean="0">
                <a:solidFill>
                  <a:srgbClr val="002060"/>
                </a:solidFill>
                <a:latin typeface="Times New Roman" pitchFamily="18" charset="0"/>
                <a:cs typeface="Times New Roman" pitchFamily="18" charset="0"/>
              </a:rPr>
              <a:t>2014 </a:t>
            </a:r>
            <a:r>
              <a:rPr lang="tr-TR" sz="2000" b="1" u="sng" dirty="0">
                <a:solidFill>
                  <a:srgbClr val="002060"/>
                </a:solidFill>
                <a:latin typeface="Times New Roman" pitchFamily="18" charset="0"/>
                <a:cs typeface="Times New Roman" pitchFamily="18" charset="0"/>
              </a:rPr>
              <a:t>eğitim öğretim yılı itibariyle </a:t>
            </a:r>
            <a:r>
              <a:rPr lang="tr-TR" sz="2000" dirty="0">
                <a:solidFill>
                  <a:prstClr val="black"/>
                </a:solidFill>
                <a:latin typeface="Times New Roman" pitchFamily="18" charset="0"/>
                <a:cs typeface="Times New Roman" pitchFamily="18" charset="0"/>
              </a:rPr>
              <a:t>meslek (endüstri </a:t>
            </a:r>
            <a:r>
              <a:rPr lang="tr-TR" sz="2000" dirty="0" smtClean="0">
                <a:solidFill>
                  <a:prstClr val="black"/>
                </a:solidFill>
                <a:latin typeface="Times New Roman" pitchFamily="18" charset="0"/>
                <a:cs typeface="Times New Roman" pitchFamily="18" charset="0"/>
              </a:rPr>
              <a:t>ve </a:t>
            </a:r>
            <a:r>
              <a:rPr lang="tr-TR" sz="2000" dirty="0">
                <a:solidFill>
                  <a:prstClr val="black"/>
                </a:solidFill>
                <a:latin typeface="Times New Roman" pitchFamily="18" charset="0"/>
                <a:cs typeface="Times New Roman" pitchFamily="18" charset="0"/>
              </a:rPr>
              <a:t>teknik) ve öğretmen liselerinde </a:t>
            </a:r>
            <a:r>
              <a:rPr lang="tr-TR" sz="2000" b="1" u="sng" dirty="0">
                <a:solidFill>
                  <a:srgbClr val="002060"/>
                </a:solidFill>
                <a:latin typeface="Times New Roman" pitchFamily="18" charset="0"/>
                <a:cs typeface="Times New Roman" pitchFamily="18" charset="0"/>
              </a:rPr>
              <a:t>okumaya </a:t>
            </a:r>
            <a:r>
              <a:rPr lang="tr-TR" sz="2000" b="1" u="sng" dirty="0" smtClean="0">
                <a:solidFill>
                  <a:srgbClr val="002060"/>
                </a:solidFill>
                <a:latin typeface="Times New Roman" pitchFamily="18" charset="0"/>
                <a:cs typeface="Times New Roman" pitchFamily="18" charset="0"/>
              </a:rPr>
              <a:t>başlayanlar </a:t>
            </a:r>
            <a:r>
              <a:rPr lang="tr-TR" sz="2000" b="1" u="sng" dirty="0">
                <a:solidFill>
                  <a:srgbClr val="002060"/>
                </a:solidFill>
                <a:latin typeface="Times New Roman" pitchFamily="18" charset="0"/>
                <a:cs typeface="Times New Roman" pitchFamily="18" charset="0"/>
              </a:rPr>
              <a:t>(lise-1) için</a:t>
            </a:r>
            <a:r>
              <a:rPr lang="tr-TR" sz="2000" u="sng" dirty="0">
                <a:solidFill>
                  <a:srgbClr val="002060"/>
                </a:solidFill>
                <a:latin typeface="Times New Roman" pitchFamily="18" charset="0"/>
                <a:cs typeface="Times New Roman" pitchFamily="18" charset="0"/>
              </a:rPr>
              <a:t> </a:t>
            </a:r>
            <a:r>
              <a:rPr lang="tr-TR" sz="2000" dirty="0">
                <a:solidFill>
                  <a:prstClr val="black"/>
                </a:solidFill>
                <a:latin typeface="Times New Roman" pitchFamily="18" charset="0"/>
                <a:cs typeface="Times New Roman" pitchFamily="18" charset="0"/>
              </a:rPr>
              <a:t>ek puan (0.06) artık </a:t>
            </a:r>
            <a:r>
              <a:rPr lang="tr-TR" sz="2000" b="1" u="sng" dirty="0" smtClean="0">
                <a:solidFill>
                  <a:srgbClr val="002060"/>
                </a:solidFill>
                <a:latin typeface="Times New Roman" pitchFamily="18" charset="0"/>
                <a:cs typeface="Times New Roman" pitchFamily="18" charset="0"/>
              </a:rPr>
              <a:t>uygulanmayacak</a:t>
            </a:r>
            <a:r>
              <a:rPr lang="tr-TR" sz="2000" b="1" u="sng" dirty="0">
                <a:solidFill>
                  <a:srgbClr val="002060"/>
                </a:solidFill>
                <a:latin typeface="Times New Roman" pitchFamily="18" charset="0"/>
                <a:cs typeface="Times New Roman" pitchFamily="18" charset="0"/>
              </a:rPr>
              <a:t>.</a:t>
            </a:r>
            <a:r>
              <a:rPr lang="tr-TR" sz="2000" b="1" dirty="0">
                <a:solidFill>
                  <a:srgbClr val="162D9E"/>
                </a:solidFill>
                <a:latin typeface="Times New Roman" pitchFamily="18" charset="0"/>
                <a:cs typeface="Times New Roman" pitchFamily="18" charset="0"/>
              </a:rPr>
              <a:t> </a:t>
            </a:r>
            <a:r>
              <a:rPr lang="tr-TR" sz="2000" dirty="0">
                <a:solidFill>
                  <a:prstClr val="black"/>
                </a:solidFill>
                <a:latin typeface="Times New Roman" pitchFamily="18" charset="0"/>
                <a:cs typeface="Times New Roman" pitchFamily="18" charset="0"/>
              </a:rPr>
              <a:t>Yani öğretmen lisesi ve meslek </a:t>
            </a:r>
            <a:r>
              <a:rPr lang="tr-TR" sz="2000" dirty="0" smtClean="0">
                <a:solidFill>
                  <a:prstClr val="black"/>
                </a:solidFill>
                <a:latin typeface="Times New Roman" pitchFamily="18" charset="0"/>
                <a:cs typeface="Times New Roman" pitchFamily="18" charset="0"/>
              </a:rPr>
              <a:t>lisesi öğrencileri</a:t>
            </a:r>
            <a:r>
              <a:rPr lang="tr-TR" sz="2000" dirty="0">
                <a:solidFill>
                  <a:prstClr val="black"/>
                </a:solidFill>
                <a:latin typeface="Times New Roman" pitchFamily="18" charset="0"/>
                <a:cs typeface="Times New Roman" pitchFamily="18" charset="0"/>
              </a:rPr>
              <a:t>, 2017 yılında mezun oldukları zaman ek puan alamayacak. </a:t>
            </a:r>
          </a:p>
          <a:p>
            <a:pPr lvl="0" algn="just" fontAlgn="base">
              <a:spcBef>
                <a:spcPct val="0"/>
              </a:spcBef>
              <a:spcAft>
                <a:spcPct val="0"/>
              </a:spcAft>
              <a:defRPr/>
            </a:pPr>
            <a:r>
              <a:rPr lang="tr-TR"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Fakat</a:t>
            </a:r>
            <a:r>
              <a:rPr lang="tr-TR" sz="2000" dirty="0" smtClean="0">
                <a:solidFill>
                  <a:prstClr val="black"/>
                </a:solidFill>
                <a:latin typeface="Times New Roman" pitchFamily="18" charset="0"/>
                <a:cs typeface="Times New Roman" pitchFamily="18" charset="0"/>
              </a:rPr>
              <a:t> </a:t>
            </a:r>
            <a:r>
              <a:rPr lang="tr-TR" sz="2000" dirty="0">
                <a:solidFill>
                  <a:prstClr val="black"/>
                </a:solidFill>
                <a:latin typeface="Times New Roman" pitchFamily="18" charset="0"/>
                <a:cs typeface="Times New Roman" pitchFamily="18" charset="0"/>
              </a:rPr>
              <a:t>2012-2013 eğitim öğretim yılında lise-2, lise-3, lise-4′de okumakta olan ve mezun durumdaki öğrenciler için ek puan (0.06) uygulanmaya devam edilecektir </a:t>
            </a:r>
            <a:r>
              <a:rPr lang="tr-TR" sz="2000" b="1" u="sng" dirty="0">
                <a:solidFill>
                  <a:srgbClr val="002060"/>
                </a:solidFill>
                <a:latin typeface="Times New Roman" pitchFamily="18" charset="0"/>
                <a:cs typeface="Times New Roman" pitchFamily="18" charset="0"/>
              </a:rPr>
              <a:t>(Madde 16′daki geçici 61 madde</a:t>
            </a:r>
            <a:r>
              <a:rPr lang="tr-TR" sz="2000" b="1" u="sng" dirty="0" smtClean="0">
                <a:solidFill>
                  <a:srgbClr val="002060"/>
                </a:solidFill>
                <a:latin typeface="Times New Roman" pitchFamily="18" charset="0"/>
                <a:cs typeface="Times New Roman" pitchFamily="18" charset="0"/>
              </a:rPr>
              <a:t>).</a:t>
            </a:r>
            <a:endParaRPr lang="tr-TR" sz="2000" u="sng" dirty="0">
              <a:solidFill>
                <a:srgbClr val="002060"/>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36" y="1268760"/>
            <a:ext cx="6777168" cy="13681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4" cstate="print"/>
          <a:stretch>
            <a:fillRect/>
          </a:stretch>
        </p:blipFill>
        <p:spPr>
          <a:xfrm>
            <a:off x="7874949" y="6237748"/>
            <a:ext cx="1252281" cy="620252"/>
          </a:xfrm>
          <a:prstGeom prst="rect">
            <a:avLst/>
          </a:prstGeom>
        </p:spPr>
      </p:pic>
    </p:spTree>
    <p:extLst>
      <p:ext uri="{BB962C8B-B14F-4D97-AF65-F5344CB8AC3E}">
        <p14:creationId xmlns:p14="http://schemas.microsoft.com/office/powerpoint/2010/main" val="864495617"/>
      </p:ext>
    </p:extLst>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a:off x="3347864" y="2176891"/>
            <a:ext cx="4965992" cy="4453985"/>
          </a:xfrm>
          <a:prstGeom prst="round2DiagRect">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algn="just" fontAlgn="base">
              <a:spcBef>
                <a:spcPct val="20000"/>
              </a:spcBef>
              <a:spcAft>
                <a:spcPct val="0"/>
              </a:spcAft>
              <a:buClr>
                <a:srgbClr val="003366"/>
              </a:buClr>
              <a:buFont typeface="Wingdings" pitchFamily="2" charset="2"/>
              <a:buChar char="w"/>
              <a:defRPr/>
            </a:pPr>
            <a:r>
              <a:rPr lang="tr-TR" kern="0" dirty="0">
                <a:solidFill>
                  <a:srgbClr val="000000"/>
                </a:solidFill>
                <a:latin typeface="Times New Roman"/>
                <a:cs typeface="Times New Roman"/>
              </a:rPr>
              <a:t>Tercihler sonucu üniversitede bir bölüm </a:t>
            </a:r>
            <a:r>
              <a:rPr lang="tr-TR" kern="0" dirty="0" smtClean="0">
                <a:solidFill>
                  <a:srgbClr val="000000"/>
                </a:solidFill>
                <a:latin typeface="Times New Roman"/>
                <a:cs typeface="Times New Roman"/>
              </a:rPr>
              <a:t>kazanıp da </a:t>
            </a:r>
            <a:r>
              <a:rPr lang="tr-TR" kern="0" dirty="0">
                <a:solidFill>
                  <a:srgbClr val="000000"/>
                </a:solidFill>
                <a:latin typeface="Times New Roman"/>
                <a:cs typeface="Times New Roman"/>
              </a:rPr>
              <a:t>gitmeyen </a:t>
            </a:r>
            <a:r>
              <a:rPr lang="tr-TR" b="1" kern="0" dirty="0">
                <a:solidFill>
                  <a:srgbClr val="000000"/>
                </a:solidFill>
                <a:latin typeface="Times New Roman"/>
                <a:cs typeface="Times New Roman"/>
              </a:rPr>
              <a:t>(</a:t>
            </a:r>
            <a:r>
              <a:rPr lang="tr-TR" b="1" kern="0" dirty="0" err="1">
                <a:solidFill>
                  <a:srgbClr val="000000"/>
                </a:solidFill>
                <a:latin typeface="Times New Roman"/>
                <a:cs typeface="Times New Roman"/>
              </a:rPr>
              <a:t>Açıköğretimin</a:t>
            </a:r>
            <a:r>
              <a:rPr lang="tr-TR" b="1" kern="0" dirty="0">
                <a:solidFill>
                  <a:srgbClr val="000000"/>
                </a:solidFill>
                <a:latin typeface="Times New Roman"/>
                <a:cs typeface="Times New Roman"/>
              </a:rPr>
              <a:t> kontenjansız bölümleri ve sınavsız geçişle bir yere yerleşenler hariç) </a:t>
            </a:r>
            <a:r>
              <a:rPr lang="tr-TR" kern="0" dirty="0">
                <a:solidFill>
                  <a:srgbClr val="000000"/>
                </a:solidFill>
                <a:latin typeface="Times New Roman"/>
                <a:cs typeface="Times New Roman"/>
              </a:rPr>
              <a:t>öğrenciler o sene tekrar sınava girdiklerinde </a:t>
            </a:r>
            <a:r>
              <a:rPr lang="tr-TR" b="1" kern="0" dirty="0">
                <a:solidFill>
                  <a:srgbClr val="FF0000"/>
                </a:solidFill>
                <a:latin typeface="Times New Roman"/>
                <a:cs typeface="Times New Roman"/>
              </a:rPr>
              <a:t>0.12</a:t>
            </a:r>
            <a:r>
              <a:rPr lang="tr-TR" kern="0" dirty="0">
                <a:solidFill>
                  <a:srgbClr val="000000"/>
                </a:solidFill>
                <a:latin typeface="Times New Roman"/>
                <a:cs typeface="Times New Roman"/>
              </a:rPr>
              <a:t> OBP katsayısı yarı yarıya düşürülerek </a:t>
            </a:r>
            <a:r>
              <a:rPr lang="tr-TR" b="1" kern="0" dirty="0">
                <a:solidFill>
                  <a:srgbClr val="008000"/>
                </a:solidFill>
                <a:latin typeface="Times New Roman"/>
                <a:cs typeface="Times New Roman"/>
              </a:rPr>
              <a:t>0.06</a:t>
            </a:r>
            <a:r>
              <a:rPr lang="tr-TR" kern="0" dirty="0">
                <a:solidFill>
                  <a:srgbClr val="000000"/>
                </a:solidFill>
                <a:latin typeface="Times New Roman"/>
                <a:cs typeface="Times New Roman"/>
              </a:rPr>
              <a:t> ile çarpılacak ve varsa </a:t>
            </a:r>
            <a:r>
              <a:rPr lang="tr-TR" b="1" kern="0" dirty="0">
                <a:solidFill>
                  <a:srgbClr val="FF0000"/>
                </a:solidFill>
                <a:latin typeface="Times New Roman"/>
                <a:cs typeface="Times New Roman"/>
              </a:rPr>
              <a:t>0.06</a:t>
            </a:r>
            <a:r>
              <a:rPr lang="tr-TR" kern="0" dirty="0">
                <a:solidFill>
                  <a:srgbClr val="000000"/>
                </a:solidFill>
                <a:latin typeface="Times New Roman"/>
                <a:cs typeface="Times New Roman"/>
              </a:rPr>
              <a:t> ek puan katsayısı yarı yarıya düşülerek </a:t>
            </a:r>
            <a:r>
              <a:rPr lang="tr-TR" b="1" kern="0" dirty="0">
                <a:solidFill>
                  <a:srgbClr val="008000"/>
                </a:solidFill>
                <a:latin typeface="Times New Roman"/>
                <a:cs typeface="Times New Roman"/>
              </a:rPr>
              <a:t>0.03</a:t>
            </a:r>
            <a:r>
              <a:rPr lang="tr-TR" kern="0" dirty="0">
                <a:solidFill>
                  <a:srgbClr val="000000"/>
                </a:solidFill>
                <a:latin typeface="Times New Roman"/>
                <a:cs typeface="Times New Roman"/>
              </a:rPr>
              <a:t> ile çarpılacaktır.</a:t>
            </a:r>
          </a:p>
          <a:p>
            <a:pPr marL="342900" lvl="0" indent="-342900" algn="just" fontAlgn="base">
              <a:spcBef>
                <a:spcPct val="20000"/>
              </a:spcBef>
              <a:spcAft>
                <a:spcPct val="0"/>
              </a:spcAft>
              <a:buClr>
                <a:srgbClr val="003366"/>
              </a:buClr>
              <a:buFont typeface="Wingdings" pitchFamily="2" charset="2"/>
              <a:buChar char="w"/>
              <a:defRPr/>
            </a:pPr>
            <a:r>
              <a:rPr lang="tr-TR" kern="0" dirty="0" smtClean="0">
                <a:solidFill>
                  <a:srgbClr val="000000"/>
                </a:solidFill>
                <a:latin typeface="Times New Roman"/>
                <a:cs typeface="Times New Roman"/>
              </a:rPr>
              <a:t>Yeni </a:t>
            </a:r>
            <a:r>
              <a:rPr lang="tr-TR" kern="0" dirty="0">
                <a:solidFill>
                  <a:srgbClr val="000000"/>
                </a:solidFill>
                <a:latin typeface="Times New Roman"/>
                <a:cs typeface="Times New Roman"/>
              </a:rPr>
              <a:t>OBP sisteminde </a:t>
            </a:r>
            <a:r>
              <a:rPr lang="tr-TR" b="1" kern="0" dirty="0">
                <a:solidFill>
                  <a:srgbClr val="800000"/>
                </a:solidFill>
                <a:latin typeface="Times New Roman"/>
                <a:cs typeface="Times New Roman"/>
              </a:rPr>
              <a:t>okul birincisine direkt 60 gelmeyecek</a:t>
            </a:r>
            <a:r>
              <a:rPr lang="tr-TR" kern="0" dirty="0">
                <a:solidFill>
                  <a:srgbClr val="000000"/>
                </a:solidFill>
                <a:latin typeface="Times New Roman"/>
                <a:cs typeface="Times New Roman"/>
              </a:rPr>
              <a:t>. Okul birincisi de olsa diploma notu diğerleri gibi önce 5 ile çarpılacak, daha sonra çıkan sayıda 0.12 katsayısı ile çarpılacak.</a:t>
            </a:r>
          </a:p>
        </p:txBody>
      </p:sp>
      <p:sp>
        <p:nvSpPr>
          <p:cNvPr id="3" name="Dikdörtgen 2"/>
          <p:cNvSpPr/>
          <p:nvPr/>
        </p:nvSpPr>
        <p:spPr>
          <a:xfrm>
            <a:off x="251520" y="1519536"/>
            <a:ext cx="7646996" cy="523220"/>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KATSAYI UYGULAMASI  </a:t>
            </a:r>
            <a:r>
              <a:rPr lang="tr-TR" sz="2800" b="1" u="sng"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VE OBP HESAPLANMASI-3</a:t>
            </a:r>
            <a:endPar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5122" name="Picture 2" descr="http://www.sorubankamiz.net/wp-content/uploads/2013/05/lys-2013-ba%C5%9Fvuru-tarihi-uzat%C4%B1ld%C4%B1-m%C4%B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87" y="2420888"/>
            <a:ext cx="3063953" cy="412698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725517"/>
      </p:ext>
    </p:extLst>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Metin kutusu"/>
          <p:cNvSpPr txBox="1"/>
          <p:nvPr/>
        </p:nvSpPr>
        <p:spPr>
          <a:xfrm>
            <a:off x="326088" y="3212976"/>
            <a:ext cx="7572428" cy="2674727"/>
          </a:xfrm>
          <a:prstGeom prst="frame">
            <a:avLst/>
          </a:prstGeom>
          <a:ln/>
        </p:spPr>
        <p:style>
          <a:lnRef idx="3">
            <a:schemeClr val="lt1"/>
          </a:lnRef>
          <a:fillRef idx="1">
            <a:schemeClr val="accent6"/>
          </a:fillRef>
          <a:effectRef idx="1">
            <a:schemeClr val="accent6"/>
          </a:effectRef>
          <a:fontRef idx="minor">
            <a:schemeClr val="lt1"/>
          </a:fontRef>
        </p:style>
        <p:txBody>
          <a:bodyPr wrap="square" rtlCol="0">
            <a:spAutoFit/>
          </a:bodyPr>
          <a:lstStyle/>
          <a:p>
            <a:pPr marL="342900" lvl="0" indent="-342900" algn="just" fontAlgn="base">
              <a:spcBef>
                <a:spcPct val="20000"/>
              </a:spcBef>
              <a:spcAft>
                <a:spcPct val="0"/>
              </a:spcAft>
              <a:buClr>
                <a:srgbClr val="003366"/>
              </a:buClr>
              <a:buFont typeface="Wingdings" pitchFamily="2" charset="2"/>
              <a:buChar char="w"/>
            </a:pPr>
            <a:r>
              <a:rPr lang="tr-TR" sz="2400" kern="0" dirty="0">
                <a:solidFill>
                  <a:srgbClr val="000000"/>
                </a:solidFill>
                <a:latin typeface="Times New Roman"/>
                <a:cs typeface="Times New Roman"/>
              </a:rPr>
              <a:t>Eski sistemde okul puanın etkisi </a:t>
            </a:r>
            <a:r>
              <a:rPr lang="tr-TR" sz="2400" b="1" kern="0" dirty="0">
                <a:solidFill>
                  <a:srgbClr val="FF0000"/>
                </a:solidFill>
                <a:effectLst>
                  <a:outerShdw blurRad="38100" dist="38100" dir="2700000" algn="tl">
                    <a:srgbClr val="000000">
                      <a:alpha val="43137"/>
                    </a:srgbClr>
                  </a:outerShdw>
                </a:effectLst>
                <a:latin typeface="Times New Roman"/>
                <a:cs typeface="Times New Roman"/>
              </a:rPr>
              <a:t>%21 </a:t>
            </a:r>
            <a:r>
              <a:rPr lang="tr-TR" sz="2400" kern="0" dirty="0">
                <a:solidFill>
                  <a:srgbClr val="000000"/>
                </a:solidFill>
                <a:latin typeface="Times New Roman"/>
                <a:cs typeface="Times New Roman"/>
              </a:rPr>
              <a:t>oranına (en fazla 80 net puan geliyordu) çıkıyordu. Yeni sistemde ise bu etki en fazla </a:t>
            </a:r>
            <a:r>
              <a:rPr lang="tr-TR" sz="2400" b="1" kern="0" dirty="0">
                <a:solidFill>
                  <a:srgbClr val="FF0000"/>
                </a:solidFill>
                <a:effectLst>
                  <a:outerShdw blurRad="38100" dist="38100" dir="2700000" algn="tl">
                    <a:srgbClr val="000000">
                      <a:alpha val="43137"/>
                    </a:srgbClr>
                  </a:outerShdw>
                </a:effectLst>
                <a:latin typeface="Times New Roman"/>
                <a:cs typeface="Times New Roman"/>
              </a:rPr>
              <a:t>%10 </a:t>
            </a:r>
            <a:r>
              <a:rPr lang="tr-TR" sz="2400" kern="0" dirty="0">
                <a:solidFill>
                  <a:srgbClr val="000000"/>
                </a:solidFill>
                <a:latin typeface="Times New Roman"/>
                <a:cs typeface="Times New Roman"/>
              </a:rPr>
              <a:t>oranına (en fazla 60 puan gelecek) çıkabilecek.  </a:t>
            </a:r>
          </a:p>
          <a:p>
            <a:pPr marL="342900" lvl="0" indent="-342900" algn="just" fontAlgn="base">
              <a:spcBef>
                <a:spcPct val="20000"/>
              </a:spcBef>
              <a:spcAft>
                <a:spcPct val="0"/>
              </a:spcAft>
              <a:buClr>
                <a:srgbClr val="003366"/>
              </a:buClr>
              <a:buFont typeface="Wingdings" pitchFamily="2" charset="2"/>
              <a:buChar char="w"/>
            </a:pPr>
            <a:r>
              <a:rPr lang="tr-TR" sz="2400" kern="0" dirty="0" smtClean="0">
                <a:solidFill>
                  <a:srgbClr val="000000"/>
                </a:solidFill>
                <a:latin typeface="Times New Roman"/>
                <a:cs typeface="Times New Roman"/>
              </a:rPr>
              <a:t>Sonuç </a:t>
            </a:r>
            <a:r>
              <a:rPr lang="tr-TR" sz="2400" kern="0" dirty="0">
                <a:solidFill>
                  <a:srgbClr val="000000"/>
                </a:solidFill>
                <a:latin typeface="Times New Roman"/>
                <a:cs typeface="Times New Roman"/>
              </a:rPr>
              <a:t>olarak okul puanın etkisi yarı yarıya azaldı.</a:t>
            </a:r>
          </a:p>
        </p:txBody>
      </p:sp>
      <p:sp>
        <p:nvSpPr>
          <p:cNvPr id="3" name="Dikdörtgen 2"/>
          <p:cNvSpPr/>
          <p:nvPr/>
        </p:nvSpPr>
        <p:spPr>
          <a:xfrm>
            <a:off x="395536" y="1496368"/>
            <a:ext cx="7502980" cy="1246495"/>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algn="ctr"/>
            <a:r>
              <a:rPr lang="tr-TR" sz="39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a:ea typeface="+mj-ea"/>
                <a:cs typeface="Times New Roman"/>
              </a:rPr>
              <a:t>OBP ETKİSİ </a:t>
            </a:r>
            <a:r>
              <a:rPr lang="tr-TR" sz="36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a:ea typeface="+mj-ea"/>
                <a:cs typeface="Times New Roman"/>
              </a:rPr>
              <a:t>(OKUL PUANININ ETKİSİ NE KADAR)</a:t>
            </a:r>
            <a:endParaRPr lang="tr-TR" sz="20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304342987"/>
      </p:ext>
    </p:extLst>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
        <p:nvSpPr>
          <p:cNvPr id="2" name="AutoShape 2" descr="data:image/jpeg;base64,/9j/4AAQSkZJRgABAQAAAQABAAD/2wCEAAkGBxQSEhMUEhQVFhUWFyIbGBYYGBceHxofHSEkIh4cHx8fKCkmGhwlHCIiITEiKSkuLy4uHx8zODQsOCgtLisBCgoKDg0OGxAPGDcmHSQrLzc3NDc3LTc3Ni83MCwyKzcrNy03Ny4tLDUsKys3KzcrNzc4LC40NzcvNzMsKy4sMf/AABEIAG4A4QMBIgACEQEDEQH/xAAcAAADAAIDAQAAAAAAAAAAAAAABgcEBQIDCAH/xABJEAABAgMEBQgHBAcGBwAAAAABAgMABBEFBhIhBxMxQZMXGCJRU1Rh0RQyNDVxsrMIQnSDI1Jyc4GRsSQ2Q2KhwRUWgpLh8PH/xAAaAQEAAwEBAQAAAAAAAAAAAAAABAUGAwEH/8QAKxEBAAICAAMFCAMAAAAAAAAAAAECAwQFESESIjFRoRVBUoGR0eHwIzJx/9oADAMBAAIRAxEAPwBb0P6OGrTS6/MrUGm1hAQg0KlUqanckAjZma7qZ1DkVsvs3eKqNV9m/wBgmPxJ+REVqAnXIrZfZu8VUHIrZfZu8VUUWPhMBO+RWy+zd4qoORWy+zd4qocpu3WW8isE9Sc/6RgG9rdaBCz45ecRb7uvSeVrxzd662a0c4rJc5FbL7N3iqg5FbL7N3iqhmmL3yzcw5LvLLTjbRdOsBSkoG1SVHJQFDs6jGM5fuVSyw6dZ/aCdQ2G1lxym9KBmR4+IiU4NFyK2X2bvFVByK2X2bvFVDC5fRhtt1x9D7CWkhSi60tNQTQBJ2LVXcM4yLIvKiYWlIZmEYk4kqcaUlJGX3tgOew5wCtyK2X2bvFVByK2X2bvFVFFggJ1yK2X2bvFVByK2X2bvFVDXO3plWZpuUddCH3KYEKBGLFUCh2ZkEfHKPqb0ypmzJpdCpgbW0gnDlXMjIZdfWBtgFPkVsvs3eKqDkVsvs3eKqN1bOkazpV3VOzKcYNFBIKsJ/zEbI3svbDDjHpKHUFjCVa0KGEAbSTupQ16qGASORWy+zd4qoORWy+zd4qo3thaQbPnHtQw+FOEkJThUMVAScNRmAATDRATrkVsvs3eKqDkVsvs3eKqHuUtJl0qS0624pHrBC0qKfiAcv4x3TL6W0KWo0SkEk9QGZgJ9yK2X2bvFVByK2X2bvFVDfZt45eYl1TLK8bKa1UlKj6u2gpUxjSt8pJyWcm0TCCw0aLXX1TlQEbamooN9RALPIrZfZu8VUHIrZfZu8VUMb1+JFEqmbU+EsLJShRBGMitQkbVbDs6jGTdq9ErPoK5VzWBPrZEFNdgNd8Ap8itl9m7xVQcitl9m7xVRRYICdcitl9m7xVQkaVdFEtJSi5uUUtOrKQttZxAhSgmoO0EEjbUU6t98hG02e5pv8v6iYDyrBBBAeifs3+wTH4k/IiK1El+zf7BMfiT8iIrJgMeenEtIK1mgH+vh8YRrVttx8kVwo/VH+/XGReueLjuAeqjKnjvP+0aaMlxXiN73nFjnlWPX8L/AENOtaxkvHWfR8AjkgZj4iPkckbR8RFLT+0LO3hLeaSbmG0kSwTqwpp4LUVg5o+8gU68vDKOy9d1XXZmUnJRbaHpUKSG3AcC0KFMPRzSRnQj/aMS+luLl7UslBe1TDuu1wUpKUqwpGHETsoTHVf+2HpZtu0pN9LrLRwusBaS26kmlUqFcKwcv/lD9HY1jWVcydSma1qmnEPpSlMq+9MPoTQ1VVSqGp3EbMoyblXMflZovVTLsasp9EbdddQpRNdZVdAnLKgG6MC1EWg3Iy6vTUGYfdDjiVuIaxIIrqGFKBw0TvzO0+EbHRjbIeVMtf2kLZwhbbrqHkIOfqOpHSrvqdw2QD/BBBAIemS76Jmz3Hj0XpUF1pY2jDmpPwIH8wIX9GVlLRY81PtlTs9NNuqCzmapxBCRXbVQr8T4RUbXs5Eyy6w7XA6goVQ0NDtod0dF3rEakpdEuwCG264Qo1PSJUc/iTARXRvIsKsh95uWZnJsukPIeUkEI68RzSMPSrvJPVGdc5DdpWPaEoy01ItBSf0msUpJWClRKlK3EJSknqIhwtvRDZsy8XihxtSlYlhtdEqO+oINK76UjfquZJ+hGRDIEsaVQCoEkEGpUDUqqAak7oCZ3QtOYsqdkrPnZWWOsGramGcOOissz94VABqAd+dKRTr9Wk1LyE068VpbDZSS369V9AYeo4lDPdGmuroukJB4PtJWt0VwKcVXBXLogACtN5qYabaspqbYcYfTjacFFJz66g1GwggEHrAgITcB30CflEzrK2nQ0GmEtNj9OHiVaxxQNFYagU66HcYuN5PZJn9yv5TCtJaJ5BBSpQedUgpLanXVEoCDVKE7AEDq8YdZyXDqFtqrhWkpNOoihgJ9oD90o/euf1hFvNdBAt5FnoWpErOFL7jYyAKQ4SB/2qp1YvARSLE0U2fKPtzDKXQ42apq4SK0ps3xvJu6cu5PNT6gr0hpOFBxHDSihmN/rGAU9KNy1zSJJEmtlC5c/omHCAlYSBkkb8IGY6o7NFN6FTDk3LPSrUu/LqGs1IASo1KTUD7wKdtc4Yb5XIlbTSgTIXVFcCkKIKa7esH+IMc7n3NlbMQpEsggrpjWo1Uumyp/nkABmYBhggggCEbTZ7mm/wAv6iYeYRtNnuab/L+omA8qwQQQHon7N/sEx+JPyIismJN9m/2CY/En5ERWTATa1AQ87XbjMY0b+91nFK9akdFXreB/8xoAYwO9htiz2rbzazVyRkxVmPIQA0IMEERYnk7t1OW829TWyrTmHZjoqldtKpygFut6vVeiNavs8sO2uzDTbnGlgix9rbfx+kfZD9n6/wAPrP3bqctxt1AQ7KtLQNiVUIHwqnLKM27lrIxpZZl22kGpODIZDbQAVOwQrkw1XPs4iryhtyT8N5iZobu5sZ607fT39I8PojberrYsU27PX3dZ8TSDH2Pgj7GrUIggjrmfUV+yf6QHLGOsfzjkDHlfR7ddy1Zh9r0lxrVpKgc1VzpTaKQ1aKLbm5S1zZjrxebKloNVEhJbSpQUiuwUTSmzPwgL9BGnsa9EpNuONy7yXFt+ukBXRzpnUDfHCXvbJuTRlEPpMwCQWqKqCkVVupkB1wG7ghavLfuRkFhuZfCXDToJBUoA7CQPVHxjjL6QbNcW22ibbUt2mBIxEmpoBsyNdxgGeCNBPX1kWZgyzsy2h4EAoViFKgKFTSg6JB2x02Tf6z5l0MszTanCaJTmMXgCQAT4QDLBBBAEEEEAQjabPc03+X9RMPMI2mz3NN/l/UTAeVYIIID0T9m/2CY/En5ERWokv2b/AGCY/En5ERWoDqfZCwUqAIO0GE+1btLQSpmq0/q7x5w6wGIm3pYtmvK8dfNI19nJgnnSUsUCDQgg9RFIKxTJiTQv10pV8QIwF3clz/h0+BI/pFDk4Bkie5eJ/wB/ZWtOLUmO9WSFWPrTalGiQVHqAJh9bu9Lj/DB+JJ/rGexLJQKJSEjwFI9xcAvz/kvHyeX4tXl3K/UrWRdkkhT+Q/U6/j5Q2ISBsjlH2L/AFdTFrV7OOFTn2L5rc7yIIIIkuIjrmfUV+yf6R2RxcTUEdYpAeWNGtgzU5MzCJSaMspKSVKGLMV2ZRXNHWin/h8wqaff171FBFE0Axesok1JURUfAnbWN3cvRxLWY646w4+tTicKg4psjbXLChOcOUBBtCc823atoocWlKllWEKIGLCtRIFdpAzp1V6oxrnPJcvW6ttQWguPEKSagjArOo3V3w93n0NyM48t8KeZWs1UGyjATvVhIJBPgaeEbe4+jmUstSls6xbqhQuOFJIG9KaAAAkV6/GAid1JeWmrdmP+KrATjcIDisKVuBVEoUTuw1oKipCRnsPZakjJM3hlkWeoKZ1rZISrElKyeklKt42HaaEkbqCtXx0TyVoPF9RcZdV65bKaL8SCD0qbxTxrHRIaGpBl5h5tcylTJBHTbIWUmtVVRmTsNKZAUpATa+tmtzN6lMOgltx1lKgCRUFlGVRsj7pIsFiRtqSTKoDSVlpRSkmgOsoSOqoA/wDTFcm9HMs5aQtJTj4fC0qwhTeCqEhIyw1pQCvSjnefR7LT80zNPOPpcZw4UoUgJ6KsQqCknb4wDdBBBAEEEEAQjabPc03+X9RMPMI2mz3NN/l/UTAeVYIIID0T9m/2CY/En5ERWokv2b/YJj8SfkRFagCCCCAIIW9I7ykWZOqQopUllRCkkgg9YI2QjfZ7tRx2Xmy+8tZDqQC4smgw7qmArsEQLSVbDybwS7bb7iWypiqEuKCTVQrkDTPfFwtW1mZVsuTDqGkD7y1AfwHWfAQGbBGhsG+cjOqKJaZbcWPuZpV8QlQBI8QIzbbtyXk29ZMvIaRsBUdp6gNqj4AGA2MEaa796pOexeiPodKfWAqCK7yFAGnjHRad97Pl3Qy9NtIcrQpKvV/aIyR/1EQDBBGslrxSjjupbmWVu9mlxJVlmcga7IxnL4SCdYDOS4LdcY1qKpoaGorWuIgU6yBAbyNc5b0ql7UKmWA/UDUl1AXUioGCtakEEZb4x7AvVJztfRZht0p2pBIUPHCaGnjSkRi8X972/wB8z9JEB6AgjVW/eSVkkhU0+hoHYFHM/BIqT/ARjt3zkFJbUJyXo56lXEipyyoTWuYy25wG9gjWT94ZVhxLT0wy24oApQtxKVEE0BAJqakUjizeWTW7qUTUup2pGrDqCqo2jDWtR1QG1gjTf81yWv8ARvSmddWmrxprX9X9r/LtjPtK0WpdsuvuIabTtWtQA8Nu/wAIDKghck7+Wc6guJnGMCVBJKlhFCa0FFUOdDTroY3kjOtvIS4ytLjavVWggg50yI255QHfBBBAEI2mz3NN/l/UTDzCNps9zTf5f1EwHlWCCCA9E/Zv9gmPxJ+REVqJL9m/2CY/En5ERWoAggggFjSd7qnv3CohuirR6m1Gn1mZcZ1awmiADWorU5iPRF4rJE3LPS6lFIdQUFQFSK7xGk0fXHRZLbrbbqnQ4oKJUAKUFN0BBbeu0LOtqVlw6p0B1lWNQoekoZQwabJh162ZeXKC4hIbDbOLAHCtWYxHJJUehi3UHVFKvLozanLQbnlPrQpBQQgJSQdWajPbnGdfvR/L2pgU4VNvNiiHkUqBWuEg+sK5jeCTTaahKrwXVtBcxLPytktyDjJr+imZfp0IINMSRUZiu8Gh2CN5ppunOzj0rMMIDobZGOXxJqlWIqUQmvTCsknDn0Y3Fm6HW9e29OTT83qz0UOHo5bAakkiu0ZV3xsb7aNRPzImkzb7DoQEdGlAkZ0FKECpJOZzMAqXHvs0pm0m2JFqTnGpZxzC0norU0k/dpkQo7P9YVdD905O0lTS55ZUtJFEazCTiqS4TtJr/DriwXD0dMWZrVha3nXRRTi6bN4A8TmSczCxbGgqVdeU4084yhRqWglJCesJJ2DwNaQCZovkWmLxKZYc1jTesSheRqAOsZHqjBupYMtPW7MszZ/R6x1QRiw6xQVkmu3ZU5Z9GKzdTRRL2fOiaZecNAQG1AEAKFPW2mJNdi67dpWzPMOLWihdWhaDmlSXBQ+O0wHbeWQasq3pdNmrNMTZKAoqwFaqKaJ2kFFDQ50VG2vF/e9v98z9JEPFztEMvJTAmXHVzDqTVGIABKv1iPvK6q7DntoRnz+jdt21U2kX1hYWhWrwpw9BITSu3OlYCS21LItC8y2J1wpaLxbriCaJQklCATkMSgB4lR3mOjSTdiTkLRlESazRZSpbZVi1ZxADPbRQ3Guw9cVq/uiqWtJ3X41MvEUUpIBC6ZAqB+8BlXqp1CNKxoKlkalQmHcaFYlKwp6ZqCMvugUpAKOnGXDlsybZJAWw0kkbQFOLGXjGt0pXIZs6ck25RTiQ8BmpVSlQUBiBFOuvxEWC9mjZufnGZtb60KZShISEpIOBRUK16yaRkX20ft2k/LvLeW2WNgSkEHMHOvwgIxpiuixZjkmZYuBTiCVqUsqJWkjp1Owkmp3bKARttOs4tybkZd1ZRL6pCirOmJZIWo7iUpA/n4xTdIOjtu1SyXHlt6kEDClJriptr8Iyr63Cl7TZbbeKkraFG3U0xDrBByKTTZASLSvcWz5GSYdlHDrCsJzcCtaCkkrpuIoNlBnsisaIPc8l+wr51QnM6ApfAQqadKyRRQSmgGdRTeTln4RTLq2ImRlGZZKytLQICiACaknd8YDbQQQQBCNps9zTf5f1Ew8wjabPc03+X9RMB5VggggPRP2b/YJj8SfkRFajylo50ivWSXEhAdZcIKkE0IUMsST10yI30GyKBzgEdzVxB5QFtgiJc4BHc1cQeUHOAR3NXEHlAW2CIlzgEdzVxB5Qc4BHc1cQeUBbYIiXOAR3NXEHlBzgEdzVxB5QFtgiJc4BHc1cQeUHOAT3NXEHlAW2CIlzgEdzVxB5Qc4BHc1cQeUBbYX7IuXJSswuaYZwPuYsS9Y6a4zVWSlECpG4RMucAjuauIPKDnAI7mriDygLbBES5wCO5q4g8oOcAjuauIPKAtsERLnAI7mriDyg5wCO5q4g8oC2wREucAjuauIPKDnAI7mriDygLbBES5wCO5q4g8oOcAjuauIPKAtsERLnAI7mriDyg5wCO5q4g8oC2wREucAjuauIPKDnAI7mriDygLbCNps9zTf5f1Ewl84BHc1cQeUKekLS07aTHoyGQy0ogrqcSl4TUDZ0RiAOWZoN1QQmsEEEB//Z"/>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7" name="AutoShape 4" descr="data:image/jpeg;base64,/9j/4AAQSkZJRgABAQAAAQABAAD/2wCEAAkGBxQSEhMUEhQVFhUWFyIbGBYYGBceHxofHSEkIh4cHx8fKCkmGhwlHCIiITEiKSkuLy4uHx8zODQsOCgtLisBCgoKDg0OGxAPGDcmHSQrLzc3NDc3LTc3Ni83MCwyKzcrNy03Ny4tLDUsKys3KzcrNzc4LC40NzcvNzMsKy4sMf/AABEIAG4A4QMBIgACEQEDEQH/xAAcAAADAAIDAQAAAAAAAAAAAAAABgcEBQIDCAH/xABJEAABAgMEBQgHBAcGBwAAAAABAgMABBEFBhIhBxMxQZMXGCJRU1Rh0RQyNDVxsrMIQnSDI1Jyc4GRsSQ2Q2KhwRUWgpLh8PH/xAAaAQEAAwEBAQAAAAAAAAAAAAAABAUGAwEH/8QAKxEBAAICAAMFCAMAAAAAAAAAAAECAwQFESESIjFRoRVBUoGR0eHwIzJx/9oADAMBAAIRAxEAPwBb0P6OGrTS6/MrUGm1hAQg0KlUqanckAjZma7qZ1DkVsvs3eKqNV9m/wBgmPxJ+REVqAnXIrZfZu8VUHIrZfZu8VUUWPhMBO+RWy+zd4qoORWy+zd4qocpu3WW8isE9Sc/6RgG9rdaBCz45ecRb7uvSeVrxzd662a0c4rJc5FbL7N3iqg5FbL7N3iqhmmL3yzcw5LvLLTjbRdOsBSkoG1SVHJQFDs6jGM5fuVSyw6dZ/aCdQ2G1lxym9KBmR4+IiU4NFyK2X2bvFVByK2X2bvFVDC5fRhtt1x9D7CWkhSi60tNQTQBJ2LVXcM4yLIvKiYWlIZmEYk4kqcaUlJGX3tgOew5wCtyK2X2bvFVByK2X2bvFVFFggJ1yK2X2bvFVByK2X2bvFVDXO3plWZpuUddCH3KYEKBGLFUCh2ZkEfHKPqb0ypmzJpdCpgbW0gnDlXMjIZdfWBtgFPkVsvs3eKqDkVsvs3eKqN1bOkazpV3VOzKcYNFBIKsJ/zEbI3svbDDjHpKHUFjCVa0KGEAbSTupQ16qGASORWy+zd4qoORWy+zd4qo3thaQbPnHtQw+FOEkJThUMVAScNRmAATDRATrkVsvs3eKqDkVsvs3eKqHuUtJl0qS0624pHrBC0qKfiAcv4x3TL6W0KWo0SkEk9QGZgJ9yK2X2bvFVByK2X2bvFVDfZt45eYl1TLK8bKa1UlKj6u2gpUxjSt8pJyWcm0TCCw0aLXX1TlQEbamooN9RALPIrZfZu8VUHIrZfZu8VUMb1+JFEqmbU+EsLJShRBGMitQkbVbDs6jGTdq9ErPoK5VzWBPrZEFNdgNd8Ap8itl9m7xVQcitl9m7xVRRYICdcitl9m7xVQkaVdFEtJSi5uUUtOrKQttZxAhSgmoO0EEjbUU6t98hG02e5pv8v6iYDyrBBBAeifs3+wTH4k/IiK1El+zf7BMfiT8iIrJgMeenEtIK1mgH+vh8YRrVttx8kVwo/VH+/XGReueLjuAeqjKnjvP+0aaMlxXiN73nFjnlWPX8L/AENOtaxkvHWfR8AjkgZj4iPkckbR8RFLT+0LO3hLeaSbmG0kSwTqwpp4LUVg5o+8gU68vDKOy9d1XXZmUnJRbaHpUKSG3AcC0KFMPRzSRnQj/aMS+luLl7UslBe1TDuu1wUpKUqwpGHETsoTHVf+2HpZtu0pN9LrLRwusBaS26kmlUqFcKwcv/lD9HY1jWVcydSma1qmnEPpSlMq+9MPoTQ1VVSqGp3EbMoyblXMflZovVTLsasp9EbdddQpRNdZVdAnLKgG6MC1EWg3Iy6vTUGYfdDjiVuIaxIIrqGFKBw0TvzO0+EbHRjbIeVMtf2kLZwhbbrqHkIOfqOpHSrvqdw2QD/BBBAIemS76Jmz3Hj0XpUF1pY2jDmpPwIH8wIX9GVlLRY81PtlTs9NNuqCzmapxBCRXbVQr8T4RUbXs5Eyy6w7XA6goVQ0NDtod0dF3rEakpdEuwCG264Qo1PSJUc/iTARXRvIsKsh95uWZnJsukPIeUkEI68RzSMPSrvJPVGdc5DdpWPaEoy01ItBSf0msUpJWClRKlK3EJSknqIhwtvRDZsy8XihxtSlYlhtdEqO+oINK76UjfquZJ+hGRDIEsaVQCoEkEGpUDUqqAak7oCZ3QtOYsqdkrPnZWWOsGramGcOOissz94VABqAd+dKRTr9Wk1LyE068VpbDZSS369V9AYeo4lDPdGmuroukJB4PtJWt0VwKcVXBXLogACtN5qYabaspqbYcYfTjacFFJz66g1GwggEHrAgITcB30CflEzrK2nQ0GmEtNj9OHiVaxxQNFYagU66HcYuN5PZJn9yv5TCtJaJ5BBSpQedUgpLanXVEoCDVKE7AEDq8YdZyXDqFtqrhWkpNOoihgJ9oD90o/euf1hFvNdBAt5FnoWpErOFL7jYyAKQ4SB/2qp1YvARSLE0U2fKPtzDKXQ42apq4SK0ps3xvJu6cu5PNT6gr0hpOFBxHDSihmN/rGAU9KNy1zSJJEmtlC5c/omHCAlYSBkkb8IGY6o7NFN6FTDk3LPSrUu/LqGs1IASo1KTUD7wKdtc4Yb5XIlbTSgTIXVFcCkKIKa7esH+IMc7n3NlbMQpEsggrpjWo1Uumyp/nkABmYBhggggCEbTZ7mm/wAv6iYeYRtNnuab/L+omA8qwQQQHon7N/sEx+JPyIismJN9m/2CY/En5ERWTATa1AQ87XbjMY0b+91nFK9akdFXreB/8xoAYwO9htiz2rbzazVyRkxVmPIQA0IMEERYnk7t1OW829TWyrTmHZjoqldtKpygFut6vVeiNavs8sO2uzDTbnGlgix9rbfx+kfZD9n6/wAPrP3bqctxt1AQ7KtLQNiVUIHwqnLKM27lrIxpZZl22kGpODIZDbQAVOwQrkw1XPs4iryhtyT8N5iZobu5sZ607fT39I8PojberrYsU27PX3dZ8TSDH2Pgj7GrUIggjrmfUV+yf6QHLGOsfzjkDHlfR7ddy1Zh9r0lxrVpKgc1VzpTaKQ1aKLbm5S1zZjrxebKloNVEhJbSpQUiuwUTSmzPwgL9BGnsa9EpNuONy7yXFt+ukBXRzpnUDfHCXvbJuTRlEPpMwCQWqKqCkVVupkB1wG7ghavLfuRkFhuZfCXDToJBUoA7CQPVHxjjL6QbNcW22ibbUt2mBIxEmpoBsyNdxgGeCNBPX1kWZgyzsy2h4EAoViFKgKFTSg6JB2x02Tf6z5l0MszTanCaJTmMXgCQAT4QDLBBBAEEEEAQjabPc03+X9RMPMI2mz3NN/l/UTAeVYIIID0T9m/2CY/En5ERWokv2b/AGCY/En5ERWoDqfZCwUqAIO0GE+1btLQSpmq0/q7x5w6wGIm3pYtmvK8dfNI19nJgnnSUsUCDQgg9RFIKxTJiTQv10pV8QIwF3clz/h0+BI/pFDk4Bkie5eJ/wB/ZWtOLUmO9WSFWPrTalGiQVHqAJh9bu9Lj/DB+JJ/rGexLJQKJSEjwFI9xcAvz/kvHyeX4tXl3K/UrWRdkkhT+Q/U6/j5Q2ISBsjlH2L/AFdTFrV7OOFTn2L5rc7yIIIIkuIjrmfUV+yf6R2RxcTUEdYpAeWNGtgzU5MzCJSaMspKSVKGLMV2ZRXNHWin/h8wqaff171FBFE0Axesok1JURUfAnbWN3cvRxLWY646w4+tTicKg4psjbXLChOcOUBBtCc823atoocWlKllWEKIGLCtRIFdpAzp1V6oxrnPJcvW6ttQWguPEKSagjArOo3V3w93n0NyM48t8KeZWs1UGyjATvVhIJBPgaeEbe4+jmUstSls6xbqhQuOFJIG9KaAAAkV6/GAid1JeWmrdmP+KrATjcIDisKVuBVEoUTuw1oKipCRnsPZakjJM3hlkWeoKZ1rZISrElKyeklKt42HaaEkbqCtXx0TyVoPF9RcZdV65bKaL8SCD0qbxTxrHRIaGpBl5h5tcylTJBHTbIWUmtVVRmTsNKZAUpATa+tmtzN6lMOgltx1lKgCRUFlGVRsj7pIsFiRtqSTKoDSVlpRSkmgOsoSOqoA/wDTFcm9HMs5aQtJTj4fC0qwhTeCqEhIyw1pQCvSjnefR7LT80zNPOPpcZw4UoUgJ6KsQqCknb4wDdBBBAEEEEAQjabPc03+X9RMPMI2mz3NN/l/UTAeVYIIID0T9m/2CY/En5ERWokv2b/YJj8SfkRFagCCCCAIIW9I7ykWZOqQopUllRCkkgg9YI2QjfZ7tRx2Xmy+8tZDqQC4smgw7qmArsEQLSVbDybwS7bb7iWypiqEuKCTVQrkDTPfFwtW1mZVsuTDqGkD7y1AfwHWfAQGbBGhsG+cjOqKJaZbcWPuZpV8QlQBI8QIzbbtyXk29ZMvIaRsBUdp6gNqj4AGA2MEaa796pOexeiPodKfWAqCK7yFAGnjHRad97Pl3Qy9NtIcrQpKvV/aIyR/1EQDBBGslrxSjjupbmWVu9mlxJVlmcga7IxnL4SCdYDOS4LdcY1qKpoaGorWuIgU6yBAbyNc5b0ql7UKmWA/UDUl1AXUioGCtakEEZb4x7AvVJztfRZht0p2pBIUPHCaGnjSkRi8X972/wB8z9JEB6AgjVW/eSVkkhU0+hoHYFHM/BIqT/ARjt3zkFJbUJyXo56lXEipyyoTWuYy25wG9gjWT94ZVhxLT0wy24oApQtxKVEE0BAJqakUjizeWTW7qUTUup2pGrDqCqo2jDWtR1QG1gjTf81yWv8ARvSmddWmrxprX9X9r/LtjPtK0WpdsuvuIabTtWtQA8Nu/wAIDKghck7+Wc6guJnGMCVBJKlhFCa0FFUOdDTroY3kjOtvIS4ytLjavVWggg50yI255QHfBBBAEI2mz3NN/l/UTDzCNps9zTf5f1EwHlWCCCA9E/Zv9gmPxJ+REVqJL9m/2CY/En5ERWoAggggFjSd7qnv3CohuirR6m1Gn1mZcZ1awmiADWorU5iPRF4rJE3LPS6lFIdQUFQFSK7xGk0fXHRZLbrbbqnQ4oKJUAKUFN0BBbeu0LOtqVlw6p0B1lWNQoekoZQwabJh162ZeXKC4hIbDbOLAHCtWYxHJJUehi3UHVFKvLozanLQbnlPrQpBQQgJSQdWajPbnGdfvR/L2pgU4VNvNiiHkUqBWuEg+sK5jeCTTaahKrwXVtBcxLPytktyDjJr+imZfp0IINMSRUZiu8Gh2CN5ppunOzj0rMMIDobZGOXxJqlWIqUQmvTCsknDn0Y3Fm6HW9e29OTT83qz0UOHo5bAakkiu0ZV3xsb7aNRPzImkzb7DoQEdGlAkZ0FKECpJOZzMAqXHvs0pm0m2JFqTnGpZxzC0norU0k/dpkQo7P9YVdD905O0lTS55ZUtJFEazCTiqS4TtJr/DriwXD0dMWZrVha3nXRRTi6bN4A8TmSczCxbGgqVdeU4084yhRqWglJCesJJ2DwNaQCZovkWmLxKZYc1jTesSheRqAOsZHqjBupYMtPW7MszZ/R6x1QRiw6xQVkmu3ZU5Z9GKzdTRRL2fOiaZecNAQG1AEAKFPW2mJNdi67dpWzPMOLWihdWhaDmlSXBQ+O0wHbeWQasq3pdNmrNMTZKAoqwFaqKaJ2kFFDQ50VG2vF/e9v98z9JEPFztEMvJTAmXHVzDqTVGIABKv1iPvK6q7DntoRnz+jdt21U2kX1hYWhWrwpw9BITSu3OlYCS21LItC8y2J1wpaLxbriCaJQklCATkMSgB4lR3mOjSTdiTkLRlESazRZSpbZVi1ZxADPbRQ3Guw9cVq/uiqWtJ3X41MvEUUpIBC6ZAqB+8BlXqp1CNKxoKlkalQmHcaFYlKwp6ZqCMvugUpAKOnGXDlsybZJAWw0kkbQFOLGXjGt0pXIZs6ck25RTiQ8BmpVSlQUBiBFOuvxEWC9mjZufnGZtb60KZShISEpIOBRUK16yaRkX20ft2k/LvLeW2WNgSkEHMHOvwgIxpiuixZjkmZYuBTiCVqUsqJWkjp1Owkmp3bKARttOs4tybkZd1ZRL6pCirOmJZIWo7iUpA/n4xTdIOjtu1SyXHlt6kEDClJriptr8Iyr63Cl7TZbbeKkraFG3U0xDrBByKTTZASLSvcWz5GSYdlHDrCsJzcCtaCkkrpuIoNlBnsisaIPc8l+wr51QnM6ApfAQqadKyRRQSmgGdRTeTln4RTLq2ImRlGZZKytLQICiACaknd8YDbQQQQBCNps9zTf5f1Ew8wjabPc03+X9RMB5VggggPRP2b/YJj8SfkRFajylo50ivWSXEhAdZcIKkE0IUMsST10yI30GyKBzgEdzVxB5QFtgiJc4BHc1cQeUHOAR3NXEHlAW2CIlzgEdzVxB5Qc4BHc1cQeUBbYIiXOAR3NXEHlBzgEdzVxB5QFtgiJc4BHc1cQeUHOAT3NXEHlAW2CIlzgEdzVxB5Qc4BHc1cQeUBbYX7IuXJSswuaYZwPuYsS9Y6a4zVWSlECpG4RMucAjuauIPKDnAI7mriDygLbBES5wCO5q4g8oOcAjuauIPKAtsERLnAI7mriDyg5wCO5q4g8oC2wREucAjuauIPKDnAI7mriDygLbBES5wCO5q4g8oOcAjuauIPKAtsERLnAI7mriDyg5wCO5q4g8oC2wREucAjuauIPKDnAI7mriDygLbCNps9zTf5f1Ewl84BHc1cQeUKekLS07aTHoyGQy0ogrqcSl4TUDZ0RiAOWZoN1QQmsEEEB//Z"/>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10" name="2 Metin kutusu"/>
          <p:cNvSpPr txBox="1">
            <a:spLocks noChangeArrowheads="1"/>
          </p:cNvSpPr>
          <p:nvPr/>
        </p:nvSpPr>
        <p:spPr bwMode="auto">
          <a:xfrm>
            <a:off x="233805" y="1412775"/>
            <a:ext cx="4617931" cy="2523768"/>
          </a:xfrm>
          <a:prstGeom prst="rect">
            <a:avLst/>
          </a:prstGeom>
          <a:ln/>
        </p:spPr>
        <p:style>
          <a:lnRef idx="3">
            <a:schemeClr val="lt1"/>
          </a:lnRef>
          <a:fillRef idx="1">
            <a:schemeClr val="accent6"/>
          </a:fillRef>
          <a:effectRef idx="1">
            <a:schemeClr val="accent6"/>
          </a:effectRef>
          <a:fontRef idx="minor">
            <a:schemeClr val="lt1"/>
          </a:fontRef>
        </p:style>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ts val="600"/>
              </a:spcBef>
              <a:spcAft>
                <a:spcPts val="600"/>
              </a:spcAft>
            </a:pPr>
            <a:r>
              <a:rPr lang="tr-TR" altLang="tr-TR" b="1" u="sng" dirty="0" smtClean="0">
                <a:effectLst>
                  <a:outerShdw blurRad="38100" dist="38100" dir="2700000" algn="tl">
                    <a:srgbClr val="000000">
                      <a:alpha val="43137"/>
                    </a:srgbClr>
                  </a:outerShdw>
                </a:effectLst>
                <a:latin typeface="Century Gothic" pitchFamily="34" charset="0"/>
              </a:rPr>
              <a:t>GENEL LİSELER İÇİN</a:t>
            </a:r>
          </a:p>
          <a:p>
            <a:pPr eaLnBrk="1" hangingPunct="1">
              <a:spcBef>
                <a:spcPts val="600"/>
              </a:spcBef>
              <a:spcAft>
                <a:spcPts val="600"/>
              </a:spcAft>
            </a:pPr>
            <a:r>
              <a:rPr lang="es-ES" altLang="tr-TR" b="1" dirty="0" smtClean="0">
                <a:latin typeface="Century Gothic" pitchFamily="34" charset="0"/>
              </a:rPr>
              <a:t>Y-YGS </a:t>
            </a:r>
            <a:r>
              <a:rPr lang="tr-TR" altLang="tr-TR" b="1" dirty="0">
                <a:latin typeface="Century Gothic" pitchFamily="34" charset="0"/>
              </a:rPr>
              <a:t>		</a:t>
            </a:r>
            <a:r>
              <a:rPr lang="es-ES" altLang="tr-TR" b="1" dirty="0" smtClean="0">
                <a:latin typeface="Century Gothic" pitchFamily="34" charset="0"/>
              </a:rPr>
              <a:t>=YGS </a:t>
            </a:r>
            <a:r>
              <a:rPr lang="tr-TR" altLang="tr-TR" b="1" dirty="0">
                <a:latin typeface="Century Gothic" pitchFamily="34" charset="0"/>
              </a:rPr>
              <a:t>	</a:t>
            </a:r>
            <a:r>
              <a:rPr lang="es-ES" altLang="tr-TR" b="1" dirty="0" smtClean="0">
                <a:latin typeface="Century Gothic" pitchFamily="34" charset="0"/>
              </a:rPr>
              <a:t>+ (</a:t>
            </a:r>
            <a:r>
              <a:rPr lang="es-ES" altLang="tr-TR" b="1" dirty="0">
                <a:latin typeface="Century Gothic" pitchFamily="34" charset="0"/>
              </a:rPr>
              <a:t>0,1</a:t>
            </a:r>
            <a:r>
              <a:rPr lang="tr-TR" altLang="tr-TR" b="1" dirty="0">
                <a:latin typeface="Century Gothic" pitchFamily="34" charset="0"/>
              </a:rPr>
              <a:t>2</a:t>
            </a:r>
            <a:r>
              <a:rPr lang="es-ES" altLang="tr-TR" b="1" dirty="0">
                <a:latin typeface="Century Gothic" pitchFamily="34" charset="0"/>
              </a:rPr>
              <a:t> x OBP)</a:t>
            </a:r>
          </a:p>
          <a:p>
            <a:pPr eaLnBrk="1" hangingPunct="1">
              <a:spcBef>
                <a:spcPts val="600"/>
              </a:spcBef>
              <a:spcAft>
                <a:spcPts val="600"/>
              </a:spcAft>
            </a:pPr>
            <a:r>
              <a:rPr lang="tr-TR" altLang="tr-TR" b="1" dirty="0">
                <a:latin typeface="Century Gothic" pitchFamily="34" charset="0"/>
              </a:rPr>
              <a:t>Y-LYS-MF 	</a:t>
            </a:r>
            <a:r>
              <a:rPr lang="tr-TR" altLang="tr-TR" b="1" dirty="0" smtClean="0">
                <a:latin typeface="Century Gothic" pitchFamily="34" charset="0"/>
              </a:rPr>
              <a:t>=LYS-MF + (</a:t>
            </a:r>
            <a:r>
              <a:rPr lang="tr-TR" altLang="tr-TR" b="1" dirty="0">
                <a:latin typeface="Century Gothic" pitchFamily="34" charset="0"/>
              </a:rPr>
              <a:t>0,12 x OBP)</a:t>
            </a:r>
          </a:p>
          <a:p>
            <a:pPr eaLnBrk="1" hangingPunct="1">
              <a:spcBef>
                <a:spcPts val="600"/>
              </a:spcBef>
              <a:spcAft>
                <a:spcPts val="600"/>
              </a:spcAft>
            </a:pPr>
            <a:r>
              <a:rPr lang="tr-TR" altLang="tr-TR" b="1" dirty="0">
                <a:latin typeface="Century Gothic" pitchFamily="34" charset="0"/>
              </a:rPr>
              <a:t>Y-LYS-TM 	</a:t>
            </a:r>
            <a:r>
              <a:rPr lang="tr-TR" altLang="tr-TR" b="1" dirty="0" smtClean="0">
                <a:latin typeface="Century Gothic" pitchFamily="34" charset="0"/>
              </a:rPr>
              <a:t>=LYS-TM + (</a:t>
            </a:r>
            <a:r>
              <a:rPr lang="tr-TR" altLang="tr-TR" b="1" dirty="0">
                <a:latin typeface="Century Gothic" pitchFamily="34" charset="0"/>
              </a:rPr>
              <a:t>0,12 x OBP)</a:t>
            </a:r>
          </a:p>
          <a:p>
            <a:pPr eaLnBrk="1" hangingPunct="1">
              <a:spcBef>
                <a:spcPts val="600"/>
              </a:spcBef>
              <a:spcAft>
                <a:spcPts val="600"/>
              </a:spcAft>
            </a:pPr>
            <a:r>
              <a:rPr lang="tr-TR" altLang="tr-TR" b="1" dirty="0">
                <a:latin typeface="Century Gothic" pitchFamily="34" charset="0"/>
              </a:rPr>
              <a:t>Y-LYS-TS 	</a:t>
            </a:r>
            <a:r>
              <a:rPr lang="tr-TR" altLang="tr-TR" b="1" dirty="0" smtClean="0">
                <a:latin typeface="Century Gothic" pitchFamily="34" charset="0"/>
              </a:rPr>
              <a:t>=LYS-TS </a:t>
            </a:r>
            <a:r>
              <a:rPr lang="tr-TR" altLang="tr-TR" b="1" dirty="0">
                <a:latin typeface="Century Gothic" pitchFamily="34" charset="0"/>
              </a:rPr>
              <a:t>	</a:t>
            </a:r>
            <a:r>
              <a:rPr lang="tr-TR" altLang="tr-TR" b="1" dirty="0" smtClean="0">
                <a:latin typeface="Century Gothic" pitchFamily="34" charset="0"/>
              </a:rPr>
              <a:t>+ (</a:t>
            </a:r>
            <a:r>
              <a:rPr lang="tr-TR" altLang="tr-TR" b="1" dirty="0">
                <a:latin typeface="Century Gothic" pitchFamily="34" charset="0"/>
              </a:rPr>
              <a:t>0,12 x OBP)</a:t>
            </a:r>
          </a:p>
          <a:p>
            <a:pPr eaLnBrk="1" hangingPunct="1">
              <a:spcBef>
                <a:spcPts val="600"/>
              </a:spcBef>
              <a:spcAft>
                <a:spcPts val="600"/>
              </a:spcAft>
            </a:pPr>
            <a:r>
              <a:rPr lang="tr-TR" altLang="tr-TR" b="1" dirty="0">
                <a:latin typeface="Century Gothic" pitchFamily="34" charset="0"/>
              </a:rPr>
              <a:t>Y-LYS-DİL 	</a:t>
            </a:r>
            <a:r>
              <a:rPr lang="tr-TR" altLang="tr-TR" b="1" dirty="0" smtClean="0">
                <a:latin typeface="Century Gothic" pitchFamily="34" charset="0"/>
              </a:rPr>
              <a:t>=LYS-DİL + (</a:t>
            </a:r>
            <a:r>
              <a:rPr lang="tr-TR" altLang="tr-TR" b="1" dirty="0">
                <a:latin typeface="Century Gothic" pitchFamily="34" charset="0"/>
              </a:rPr>
              <a:t>0,12 x OBP)</a:t>
            </a:r>
          </a:p>
        </p:txBody>
      </p:sp>
      <p:sp>
        <p:nvSpPr>
          <p:cNvPr id="11" name="2 Metin kutusu"/>
          <p:cNvSpPr txBox="1">
            <a:spLocks noChangeArrowheads="1"/>
          </p:cNvSpPr>
          <p:nvPr/>
        </p:nvSpPr>
        <p:spPr bwMode="auto">
          <a:xfrm>
            <a:off x="5508104" y="1958247"/>
            <a:ext cx="2286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tr-TR" altLang="tr-TR" sz="3200" b="1" dirty="0">
                <a:solidFill>
                  <a:srgbClr val="C00000"/>
                </a:solidFill>
                <a:latin typeface="Century Gothic" pitchFamily="34" charset="0"/>
              </a:rPr>
              <a:t>En yüksek</a:t>
            </a:r>
          </a:p>
          <a:p>
            <a:pPr algn="ctr" eaLnBrk="1" hangingPunct="1"/>
            <a:r>
              <a:rPr lang="tr-TR" altLang="tr-TR" sz="3600" b="1" dirty="0">
                <a:solidFill>
                  <a:srgbClr val="C00000"/>
                </a:solidFill>
                <a:latin typeface="Century Gothic" pitchFamily="34" charset="0"/>
              </a:rPr>
              <a:t>(560) </a:t>
            </a:r>
          </a:p>
          <a:p>
            <a:pPr algn="ctr" eaLnBrk="1" hangingPunct="1"/>
            <a:r>
              <a:rPr lang="tr-TR" altLang="tr-TR" sz="2800" b="1" dirty="0">
                <a:solidFill>
                  <a:srgbClr val="C00000"/>
                </a:solidFill>
                <a:latin typeface="Century Gothic" pitchFamily="34" charset="0"/>
              </a:rPr>
              <a:t>puan</a:t>
            </a:r>
          </a:p>
        </p:txBody>
      </p:sp>
      <p:sp>
        <p:nvSpPr>
          <p:cNvPr id="8" name="Dikdörtgen 7"/>
          <p:cNvSpPr/>
          <p:nvPr/>
        </p:nvSpPr>
        <p:spPr>
          <a:xfrm>
            <a:off x="5148064" y="1435040"/>
            <a:ext cx="3152658" cy="313932"/>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pPr>
              <a:lnSpc>
                <a:spcPct val="80000"/>
              </a:lnSpc>
            </a:pPr>
            <a:r>
              <a:rPr lang="tr-TR" altLang="tr-TR" b="1" dirty="0">
                <a:solidFill>
                  <a:srgbClr val="C00000"/>
                </a:solidFill>
                <a:latin typeface="Arial Narrow" pitchFamily="34" charset="0"/>
              </a:rPr>
              <a:t>500 + (0,12 x 500) = </a:t>
            </a:r>
            <a:r>
              <a:rPr lang="tr-TR" altLang="tr-TR" b="1" u="sng" dirty="0">
                <a:solidFill>
                  <a:srgbClr val="C00000"/>
                </a:solidFill>
                <a:latin typeface="Arial Narrow" pitchFamily="34" charset="0"/>
              </a:rPr>
              <a:t>560</a:t>
            </a:r>
            <a:r>
              <a:rPr lang="tr-TR" altLang="tr-TR" b="1" dirty="0">
                <a:solidFill>
                  <a:srgbClr val="C00000"/>
                </a:solidFill>
                <a:latin typeface="Arial Narrow" pitchFamily="34" charset="0"/>
              </a:rPr>
              <a:t> olacaktır.</a:t>
            </a:r>
          </a:p>
        </p:txBody>
      </p:sp>
      <p:sp>
        <p:nvSpPr>
          <p:cNvPr id="9" name="Dikdörtgen 8"/>
          <p:cNvSpPr/>
          <p:nvPr/>
        </p:nvSpPr>
        <p:spPr>
          <a:xfrm>
            <a:off x="3135130" y="4355398"/>
            <a:ext cx="5168881" cy="193899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lnSpc>
                <a:spcPct val="80000"/>
              </a:lnSpc>
            </a:pPr>
            <a:r>
              <a:rPr lang="tr-TR" altLang="tr-TR" sz="2800" b="1" u="sng" dirty="0" smtClean="0">
                <a:solidFill>
                  <a:schemeClr val="bg2"/>
                </a:solidFill>
                <a:latin typeface="Arial Narrow" pitchFamily="34" charset="0"/>
              </a:rPr>
              <a:t>MESLEK LİSELİLER İÇİN</a:t>
            </a:r>
            <a:r>
              <a:rPr lang="tr-TR" altLang="tr-TR" sz="2800" b="1" dirty="0" smtClean="0">
                <a:solidFill>
                  <a:schemeClr val="bg2"/>
                </a:solidFill>
                <a:latin typeface="Arial Narrow" pitchFamily="34" charset="0"/>
              </a:rPr>
              <a:t> </a:t>
            </a:r>
            <a:r>
              <a:rPr lang="tr-TR" altLang="tr-TR" sz="2800" b="1" dirty="0">
                <a:solidFill>
                  <a:srgbClr val="000000"/>
                </a:solidFill>
                <a:latin typeface="Arial Narrow" pitchFamily="34" charset="0"/>
              </a:rPr>
              <a:t>yerleştirme puanın en büyük değeri:</a:t>
            </a:r>
            <a:r>
              <a:rPr lang="tr-TR" altLang="tr-TR" sz="2800" dirty="0">
                <a:solidFill>
                  <a:srgbClr val="000000"/>
                </a:solidFill>
                <a:latin typeface="Arial Narrow" pitchFamily="34" charset="0"/>
              </a:rPr>
              <a:t> </a:t>
            </a:r>
            <a:r>
              <a:rPr lang="tr-TR" altLang="tr-TR" sz="2000" dirty="0">
                <a:solidFill>
                  <a:srgbClr val="000000"/>
                </a:solidFill>
                <a:latin typeface="Arial Narrow" pitchFamily="34" charset="0"/>
              </a:rPr>
              <a:t> </a:t>
            </a:r>
            <a:endParaRPr lang="tr-TR" altLang="tr-TR" sz="1000" dirty="0">
              <a:solidFill>
                <a:srgbClr val="000000"/>
              </a:solidFill>
              <a:latin typeface="Arial Narrow" pitchFamily="34" charset="0"/>
            </a:endParaRPr>
          </a:p>
          <a:p>
            <a:pPr algn="ctr">
              <a:lnSpc>
                <a:spcPct val="80000"/>
              </a:lnSpc>
            </a:pPr>
            <a:endParaRPr lang="tr-TR" altLang="tr-TR" sz="1000" dirty="0">
              <a:solidFill>
                <a:srgbClr val="000000"/>
              </a:solidFill>
              <a:latin typeface="Arial Narrow" pitchFamily="34" charset="0"/>
            </a:endParaRPr>
          </a:p>
          <a:p>
            <a:pPr algn="ctr">
              <a:lnSpc>
                <a:spcPct val="80000"/>
              </a:lnSpc>
            </a:pPr>
            <a:r>
              <a:rPr lang="tr-TR" altLang="tr-TR" sz="2800" b="1" dirty="0" smtClean="0">
                <a:solidFill>
                  <a:srgbClr val="FFC000"/>
                </a:solidFill>
                <a:effectLst>
                  <a:outerShdw blurRad="38100" dist="38100" dir="2700000" algn="tl">
                    <a:srgbClr val="000000">
                      <a:alpha val="43137"/>
                    </a:srgbClr>
                  </a:outerShdw>
                </a:effectLst>
                <a:latin typeface="Arial Narrow" pitchFamily="34" charset="0"/>
              </a:rPr>
              <a:t>500 </a:t>
            </a:r>
            <a:r>
              <a:rPr lang="tr-TR" altLang="tr-TR" sz="2800" b="1" dirty="0">
                <a:solidFill>
                  <a:srgbClr val="FFC000"/>
                </a:solidFill>
                <a:effectLst>
                  <a:outerShdw blurRad="38100" dist="38100" dir="2700000" algn="tl">
                    <a:srgbClr val="000000">
                      <a:alpha val="43137"/>
                    </a:srgbClr>
                  </a:outerShdw>
                </a:effectLst>
                <a:latin typeface="Arial Narrow" pitchFamily="34" charset="0"/>
              </a:rPr>
              <a:t>+ (0,12x500 + 0,06x500)= 590 olacaktır.</a:t>
            </a:r>
          </a:p>
        </p:txBody>
      </p:sp>
      <p:sp>
        <p:nvSpPr>
          <p:cNvPr id="12" name="Sağ Ayraç 11"/>
          <p:cNvSpPr/>
          <p:nvPr/>
        </p:nvSpPr>
        <p:spPr>
          <a:xfrm>
            <a:off x="4716016" y="1342227"/>
            <a:ext cx="648072" cy="2689139"/>
          </a:xfrm>
          <a:prstGeom prst="rightBrace">
            <a:avLst>
              <a:gd name="adj1" fmla="val 8333"/>
              <a:gd name="adj2" fmla="val 50395"/>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tr-TR" sz="2000" b="1" dirty="0"/>
          </a:p>
        </p:txBody>
      </p:sp>
      <p:sp>
        <p:nvSpPr>
          <p:cNvPr id="15" name="2 Metin kutusu"/>
          <p:cNvSpPr txBox="1">
            <a:spLocks noChangeArrowheads="1"/>
          </p:cNvSpPr>
          <p:nvPr/>
        </p:nvSpPr>
        <p:spPr bwMode="auto">
          <a:xfrm>
            <a:off x="256920" y="4508919"/>
            <a:ext cx="2286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tr-TR" altLang="tr-TR" sz="3200" b="1" dirty="0">
                <a:solidFill>
                  <a:srgbClr val="C00000"/>
                </a:solidFill>
                <a:latin typeface="Century Gothic" pitchFamily="34" charset="0"/>
              </a:rPr>
              <a:t>En yüksek</a:t>
            </a:r>
          </a:p>
          <a:p>
            <a:pPr algn="ctr" eaLnBrk="1" hangingPunct="1"/>
            <a:r>
              <a:rPr lang="tr-TR" altLang="tr-TR" sz="3600" b="1" dirty="0">
                <a:solidFill>
                  <a:srgbClr val="C00000"/>
                </a:solidFill>
                <a:latin typeface="Century Gothic" pitchFamily="34" charset="0"/>
              </a:rPr>
              <a:t>(</a:t>
            </a:r>
            <a:r>
              <a:rPr lang="tr-TR" altLang="tr-TR" sz="3600" b="1" dirty="0" smtClean="0">
                <a:solidFill>
                  <a:srgbClr val="C00000"/>
                </a:solidFill>
                <a:latin typeface="Century Gothic" pitchFamily="34" charset="0"/>
              </a:rPr>
              <a:t>590</a:t>
            </a:r>
            <a:r>
              <a:rPr lang="tr-TR" altLang="tr-TR" sz="3600" b="1" dirty="0">
                <a:solidFill>
                  <a:srgbClr val="C00000"/>
                </a:solidFill>
                <a:latin typeface="Century Gothic" pitchFamily="34" charset="0"/>
              </a:rPr>
              <a:t>) </a:t>
            </a:r>
          </a:p>
          <a:p>
            <a:pPr algn="ctr" eaLnBrk="1" hangingPunct="1"/>
            <a:r>
              <a:rPr lang="tr-TR" altLang="tr-TR" sz="2800" b="1" dirty="0">
                <a:solidFill>
                  <a:srgbClr val="C00000"/>
                </a:solidFill>
                <a:latin typeface="Century Gothic" pitchFamily="34" charset="0"/>
              </a:rPr>
              <a:t>puan</a:t>
            </a:r>
          </a:p>
        </p:txBody>
      </p:sp>
      <p:sp>
        <p:nvSpPr>
          <p:cNvPr id="16" name="Sağ Ayraç 15"/>
          <p:cNvSpPr/>
          <p:nvPr/>
        </p:nvSpPr>
        <p:spPr>
          <a:xfrm rot="10800000">
            <a:off x="2699792" y="4221703"/>
            <a:ext cx="648072" cy="2206382"/>
          </a:xfrm>
          <a:prstGeom prst="rightBrace">
            <a:avLst>
              <a:gd name="adj1" fmla="val 8333"/>
              <a:gd name="adj2" fmla="val 50395"/>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tr-TR" sz="2000" b="1" dirty="0"/>
          </a:p>
        </p:txBody>
      </p:sp>
    </p:spTree>
    <p:extLst>
      <p:ext uri="{BB962C8B-B14F-4D97-AF65-F5344CB8AC3E}">
        <p14:creationId xmlns:p14="http://schemas.microsoft.com/office/powerpoint/2010/main" val="4017944799"/>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etin kutusu"/>
          <p:cNvSpPr txBox="1"/>
          <p:nvPr/>
        </p:nvSpPr>
        <p:spPr>
          <a:xfrm>
            <a:off x="428596" y="214290"/>
            <a:ext cx="7786742" cy="661720"/>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tr-TR" sz="37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BİRİNCİ AŞAMA</a:t>
            </a:r>
            <a:endParaRPr lang="tr-TR" sz="37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6" name="5 Metin kutusu"/>
          <p:cNvSpPr txBox="1"/>
          <p:nvPr/>
        </p:nvSpPr>
        <p:spPr>
          <a:xfrm>
            <a:off x="357158" y="4771779"/>
            <a:ext cx="7858180" cy="1492716"/>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3700" b="1" dirty="0" smtClean="0">
                <a:ln w="11430"/>
                <a:solidFill>
                  <a:schemeClr val="accent2">
                    <a:lumMod val="50000"/>
                  </a:schemeClr>
                </a:solidFill>
                <a:effectLst>
                  <a:outerShdw blurRad="50800" dist="39000" dir="5460000" algn="tl">
                    <a:srgbClr val="000000">
                      <a:alpha val="38000"/>
                    </a:srgbClr>
                  </a:outerShdw>
                </a:effectLst>
                <a:latin typeface="Colonna MT" pitchFamily="82" charset="0"/>
                <a:cs typeface="Arial" pitchFamily="34" charset="0"/>
              </a:rPr>
              <a:t>YÜKSEK ÖĞRETİME GEÇİŞ SINAVI </a:t>
            </a:r>
          </a:p>
          <a:p>
            <a:pPr algn="ctr"/>
            <a:r>
              <a:rPr lang="tr-TR" sz="5400" b="1" dirty="0" smtClean="0">
                <a:ln w="11430"/>
                <a:solidFill>
                  <a:schemeClr val="accent2">
                    <a:lumMod val="50000"/>
                  </a:schemeClr>
                </a:solidFill>
                <a:effectLst>
                  <a:outerShdw blurRad="50800" dist="39000" dir="5460000" algn="tl">
                    <a:srgbClr val="000000">
                      <a:alpha val="38000"/>
                    </a:srgbClr>
                  </a:outerShdw>
                </a:effectLst>
                <a:latin typeface="Arial" pitchFamily="34" charset="0"/>
                <a:cs typeface="Arial" pitchFamily="34" charset="0"/>
              </a:rPr>
              <a:t>YGS</a:t>
            </a:r>
            <a:endParaRPr lang="tr-TR" sz="5400" b="1" dirty="0">
              <a:ln w="11430"/>
              <a:solidFill>
                <a:schemeClr val="accent2">
                  <a:lumMod val="50000"/>
                </a:schemeClr>
              </a:solidFill>
              <a:effectLst>
                <a:outerShdw blurRad="50800" dist="39000" dir="5460000" algn="tl">
                  <a:srgbClr val="000000">
                    <a:alpha val="38000"/>
                  </a:srgbClr>
                </a:outerShdw>
              </a:effectLst>
              <a:latin typeface="Arial" pitchFamily="34" charset="0"/>
              <a:cs typeface="Arial" pitchFamily="34" charset="0"/>
            </a:endParaRPr>
          </a:p>
        </p:txBody>
      </p:sp>
      <p:pic>
        <p:nvPicPr>
          <p:cNvPr id="1026" name="Picture 2" descr="D:\Documents\ÇORUM RAM\RAM YGS SUNU\Resim\kep.jpg"/>
          <p:cNvPicPr>
            <a:picLocks noChangeAspect="1" noChangeArrowheads="1"/>
          </p:cNvPicPr>
          <p:nvPr/>
        </p:nvPicPr>
        <p:blipFill>
          <a:blip r:embed="rId2"/>
          <a:srcRect/>
          <a:stretch>
            <a:fillRect/>
          </a:stretch>
        </p:blipFill>
        <p:spPr bwMode="auto">
          <a:xfrm>
            <a:off x="409569" y="2143116"/>
            <a:ext cx="3662365" cy="2195308"/>
          </a:xfrm>
          <a:prstGeom prst="rect">
            <a:avLst/>
          </a:prstGeom>
          <a:noFill/>
        </p:spPr>
      </p:pic>
      <p:sp>
        <p:nvSpPr>
          <p:cNvPr id="7" name="6 Metin kutusu"/>
          <p:cNvSpPr txBox="1"/>
          <p:nvPr/>
        </p:nvSpPr>
        <p:spPr>
          <a:xfrm>
            <a:off x="500034" y="1138466"/>
            <a:ext cx="7858180" cy="86177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tr-TR" sz="2500" b="1" dirty="0" smtClean="0">
                <a:solidFill>
                  <a:srgbClr val="C00000"/>
                </a:solidFill>
                <a:latin typeface="Arial" pitchFamily="34" charset="0"/>
                <a:cs typeface="Arial" pitchFamily="34" charset="0"/>
              </a:rPr>
              <a:t>"</a:t>
            </a:r>
            <a:r>
              <a:rPr lang="tr-TR" sz="2500" b="1" i="1" dirty="0" smtClean="0">
                <a:solidFill>
                  <a:srgbClr val="C00000"/>
                </a:solidFill>
                <a:latin typeface="Arial" pitchFamily="34" charset="0"/>
                <a:cs typeface="Arial" pitchFamily="34" charset="0"/>
              </a:rPr>
              <a:t>Başarının zeka ile bir ilgisi yoktur</a:t>
            </a:r>
            <a:r>
              <a:rPr lang="tr-TR" sz="2500" b="1" dirty="0" smtClean="0">
                <a:solidFill>
                  <a:srgbClr val="C00000"/>
                </a:solidFill>
                <a:latin typeface="Arial" pitchFamily="34" charset="0"/>
                <a:cs typeface="Arial" pitchFamily="34" charset="0"/>
              </a:rPr>
              <a:t>." </a:t>
            </a:r>
          </a:p>
          <a:p>
            <a:pPr algn="r"/>
            <a:r>
              <a:rPr lang="tr-TR" sz="2500" b="1" dirty="0" err="1" smtClean="0">
                <a:solidFill>
                  <a:srgbClr val="C00000"/>
                </a:solidFill>
                <a:latin typeface="Arial" pitchFamily="34" charset="0"/>
                <a:cs typeface="Arial" pitchFamily="34" charset="0"/>
              </a:rPr>
              <a:t>Albert</a:t>
            </a:r>
            <a:r>
              <a:rPr lang="tr-TR" sz="2500" b="1" dirty="0" smtClean="0">
                <a:solidFill>
                  <a:srgbClr val="C00000"/>
                </a:solidFill>
                <a:latin typeface="Arial" pitchFamily="34" charset="0"/>
                <a:cs typeface="Arial" pitchFamily="34" charset="0"/>
              </a:rPr>
              <a:t> Einstein </a:t>
            </a:r>
            <a:endParaRPr lang="tr-TR" sz="2500" b="1" dirty="0">
              <a:solidFill>
                <a:srgbClr val="C00000"/>
              </a:solidFill>
              <a:latin typeface="Arial" pitchFamily="34" charset="0"/>
              <a:cs typeface="Arial" pitchFamily="34" charset="0"/>
            </a:endParaRPr>
          </a:p>
        </p:txBody>
      </p:sp>
      <p:sp>
        <p:nvSpPr>
          <p:cNvPr id="8" name="7 Metin kutusu"/>
          <p:cNvSpPr txBox="1"/>
          <p:nvPr/>
        </p:nvSpPr>
        <p:spPr>
          <a:xfrm>
            <a:off x="428596" y="2143116"/>
            <a:ext cx="2428892" cy="1323439"/>
          </a:xfrm>
          <a:prstGeom prst="rect">
            <a:avLst/>
          </a:prstGeom>
          <a:noFill/>
        </p:spPr>
        <p:txBody>
          <a:bodyPr wrap="square" rtlCol="0">
            <a:spAutoFit/>
          </a:bodyPr>
          <a:lstStyle/>
          <a:p>
            <a:r>
              <a:rPr lang="tr-TR" sz="8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 G S</a:t>
            </a:r>
            <a:endParaRPr lang="tr-TR" sz="8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1"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2050" name="Picture 2" descr="http://media.dunyabulteni.net/250x190/2011/03/25/ygs-sinav.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6016" y="2143116"/>
            <a:ext cx="2952750" cy="238125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aşlık 2"/>
          <p:cNvSpPr>
            <a:spLocks noGrp="1"/>
          </p:cNvSpPr>
          <p:nvPr>
            <p:ph type="title"/>
          </p:nvPr>
        </p:nvSpPr>
        <p:spPr>
          <a:xfrm>
            <a:off x="457200" y="274638"/>
            <a:ext cx="7859216" cy="1143000"/>
          </a:xfrm>
        </p:spPr>
        <p:style>
          <a:lnRef idx="1">
            <a:schemeClr val="accent6"/>
          </a:lnRef>
          <a:fillRef idx="2">
            <a:schemeClr val="accent6"/>
          </a:fillRef>
          <a:effectRef idx="1">
            <a:schemeClr val="accent6"/>
          </a:effectRef>
          <a:fontRef idx="minor">
            <a:schemeClr val="dk1"/>
          </a:fontRef>
        </p:style>
        <p:txBody>
          <a:bodyPr>
            <a:normAutofit/>
          </a:bodyPr>
          <a:lstStyle/>
          <a:p>
            <a:r>
              <a:rPr lang="tr-TR" sz="5400" b="1" dirty="0" smtClean="0">
                <a:ln w="10541" cmpd="sng">
                  <a:solidFill>
                    <a:schemeClr val="accent1">
                      <a:shade val="88000"/>
                      <a:satMod val="110000"/>
                    </a:schemeClr>
                  </a:solidFill>
                  <a:prstDash val="solid"/>
                </a:ln>
                <a:solidFill>
                  <a:srgbClr val="FF0000"/>
                </a:solidFill>
              </a:rPr>
              <a:t>ÖSYS SİSTEMİ</a:t>
            </a:r>
            <a:endParaRPr lang="tr-TR" sz="5400" b="1" dirty="0">
              <a:ln w="10541" cmpd="sng">
                <a:solidFill>
                  <a:schemeClr val="accent1">
                    <a:shade val="88000"/>
                    <a:satMod val="110000"/>
                  </a:schemeClr>
                </a:solidFill>
                <a:prstDash val="solid"/>
              </a:ln>
              <a:solidFill>
                <a:srgbClr val="FF0000"/>
              </a:solidFill>
            </a:endParaRPr>
          </a:p>
        </p:txBody>
      </p:sp>
      <p:sp>
        <p:nvSpPr>
          <p:cNvPr id="4" name="İçerik Yer Tutucusu 3"/>
          <p:cNvSpPr>
            <a:spLocks noGrp="1"/>
          </p:cNvSpPr>
          <p:nvPr>
            <p:ph sz="quarter" idx="4294967295"/>
          </p:nvPr>
        </p:nvSpPr>
        <p:spPr>
          <a:xfrm>
            <a:off x="347361" y="1988841"/>
            <a:ext cx="4440663" cy="1080119"/>
          </a:xfrm>
          <a:prstGeom prst="rect">
            <a:avLst/>
          </a:prstGeom>
        </p:spPr>
        <p:style>
          <a:lnRef idx="0">
            <a:schemeClr val="accent6"/>
          </a:lnRef>
          <a:fillRef idx="3">
            <a:schemeClr val="accent6"/>
          </a:fillRef>
          <a:effectRef idx="3">
            <a:schemeClr val="accent6"/>
          </a:effectRef>
          <a:fontRef idx="minor">
            <a:schemeClr val="lt1"/>
          </a:fontRef>
        </p:style>
        <p:txBody>
          <a:bodyPr>
            <a:normAutofit fontScale="92500" lnSpcReduction="20000"/>
          </a:bodyPr>
          <a:lstStyle/>
          <a:p>
            <a:pPr algn="ctr"/>
            <a:r>
              <a:rPr lang="tr-TR"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ÖSYM 2013 YGS-LYS SAYISAL VERİLER</a:t>
            </a:r>
          </a:p>
        </p:txBody>
      </p:sp>
      <p:sp>
        <p:nvSpPr>
          <p:cNvPr id="5" name="İçerik Yer Tutucusu 4"/>
          <p:cNvSpPr>
            <a:spLocks noGrp="1"/>
          </p:cNvSpPr>
          <p:nvPr>
            <p:ph sz="quarter" idx="4294967295"/>
          </p:nvPr>
        </p:nvSpPr>
        <p:spPr>
          <a:xfrm>
            <a:off x="2627784" y="5301208"/>
            <a:ext cx="5622776" cy="792088"/>
          </a:xfrm>
          <a:prstGeom prst="rect">
            <a:avLst/>
          </a:prstGeom>
        </p:spPr>
        <p:style>
          <a:lnRef idx="0">
            <a:schemeClr val="accent4"/>
          </a:lnRef>
          <a:fillRef idx="3">
            <a:schemeClr val="accent4"/>
          </a:fillRef>
          <a:effectRef idx="3">
            <a:schemeClr val="accent4"/>
          </a:effectRef>
          <a:fontRef idx="minor">
            <a:schemeClr val="lt1"/>
          </a:fontRef>
        </p:style>
        <p:txBody>
          <a:bodyPr>
            <a:noAutofit/>
          </a:bodyPr>
          <a:lstStyle/>
          <a:p>
            <a:pPr algn="ctr"/>
            <a:r>
              <a:rPr lang="tr-TR"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YGS-LYS SİTEMİ</a:t>
            </a:r>
            <a:endParaRPr lang="tr-TR"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100" name="1 Resim" descr="ram logo tasarım - Kopya.png"/>
          <p:cNvPicPr/>
          <p:nvPr/>
        </p:nvPicPr>
        <p:blipFill>
          <a:blip r:embed="rId2" cstate="print"/>
          <a:stretch>
            <a:fillRect/>
          </a:stretch>
        </p:blipFill>
        <p:spPr>
          <a:xfrm>
            <a:off x="7933771" y="6313419"/>
            <a:ext cx="1245894" cy="544581"/>
          </a:xfrm>
          <a:prstGeom prst="rect">
            <a:avLst/>
          </a:prstGeom>
          <a:ln>
            <a:noFill/>
          </a:ln>
          <a:effectLst>
            <a:softEdge rad="112500"/>
          </a:effectLst>
        </p:spPr>
      </p:pic>
      <p:sp>
        <p:nvSpPr>
          <p:cNvPr id="99" name="3 Metin kutusu"/>
          <p:cNvSpPr txBox="1"/>
          <p:nvPr/>
        </p:nvSpPr>
        <p:spPr>
          <a:xfrm>
            <a:off x="8498945" y="1591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026" name="Picture 2" descr="https://encrypted-tbn0.gstatic.com/images?q=tbn:ANd9GcRNXmvmoIfWJ6Gl1gHbEVsoAyImIrfuIljBiJ-uW13PA2hd4A0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34867">
            <a:off x="4879260" y="1718974"/>
            <a:ext cx="3389346" cy="27188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https://encrypted-tbn3.gstatic.com/images?q=tbn:ANd9GcSugumsaiwYVMxJKie_8P-WD1wHQjIYaFfSFFInYR6exTSX8v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3645025"/>
            <a:ext cx="2376264" cy="26081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615598827"/>
      </p:ext>
    </p:extLst>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6632"/>
            <a:ext cx="7777935" cy="126841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p:spPr>
      </p:pic>
      <p:sp>
        <p:nvSpPr>
          <p:cNvPr id="14" name="Rectangle 3"/>
          <p:cNvSpPr>
            <a:spLocks noGrp="1" noChangeArrowheads="1"/>
          </p:cNvSpPr>
          <p:nvPr/>
        </p:nvSpPr>
        <p:spPr bwMode="auto">
          <a:xfrm>
            <a:off x="2155969" y="1716691"/>
            <a:ext cx="6131421" cy="4892577"/>
          </a:xfrm>
          <a:prstGeom prst="flowChartAlternateProcess">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n-ea"/>
                <a:cs typeface="Times New Roman"/>
              </a:rPr>
              <a:t>2014 YGS 23 Mart Pazar günü saat 10:00’da  </a:t>
            </a:r>
            <a:r>
              <a:rPr kumimoji="0" lang="tr-TR" sz="1800" b="1" i="0" u="none" strike="noStrike" kern="0" cap="none" spc="0" normalizeH="0" baseline="0" noProof="0" dirty="0" smtClean="0">
                <a:ln>
                  <a:noFill/>
                </a:ln>
                <a:solidFill>
                  <a:srgbClr val="000000"/>
                </a:solidFill>
                <a:effectLst/>
                <a:uLnTx/>
                <a:uFillTx/>
                <a:latin typeface="Times New Roman"/>
                <a:ea typeface="+mn-ea"/>
                <a:cs typeface="Times New Roman"/>
              </a:rPr>
              <a:t>tek oturum halinde yapılacak ve tek kitapçık kullanılacak.</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endParaRPr kumimoji="0" lang="tr-TR" sz="4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1" i="0" u="none" strike="noStrike" kern="0" cap="none" spc="0" normalizeH="0" baseline="0" noProof="0" dirty="0" err="1" smtClean="0">
                <a:ln>
                  <a:noFill/>
                </a:ln>
                <a:solidFill>
                  <a:srgbClr val="000000"/>
                </a:solidFill>
                <a:effectLst/>
                <a:uLnTx/>
                <a:uFillTx/>
                <a:latin typeface="Times New Roman"/>
                <a:ea typeface="+mn-ea"/>
                <a:cs typeface="Times New Roman"/>
              </a:rPr>
              <a:t>YGS’de</a:t>
            </a:r>
            <a:r>
              <a:rPr kumimoji="0" lang="tr-TR" sz="1800" b="1" i="0" u="none" strike="noStrike" kern="0" cap="none" spc="0" normalizeH="0" baseline="0" noProof="0" dirty="0" smtClean="0">
                <a:ln>
                  <a:noFill/>
                </a:ln>
                <a:solidFill>
                  <a:srgbClr val="000000"/>
                </a:solidFill>
                <a:effectLst/>
                <a:uLnTx/>
                <a:uFillTx/>
                <a:latin typeface="Times New Roman"/>
                <a:ea typeface="+mn-ea"/>
                <a:cs typeface="Times New Roman"/>
              </a:rPr>
              <a:t> toplam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n-ea"/>
                <a:cs typeface="Times New Roman"/>
              </a:rPr>
              <a:t>160 soru </a:t>
            </a:r>
            <a:r>
              <a:rPr kumimoji="0" lang="tr-TR" sz="1800" b="1" i="0" u="none" strike="noStrike" kern="0" cap="none" spc="0" normalizeH="0" baseline="0" noProof="0" dirty="0" smtClean="0">
                <a:ln>
                  <a:noFill/>
                </a:ln>
                <a:solidFill>
                  <a:srgbClr val="000000"/>
                </a:solidFill>
                <a:effectLst/>
                <a:uLnTx/>
                <a:uFillTx/>
                <a:latin typeface="Times New Roman"/>
                <a:ea typeface="+mn-ea"/>
                <a:cs typeface="Times New Roman"/>
              </a:rPr>
              <a:t>sorulacak ve süre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n-ea"/>
                <a:cs typeface="Times New Roman"/>
              </a:rPr>
              <a:t>160 dakika </a:t>
            </a:r>
            <a:r>
              <a:rPr kumimoji="0" lang="tr-TR" sz="1800" b="1" i="0" u="none" strike="noStrike" kern="0" cap="none" spc="0" normalizeH="0" baseline="0" noProof="0" dirty="0" smtClean="0">
                <a:ln>
                  <a:noFill/>
                </a:ln>
                <a:solidFill>
                  <a:srgbClr val="000000"/>
                </a:solidFill>
                <a:effectLst/>
                <a:uLnTx/>
                <a:uFillTx/>
                <a:latin typeface="Times New Roman"/>
                <a:ea typeface="+mn-ea"/>
                <a:cs typeface="Times New Roman"/>
              </a:rPr>
              <a:t>olacaktır.</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4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err="1" smtClean="0">
                <a:ln>
                  <a:noFill/>
                </a:ln>
                <a:solidFill>
                  <a:srgbClr val="000000"/>
                </a:solidFill>
                <a:effectLst/>
                <a:uLnTx/>
                <a:uFillTx/>
                <a:latin typeface="Times New Roman"/>
                <a:ea typeface="+mn-ea"/>
                <a:cs typeface="Times New Roman"/>
              </a:rPr>
              <a:t>YGS’de</a:t>
            </a:r>
            <a:r>
              <a:rPr kumimoji="0" lang="tr-TR" sz="1800" b="0" i="0" u="none" strike="noStrike" kern="0" cap="none" spc="0" normalizeH="0" baseline="0" noProof="0" dirty="0" smtClean="0">
                <a:ln>
                  <a:noFill/>
                </a:ln>
                <a:solidFill>
                  <a:srgbClr val="000000"/>
                </a:solidFill>
                <a:effectLst/>
                <a:uLnTx/>
                <a:uFillTx/>
                <a:latin typeface="Times New Roman"/>
                <a:ea typeface="+mn-ea"/>
                <a:cs typeface="Times New Roman"/>
              </a:rPr>
              <a:t> testlerde sorumlu olunan konular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n-ea"/>
                <a:cs typeface="Times New Roman"/>
              </a:rPr>
              <a:t>Ortak müfredata dayalı konular (6, 7, 8. sınıf ve Lise-1 konuları) </a:t>
            </a:r>
            <a:r>
              <a:rPr kumimoji="0" lang="tr-TR" sz="1800" b="0" i="0" u="none" strike="noStrike" kern="0" cap="none" spc="0" normalizeH="0" baseline="0" noProof="0" dirty="0" smtClean="0">
                <a:ln>
                  <a:noFill/>
                </a:ln>
                <a:solidFill>
                  <a:srgbClr val="000000"/>
                </a:solidFill>
                <a:effectLst/>
                <a:uLnTx/>
                <a:uFillTx/>
                <a:latin typeface="Times New Roman"/>
                <a:ea typeface="+mn-ea"/>
                <a:cs typeface="Times New Roman"/>
              </a:rPr>
              <a:t>olacak. Yani tüm okul türleri ve alanlarda okutulan derslerle ilgili sorular sorulacak.  Sadece bazı derslerdeki konular lise-2 ve lise-3 (İnkılap tarihi, Felsefe, Din kültürü gibi) sınıfına aittir.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endParaRPr kumimoji="0" lang="tr-TR" sz="4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err="1" smtClean="0">
                <a:ln>
                  <a:noFill/>
                </a:ln>
                <a:solidFill>
                  <a:srgbClr val="000000"/>
                </a:solidFill>
                <a:effectLst/>
                <a:uLnTx/>
                <a:uFillTx/>
                <a:latin typeface="Times New Roman"/>
                <a:ea typeface="+mn-ea"/>
                <a:cs typeface="Times New Roman"/>
              </a:rPr>
              <a:t>YGS’de</a:t>
            </a:r>
            <a:r>
              <a:rPr kumimoji="0" lang="tr-TR" sz="1800" b="0" i="0" u="none" strike="noStrike" kern="0" cap="none" spc="0" normalizeH="0" baseline="0" noProof="0" dirty="0" smtClean="0">
                <a:ln>
                  <a:noFill/>
                </a:ln>
                <a:solidFill>
                  <a:srgbClr val="000000"/>
                </a:solidFill>
                <a:effectLst/>
                <a:uLnTx/>
                <a:uFillTx/>
                <a:latin typeface="Times New Roman"/>
                <a:ea typeface="+mn-ea"/>
                <a:cs typeface="Times New Roman"/>
              </a:rPr>
              <a:t> muhakeme gücü yüksek, yorum becerisini ölçmeye dayalı sorular sorulmaktadır. Özellikle son yıllarda genelde uzun paragraflar (daha çok Türkçe, felsefe), şekle dayalı uzun yorum soruları (coğrafya, matematik, geometri) gelebilmektedir. Yıldan yıla değişen belli oranlarda da bilgiye dayalı sorular  gelmektedir.</a:t>
            </a:r>
            <a:endParaRPr kumimoji="0" lang="tr-TR" sz="1800" b="1" i="0" u="none" strike="noStrike" kern="0" cap="none" spc="0" normalizeH="0" baseline="0" noProof="0" dirty="0" smtClean="0">
              <a:ln>
                <a:noFill/>
              </a:ln>
              <a:solidFill>
                <a:srgbClr val="000000"/>
              </a:solidFill>
              <a:effectLst/>
              <a:uLnTx/>
              <a:uFillTx/>
              <a:latin typeface="Times New Roman"/>
              <a:ea typeface="+mn-ea"/>
              <a:cs typeface="Times New Roman"/>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3076" name="Picture 4" descr="http://www.turkpdristanbul.com/wp-content/uploads/2012/02/ygs-2011_istanbul.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997460"/>
            <a:ext cx="2047149" cy="42398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1 Resim" descr="ram logo tasarım - Kopya.png"/>
          <p:cNvPicPr/>
          <p:nvPr/>
        </p:nvPicPr>
        <p:blipFill>
          <a:blip r:embed="rId5" cstate="print"/>
          <a:stretch>
            <a:fillRect/>
          </a:stretch>
        </p:blipFill>
        <p:spPr>
          <a:xfrm>
            <a:off x="7874949" y="6237748"/>
            <a:ext cx="1252281" cy="620252"/>
          </a:xfrm>
          <a:prstGeom prst="rect">
            <a:avLst/>
          </a:prstGeom>
          <a:ln>
            <a:noFill/>
          </a:ln>
          <a:effectLst>
            <a:softEdge rad="112500"/>
          </a:effectLst>
        </p:spPr>
      </p:pic>
    </p:spTree>
  </p:cSld>
  <p:clrMapOvr>
    <a:masterClrMapping/>
  </p:clrMapOvr>
  <p:transition spd="med">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Grp="1" noChangeArrowheads="1"/>
          </p:cNvSpPr>
          <p:nvPr/>
        </p:nvSpPr>
        <p:spPr bwMode="auto">
          <a:xfrm>
            <a:off x="395536" y="1628800"/>
            <a:ext cx="7738349" cy="4622553"/>
          </a:xfrm>
          <a:prstGeom prst="teardrop">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Sınav Zamanı:</a:t>
            </a:r>
            <a:r>
              <a:rPr kumimoji="0" lang="tr-TR" sz="1600" b="0" i="0" u="none" strike="noStrike" kern="0" cap="none" spc="0" normalizeH="0" baseline="0" noProof="0" dirty="0" smtClean="0">
                <a:ln>
                  <a:noFill/>
                </a:ln>
                <a:solidFill>
                  <a:srgbClr val="003366"/>
                </a:solidFill>
                <a:effectLst/>
                <a:uLnTx/>
                <a:uFillTx/>
                <a:latin typeface="Times New Roman"/>
                <a:ea typeface="+mn-ea"/>
                <a:cs typeface="Times New Roman"/>
              </a:rPr>
              <a:t> </a:t>
            </a:r>
            <a:r>
              <a:rPr kumimoji="0" lang="tr-T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Times New Roman"/>
                <a:ea typeface="+mn-ea"/>
                <a:cs typeface="Times New Roman"/>
              </a:rPr>
              <a:t>23 Mart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Pazar günü saat </a:t>
            </a:r>
            <a:r>
              <a:rPr kumimoji="0" lang="tr-T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Times New Roman"/>
                <a:ea typeface="+mn-ea"/>
                <a:cs typeface="Times New Roman"/>
              </a:rPr>
              <a:t>10:00’</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da</a:t>
            </a:r>
            <a:r>
              <a:rPr kumimoji="0" lang="tr-TR" sz="1600" b="0" i="0" u="none" strike="noStrike" kern="0" cap="none" spc="0" normalizeH="0" baseline="0" noProof="0" dirty="0" smtClean="0">
                <a:ln>
                  <a:noFill/>
                </a:ln>
                <a:solidFill>
                  <a:srgbClr val="003366"/>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yapılacak.</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Başvuru Tarihi:  </a:t>
            </a:r>
            <a:r>
              <a:rPr kumimoji="0" lang="tr-T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Times New Roman"/>
                <a:ea typeface="+mn-ea"/>
                <a:cs typeface="Times New Roman"/>
              </a:rPr>
              <a:t>Ocak 2014</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Sonuçların Açıklanması: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Nisan Ayı İlk Haftası Olabilir</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Sınav Ücreti:</a:t>
            </a:r>
            <a:r>
              <a:rPr kumimoji="0" lang="tr-TR" sz="1600" b="0" i="0" u="none" strike="noStrike" kern="0" cap="none" spc="0" normalizeH="0" baseline="0" noProof="0" dirty="0" smtClean="0">
                <a:ln>
                  <a:noFill/>
                </a:ln>
                <a:solidFill>
                  <a:srgbClr val="C00000"/>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40 TL.</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Başvuru Ücreti:</a:t>
            </a:r>
            <a:r>
              <a:rPr kumimoji="0" lang="tr-TR" sz="1600" b="0" i="0" u="none" strike="noStrike" kern="0" cap="none" spc="0" normalizeH="0" baseline="0" noProof="0" dirty="0" smtClean="0">
                <a:ln>
                  <a:noFill/>
                </a:ln>
                <a:solidFill>
                  <a:srgbClr val="C00000"/>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3 TL.</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Sadece Sınavsız Geçiş  Başvurusu:</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 10 TL.</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Sınav Ücretleri Yatırılacak Bankalar:</a:t>
            </a:r>
            <a:r>
              <a:rPr kumimoji="0" lang="tr-TR" sz="1600" b="0" i="0" u="none" strike="noStrike" kern="0" cap="none" spc="0" normalizeH="0" baseline="0" noProof="0" dirty="0" smtClean="0">
                <a:ln>
                  <a:noFill/>
                </a:ln>
                <a:solidFill>
                  <a:srgbClr val="003366"/>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Ziraat Bankası'nın, Vakıflar Bankası'nın, Halk Bankası'nın, Akbank'ın, Kuveyt Türk Katılım Bankası’nın, Türk Ekonomi Bankası’nın, Denizbank’ın tüm şubeleri ve internet bankacılığı aracılığıyla ve Tüm PTT işyerlerine para yatırılabilecek.</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Tercihlerin Tarihi:</a:t>
            </a:r>
            <a:r>
              <a:rPr kumimoji="0" lang="tr-TR" sz="1600" b="0" i="0" u="none" strike="noStrike" kern="0" cap="none" spc="0" normalizeH="0" baseline="0" noProof="0" dirty="0" smtClean="0">
                <a:ln>
                  <a:noFill/>
                </a:ln>
                <a:solidFill>
                  <a:srgbClr val="C00000"/>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Temmuz Ayı İkinci</a:t>
            </a:r>
            <a:r>
              <a:rPr kumimoji="0" lang="tr-TR" sz="1600" b="0" i="0" u="none" strike="noStrike" kern="0" cap="none" spc="0" normalizeH="0" noProof="0" dirty="0" smtClean="0">
                <a:ln>
                  <a:noFill/>
                </a:ln>
                <a:solidFill>
                  <a:srgbClr val="000000"/>
                </a:solidFill>
                <a:effectLst/>
                <a:uLnTx/>
                <a:uFillTx/>
                <a:latin typeface="Times New Roman"/>
                <a:ea typeface="+mn-ea"/>
                <a:cs typeface="Times New Roman"/>
              </a:rPr>
              <a:t> Haftası</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 </a:t>
            </a:r>
          </a:p>
          <a:p>
            <a:pPr marL="0" marR="0" lvl="0" indent="0" algn="just" defTabSz="914400" rtl="0" eaLnBrk="1" fontAlgn="base" latinLnBrk="0" hangingPunct="1">
              <a:lnSpc>
                <a:spcPct val="80000"/>
              </a:lnSpc>
              <a:spcBef>
                <a:spcPct val="20000"/>
              </a:spcBef>
              <a:spcAft>
                <a:spcPct val="0"/>
              </a:spcAft>
              <a:buClr>
                <a:srgbClr val="003366"/>
              </a:buClr>
              <a:buSzTx/>
              <a:buFont typeface="Wingdings" pitchFamily="2" charset="2"/>
              <a:buNone/>
              <a:tabLst>
                <a:tab pos="8255000" algn="l"/>
              </a:tabLst>
              <a:defRPr/>
            </a:pPr>
            <a:r>
              <a:rPr kumimoji="0" lang="tr-TR" sz="1600" b="1" i="0" u="none" strike="noStrike" kern="0" cap="none" spc="0" normalizeH="0" baseline="0" noProof="0" dirty="0" smtClean="0">
                <a:ln>
                  <a:noFill/>
                </a:ln>
                <a:solidFill>
                  <a:srgbClr val="C00000"/>
                </a:solidFill>
                <a:effectLst/>
                <a:uLnTx/>
                <a:uFillTx/>
                <a:latin typeface="Times New Roman"/>
                <a:ea typeface="+mn-ea"/>
                <a:cs typeface="Times New Roman"/>
              </a:rPr>
              <a:t>Tercihlerin Açıklanması: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Tercihlerin bitmesinden tam 2 hafta (14 gün) sonra açıklanmaktadır </a:t>
            </a: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6632"/>
            <a:ext cx="7777935" cy="126841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p:spPr>
      </p:pic>
    </p:spTree>
    <p:extLst>
      <p:ext uri="{BB962C8B-B14F-4D97-AF65-F5344CB8AC3E}">
        <p14:creationId xmlns:p14="http://schemas.microsoft.com/office/powerpoint/2010/main" val="3563470451"/>
      </p:ext>
    </p:extLst>
  </p:cSld>
  <p:clrMapOvr>
    <a:masterClrMapping/>
  </p:clrMapOvr>
  <p:transition spd="med">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table"/>
          <p:cNvPicPr>
            <a:picLocks noChangeAspect="1"/>
          </p:cNvPicPr>
          <p:nvPr/>
        </p:nvPicPr>
        <p:blipFill>
          <a:blip r:embed="rId2"/>
          <a:stretch>
            <a:fillRect/>
          </a:stretch>
        </p:blipFill>
        <p:spPr>
          <a:xfrm>
            <a:off x="516756" y="1628800"/>
            <a:ext cx="7272337" cy="397827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9" name="Text Box 168"/>
          <p:cNvSpPr txBox="1">
            <a:spLocks noChangeArrowheads="1"/>
          </p:cNvSpPr>
          <p:nvPr/>
        </p:nvSpPr>
        <p:spPr bwMode="auto">
          <a:xfrm>
            <a:off x="467544" y="5733256"/>
            <a:ext cx="77771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a:ln>
                  <a:noFill/>
                </a:ln>
                <a:solidFill>
                  <a:srgbClr val="FF3300"/>
                </a:solidFill>
                <a:effectLst/>
                <a:uLnTx/>
                <a:uFillTx/>
                <a:latin typeface="Times New Roman" pitchFamily="18" charset="0"/>
                <a:ea typeface="+mn-ea"/>
                <a:cs typeface="Times New Roman" pitchFamily="18" charset="0"/>
              </a:rPr>
              <a:t>*</a:t>
            </a:r>
            <a:r>
              <a:rPr kumimoji="0" lang="tr-TR" sz="1400" b="0" i="0" u="none" strike="noStrike" kern="1200" cap="none" spc="0" normalizeH="0" baseline="0" noProof="0">
                <a:ln>
                  <a:noFill/>
                </a:ln>
                <a:solidFill>
                  <a:sysClr val="windowText" lastClr="000000"/>
                </a:solidFill>
                <a:effectLst/>
                <a:uLnTx/>
                <a:uFillTx/>
                <a:latin typeface="Times New Roman" pitchFamily="18" charset="0"/>
                <a:ea typeface="+mn-ea"/>
                <a:cs typeface="Times New Roman" pitchFamily="18" charset="0"/>
              </a:rPr>
              <a:t> </a:t>
            </a:r>
            <a:r>
              <a:rPr kumimoji="0" lang="tr-TR" sz="1400" b="1" i="0" u="none" strike="noStrike" kern="1200" cap="none" spc="0" normalizeH="0" baseline="0" noProof="0">
                <a:ln>
                  <a:noFill/>
                </a:ln>
                <a:solidFill>
                  <a:srgbClr val="000000"/>
                </a:solidFill>
                <a:effectLst/>
                <a:uLnTx/>
                <a:uFillTx/>
                <a:latin typeface="Times New Roman" pitchFamily="18" charset="0"/>
                <a:ea typeface="+mn-ea"/>
                <a:cs typeface="Times New Roman" pitchFamily="18" charset="0"/>
              </a:rPr>
              <a:t>Türkçe testinde dil bilgisinden, Temel Matematik testinden  geometriden ne kadar soru geleceği net olarak belli değildir. Dil bilgisinden ortalama 5-6, geometriden ortalama 7-8-9 soru gelmektedir.</a:t>
            </a:r>
          </a:p>
        </p:txBody>
      </p:sp>
      <p:sp>
        <p:nvSpPr>
          <p:cNvPr id="3" name="Başlık 2"/>
          <p:cNvSpPr>
            <a:spLocks noGrp="1"/>
          </p:cNvSpPr>
          <p:nvPr>
            <p:ph type="title"/>
          </p:nvPr>
        </p:nvSpPr>
        <p:spPr>
          <a:xfrm>
            <a:off x="179512" y="281662"/>
            <a:ext cx="8208912" cy="1143000"/>
          </a:xfrm>
          <a:prstGeom prst="round2DiagRect">
            <a:avLst/>
          </a:prstGeom>
        </p:spPr>
        <p:style>
          <a:lnRef idx="0">
            <a:schemeClr val="accent3"/>
          </a:lnRef>
          <a:fillRef idx="3">
            <a:schemeClr val="accent3"/>
          </a:fillRef>
          <a:effectRef idx="3">
            <a:schemeClr val="accent3"/>
          </a:effectRef>
          <a:fontRef idx="minor">
            <a:schemeClr val="lt1"/>
          </a:fontRef>
        </p:style>
        <p:txBody>
          <a:bodyPr>
            <a:noAutofit/>
          </a:bodyPr>
          <a:lstStyle/>
          <a:p>
            <a:r>
              <a:rPr lang="tr-T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rPr>
              <a:t>2014 </a:t>
            </a:r>
            <a:r>
              <a:rPr lang="tr-TR" sz="36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rPr>
              <a:t>YGS’de</a:t>
            </a:r>
            <a:r>
              <a:rPr lang="tr-T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rPr>
              <a:t> DERSLERE  GÖRE </a:t>
            </a:r>
            <a:br>
              <a:rPr lang="tr-T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rPr>
            </a:br>
            <a:r>
              <a:rPr lang="tr-T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rPr>
              <a:t>SORU SAYILARI</a:t>
            </a:r>
            <a:endParaRPr lang="tr-TR"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0"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794842814"/>
      </p:ext>
    </p:extLst>
  </p:cSld>
  <p:clrMapOvr>
    <a:masterClrMapping/>
  </p:clrMapOvr>
  <p:transition spd="med">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ynı Yanın Köşesi Yuvarlatılmış Dikdörtgen 9"/>
          <p:cNvSpPr/>
          <p:nvPr/>
        </p:nvSpPr>
        <p:spPr>
          <a:xfrm>
            <a:off x="179512" y="116632"/>
            <a:ext cx="8136904" cy="1152128"/>
          </a:xfrm>
          <a:prstGeom prst="round2Same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sz="32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YGS PUANLARI NERELERDE VE NASIL KULLANILACAK-1</a:t>
            </a:r>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6" name="Rectangle 3"/>
          <p:cNvSpPr>
            <a:spLocks noGrp="1" noChangeArrowheads="1"/>
          </p:cNvSpPr>
          <p:nvPr/>
        </p:nvSpPr>
        <p:spPr bwMode="auto">
          <a:xfrm>
            <a:off x="179513" y="1581964"/>
            <a:ext cx="6264696" cy="4945635"/>
          </a:xfrm>
          <a:prstGeom prst="rect">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266700" marR="0" lvl="1" indent="0" algn="l"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endParaRPr kumimoji="0" lang="tr-TR" sz="400" b="1" i="0" u="none" strike="noStrike" kern="0" cap="none" spc="0" normalizeH="0" baseline="0" noProof="0" dirty="0" smtClean="0">
              <a:ln>
                <a:noFill/>
              </a:ln>
              <a:solidFill>
                <a:srgbClr val="000000"/>
              </a:solidFill>
              <a:effectLst/>
              <a:uLnTx/>
              <a:uFillTx/>
              <a:latin typeface="Times New Roman"/>
              <a:cs typeface="Times New Roman"/>
            </a:endParaRP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Char char="n"/>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4 yıllık lisans programlarının bir kısmına </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Char char="n"/>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2 yıllık </a:t>
            </a:r>
            <a:r>
              <a:rPr kumimoji="0" lang="tr-TR" sz="1800" b="1" i="0" u="none" strike="noStrike" kern="0" cap="none" spc="0" normalizeH="0" baseline="0" noProof="0" dirty="0" err="1" smtClean="0">
                <a:ln>
                  <a:noFill/>
                </a:ln>
                <a:solidFill>
                  <a:srgbClr val="000000"/>
                </a:solidFill>
                <a:effectLst/>
                <a:uLnTx/>
                <a:uFillTx/>
                <a:latin typeface="Times New Roman"/>
                <a:cs typeface="Times New Roman"/>
              </a:rPr>
              <a:t>önlisans</a:t>
            </a: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bölümlerinin tamamına</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Char char="n"/>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Astsubay meslek yüksekokullarına</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Char char="n"/>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Polis meslek yüksekokuluna</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Char char="n"/>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Özel yetenek bölümlerine YGS puanıyla başvurulacak.</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cs typeface="Times New Roman"/>
            </a:endParaRP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YGS puanları 100-500 arasındaki ham puanlardan oluşacak. Bu ham puana okul puanınız eklendiğinde en fazla 560 olabilecek. Meslek ve öğretmen liseleri kendi alanlarını seçtikleri takdirde ek en fazla 30 puan kadar gelebilecek. Yani meslek ve öğretmen liselilerin toplam puanları en fazla 590 puan (500+60+30=590) olabilecek.</a:t>
            </a:r>
          </a:p>
          <a:p>
            <a:pPr marL="266700" marR="0" lvl="1" indent="0" algn="just"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cs typeface="Times New Roman"/>
            </a:endParaRPr>
          </a:p>
          <a:p>
            <a:pPr marL="266700" marR="0" lvl="1" indent="0" algn="just" defTabSz="914400" rtl="0" eaLnBrk="1" fontAlgn="base" latinLnBrk="0" hangingPunct="1">
              <a:lnSpc>
                <a:spcPct val="80000"/>
              </a:lnSpc>
              <a:spcBef>
                <a:spcPct val="20000"/>
              </a:spcBef>
              <a:spcAft>
                <a:spcPct val="0"/>
              </a:spcAft>
              <a:buClr>
                <a:srgbClr val="FF0000"/>
              </a:buClr>
              <a:buSzPct val="100000"/>
              <a:buFont typeface="Wingdings" pitchFamily="2" charset="2"/>
              <a:buChar char="q"/>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cs typeface="Times New Roman"/>
              </a:rPr>
              <a:t>Meslek Yüksekokulu ön lisans </a:t>
            </a: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programlarını tercih edebilmek için (Sınavsız geçişten boş kalan kontenjanlar dahil)- İlgili YGS Puan Türünde -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cs typeface="Times New Roman"/>
              </a:rPr>
              <a:t>En az 140 puan</a:t>
            </a:r>
          </a:p>
          <a:p>
            <a:pPr marL="266700" marR="0" lvl="1" indent="0" algn="just" defTabSz="914400" rtl="0" eaLnBrk="1" fontAlgn="base" latinLnBrk="0" hangingPunct="1">
              <a:lnSpc>
                <a:spcPct val="80000"/>
              </a:lnSpc>
              <a:spcBef>
                <a:spcPct val="20000"/>
              </a:spcBef>
              <a:spcAft>
                <a:spcPct val="0"/>
              </a:spcAft>
              <a:buClr>
                <a:srgbClr val="FF0000"/>
              </a:buClr>
              <a:buSzPct val="100000"/>
              <a:buFont typeface="Wingdings" pitchFamily="2" charset="2"/>
              <a:buNone/>
              <a:tabLst/>
              <a:defRPr/>
            </a:pPr>
            <a:endParaRPr kumimoji="0" lang="tr-TR" sz="1000" b="1" i="0" u="none" strike="noStrike" kern="0" cap="none" spc="0" normalizeH="0" baseline="0" noProof="0" dirty="0" smtClean="0">
              <a:ln>
                <a:noFill/>
              </a:ln>
              <a:solidFill>
                <a:srgbClr val="FF3300"/>
              </a:solidFill>
              <a:effectLst/>
              <a:uLnTx/>
              <a:uFillTx/>
              <a:latin typeface="Times New Roman"/>
              <a:cs typeface="Times New Roman"/>
            </a:endParaRPr>
          </a:p>
          <a:p>
            <a:pPr marL="266700" marR="0" lvl="1" indent="0" algn="just" defTabSz="914400" rtl="0" eaLnBrk="1" fontAlgn="base" latinLnBrk="0" hangingPunct="1">
              <a:lnSpc>
                <a:spcPct val="80000"/>
              </a:lnSpc>
              <a:spcBef>
                <a:spcPct val="20000"/>
              </a:spcBef>
              <a:spcAft>
                <a:spcPct val="0"/>
              </a:spcAft>
              <a:buClr>
                <a:srgbClr val="FF0000"/>
              </a:buClr>
              <a:buSzPct val="100000"/>
              <a:buFont typeface="Wingdings" pitchFamily="2" charset="2"/>
              <a:buChar char="q"/>
              <a:tabLst/>
              <a:defRPr/>
            </a:pP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cs typeface="Times New Roman"/>
              </a:rPr>
              <a:t>Açık öğretim lisans (4 yıllık) ve ön lisans (2 yıllık) </a:t>
            </a:r>
            <a:r>
              <a:rPr kumimoji="0" lang="tr-TR" sz="1800" b="1" i="0" u="none" strike="noStrike" kern="0" cap="none" spc="0" normalizeH="0" baseline="0" noProof="0" dirty="0" smtClean="0">
                <a:ln>
                  <a:noFill/>
                </a:ln>
                <a:solidFill>
                  <a:srgbClr val="000000"/>
                </a:solidFill>
                <a:effectLst/>
                <a:uLnTx/>
                <a:uFillTx/>
                <a:latin typeface="Times New Roman"/>
                <a:cs typeface="Times New Roman"/>
              </a:rPr>
              <a:t>programlarını tercih edebilmek için - İlgili YGS Puan Türünde - </a:t>
            </a:r>
            <a:r>
              <a:rPr kumimoji="0" lang="tr-TR" sz="18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cs typeface="Times New Roman"/>
              </a:rPr>
              <a:t>En az 140 puan</a:t>
            </a: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4098" name="Picture 2" descr="http://mebk12.meb.gov.tr/meb_iys_dosyalar/34/21/749366/resimler/2013_02/19150247_ygs_basvurulari_15_ocaka_kadar_uzatildi_h90477.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2403" y="1871815"/>
            <a:ext cx="1694697" cy="465578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2814229386"/>
      </p:ext>
    </p:extLst>
  </p:cSld>
  <p:clrMapOvr>
    <a:masterClrMapping/>
  </p:clrMapOvr>
  <p:transition spd="med">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Yuvarlatılmış Çapraz Köşeli Dikdörtgen 9"/>
          <p:cNvSpPr/>
          <p:nvPr/>
        </p:nvSpPr>
        <p:spPr>
          <a:xfrm>
            <a:off x="179512" y="116632"/>
            <a:ext cx="8136904" cy="1152128"/>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sz="36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YGS PUANLARI NERELERDE VE NASIL KULLANILACAK-2</a:t>
            </a:r>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4" name="Rectangle 3"/>
          <p:cNvSpPr>
            <a:spLocks noGrp="1" noChangeArrowheads="1"/>
          </p:cNvSpPr>
          <p:nvPr/>
        </p:nvSpPr>
        <p:spPr bwMode="auto">
          <a:xfrm rot="21249304">
            <a:off x="179512" y="1772817"/>
            <a:ext cx="8136904" cy="3528392"/>
          </a:xfrm>
          <a:prstGeom prst="rect">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Char char="q"/>
              <a:tabLst/>
              <a:defRPr/>
            </a:pP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 Özel yetenek gerektiren lisans </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programlarına ön kayıt yaptırabilmek için - YGS Puan Türünde -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En az 140 puan </a:t>
            </a: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None/>
              <a:tabLst/>
              <a:defRPr/>
            </a:pPr>
            <a:endParaRPr kumimoji="0" lang="tr-TR" sz="1000" b="1" i="0" u="none" strike="noStrike" kern="0" cap="none" spc="0" normalizeH="0" baseline="0" noProof="0" dirty="0" smtClean="0">
              <a:ln>
                <a:noFill/>
              </a:ln>
              <a:solidFill>
                <a:srgbClr val="FF0000"/>
              </a:solidFill>
              <a:effectLst/>
              <a:uLnTx/>
              <a:uFillTx/>
              <a:latin typeface="Times New Roman"/>
              <a:ea typeface="+mn-ea"/>
              <a:cs typeface="Times New Roman"/>
            </a:endParaRP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Char char="q"/>
              <a:tabLst/>
              <a:defRPr/>
            </a:pP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 </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Yerleştirmede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meslek lisesi </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çıkışlı adaylara ek puan verilen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lisans programları</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ile </a:t>
            </a:r>
            <a:r>
              <a:rPr kumimoji="0" lang="tr-TR" sz="2000" b="1" i="0" u="none" strike="noStrike" kern="0" cap="none" spc="0" normalizeH="0" baseline="0" noProof="0" dirty="0" smtClean="0">
                <a:ln>
                  <a:noFill/>
                </a:ln>
                <a:solidFill>
                  <a:srgbClr val="800000"/>
                </a:solidFill>
                <a:effectLst/>
                <a:uLnTx/>
                <a:uFillTx/>
                <a:latin typeface="Times New Roman"/>
                <a:ea typeface="+mn-ea"/>
                <a:cs typeface="Times New Roman"/>
              </a:rPr>
              <a:t>Teknoloji, Sanat ve Tasarım, Turizm Fakülteleri</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lisans programlarının </a:t>
            </a:r>
            <a:r>
              <a:rPr kumimoji="0" lang="tr-TR" sz="2000" b="1" i="0" u="none" strike="noStrike" kern="0" cap="none" spc="0" normalizeH="0" baseline="0" noProof="0" dirty="0" smtClean="0">
                <a:ln>
                  <a:noFill/>
                </a:ln>
                <a:solidFill>
                  <a:srgbClr val="0033CC"/>
                </a:solidFill>
                <a:effectLst/>
                <a:uLnTx/>
                <a:uFillTx/>
                <a:latin typeface="Times New Roman"/>
                <a:ea typeface="+mn-ea"/>
                <a:cs typeface="Times New Roman"/>
              </a:rPr>
              <a:t>M.T.O.K.</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kontenjanlarını tercih edebilmek için - İlgili YGS/LYS Puan Türünde -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En az 180 puan</a:t>
            </a: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None/>
              <a:tabLst/>
              <a:defRPr/>
            </a:pPr>
            <a:endParaRPr kumimoji="0" lang="tr-TR" sz="1000" b="1" i="0" u="none" strike="noStrike" kern="0" cap="none" spc="0" normalizeH="0" baseline="0" noProof="0" dirty="0" smtClean="0">
              <a:ln>
                <a:noFill/>
              </a:ln>
              <a:solidFill>
                <a:srgbClr val="FF0000"/>
              </a:solidFill>
              <a:effectLst/>
              <a:uLnTx/>
              <a:uFillTx/>
              <a:latin typeface="Times New Roman"/>
              <a:ea typeface="+mn-ea"/>
              <a:cs typeface="Times New Roman"/>
            </a:endParaRP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Char char="q"/>
              <a:tabLst/>
              <a:defRPr/>
            </a:pP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Yerleştirmede meslek lisesi çıkışlı adaylara ek puan verilen programlar dışındaki lisans programlarını tercih edebilmek için - İlgili LYS puan türünde -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En az 180 puan</a:t>
            </a: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None/>
              <a:tabLst/>
              <a:defRPr/>
            </a:pPr>
            <a:endParaRPr kumimoji="0" lang="tr-TR" sz="1000" b="1" i="0" u="none" strike="noStrike" kern="0" cap="none" spc="0" normalizeH="0" baseline="0" noProof="0" dirty="0" smtClean="0">
              <a:ln>
                <a:noFill/>
              </a:ln>
              <a:solidFill>
                <a:srgbClr val="FF0000"/>
              </a:solidFill>
              <a:effectLst/>
              <a:uLnTx/>
              <a:uFillTx/>
              <a:latin typeface="Times New Roman"/>
              <a:ea typeface="+mn-ea"/>
              <a:cs typeface="Times New Roman"/>
            </a:endParaRPr>
          </a:p>
          <a:p>
            <a:pPr marL="0" marR="0" lvl="0" indent="0" algn="just" defTabSz="914400" rtl="0" eaLnBrk="1" fontAlgn="base" latinLnBrk="0" hangingPunct="1">
              <a:lnSpc>
                <a:spcPct val="80000"/>
              </a:lnSpc>
              <a:spcBef>
                <a:spcPct val="20000"/>
              </a:spcBef>
              <a:spcAft>
                <a:spcPct val="0"/>
              </a:spcAft>
              <a:buClr>
                <a:srgbClr val="FF0000"/>
              </a:buClr>
              <a:buSzTx/>
              <a:buFont typeface="Wingdings" pitchFamily="2" charset="2"/>
              <a:buChar char="q"/>
              <a:tabLst/>
              <a:defRPr/>
            </a:pP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 Polis meslek yüksek okulu için </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YGS puan türlerinin herhangi birinde - </a:t>
            </a:r>
            <a:r>
              <a:rPr kumimoji="0" lang="tr-TR" sz="2000" b="1" i="0" u="none" strike="noStrike" kern="0" cap="none" spc="0" normalizeH="0" baseline="0" noProof="0" dirty="0" smtClean="0">
                <a:ln>
                  <a:noFill/>
                </a:ln>
                <a:solidFill>
                  <a:srgbClr val="FF0000"/>
                </a:solidFill>
                <a:effectLst/>
                <a:uLnTx/>
                <a:uFillTx/>
                <a:latin typeface="Times New Roman"/>
                <a:ea typeface="+mn-ea"/>
                <a:cs typeface="Times New Roman"/>
              </a:rPr>
              <a:t>En az 250 ham puan</a:t>
            </a: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(Bu taban puan 2013 içindir.)</a:t>
            </a: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088149235"/>
      </p:ext>
    </p:extLst>
  </p:cSld>
  <p:clrMapOvr>
    <a:masterClrMapping/>
  </p:clrMapOvr>
  <p:transition spd="med">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Yuvarlatılmış Çapraz Köşeli Dikdörtgen 9"/>
          <p:cNvSpPr/>
          <p:nvPr/>
        </p:nvSpPr>
        <p:spPr>
          <a:xfrm>
            <a:off x="179512" y="116632"/>
            <a:ext cx="8136904" cy="1152128"/>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sz="32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YGS TESTLERİNİN </a:t>
            </a:r>
            <a:r>
              <a:rPr lang="tr-TR" sz="32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 </a:t>
            </a:r>
            <a:r>
              <a:rPr lang="tr-TR" sz="3200" b="1" u="sng" kern="0" dirty="0" smtClean="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LYS  </a:t>
            </a:r>
            <a:r>
              <a:rPr lang="tr-TR" sz="3200" b="1" u="sng" kern="0" dirty="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PUANLARINA</a:t>
            </a:r>
            <a:r>
              <a:rPr lang="tr-TR" sz="3200" b="1" kern="0" dirty="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 </a:t>
            </a:r>
            <a:r>
              <a:rPr lang="tr-TR" sz="32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KATKISI NE KADAR-1</a:t>
            </a:r>
            <a:r>
              <a:rPr lang="tr-TR" sz="4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 </a:t>
            </a:r>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4" name="Rectangle 3"/>
          <p:cNvSpPr>
            <a:spLocks noGrp="1" noChangeArrowheads="1"/>
          </p:cNvSpPr>
          <p:nvPr/>
        </p:nvSpPr>
        <p:spPr bwMode="auto">
          <a:xfrm>
            <a:off x="179512" y="2061284"/>
            <a:ext cx="5328592" cy="4176464"/>
          </a:xfrm>
          <a:prstGeom prst="foldedCorner">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endParaRPr kumimoji="0" lang="tr-TR" sz="2400" b="1" i="0" u="none" strike="noStrike" kern="0" cap="none" spc="0" normalizeH="0" baseline="0" noProof="0" dirty="0" smtClean="0">
              <a:ln>
                <a:noFill/>
              </a:ln>
              <a:solidFill>
                <a:srgbClr val="000000"/>
              </a:solidFill>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2400" b="1" i="0" u="none" strike="noStrike" kern="0" cap="none" spc="0" normalizeH="0" baseline="0" noProof="0" dirty="0" err="1" smtClean="0">
                <a:ln>
                  <a:noFill/>
                </a:ln>
                <a:solidFill>
                  <a:srgbClr val="000000"/>
                </a:solidFill>
                <a:uLnTx/>
                <a:uFillTx/>
                <a:latin typeface="Times New Roman"/>
                <a:ea typeface="+mn-ea"/>
                <a:cs typeface="Times New Roman"/>
              </a:rPr>
              <a:t>YGS’deki</a:t>
            </a:r>
            <a:r>
              <a:rPr kumimoji="0" lang="tr-TR" sz="2400" b="1" i="0" u="none" strike="noStrike" kern="0" cap="none" spc="0" normalizeH="0" baseline="0" noProof="0" dirty="0" smtClean="0">
                <a:ln>
                  <a:noFill/>
                </a:ln>
                <a:solidFill>
                  <a:srgbClr val="000000"/>
                </a:solidFill>
                <a:uLnTx/>
                <a:uFillTx/>
                <a:latin typeface="Times New Roman"/>
                <a:ea typeface="+mn-ea"/>
                <a:cs typeface="Times New Roman"/>
              </a:rPr>
              <a:t> testlerin LYS puan türlerinin hesaplanmasına </a:t>
            </a:r>
            <a:r>
              <a:rPr kumimoji="0" lang="tr-TR" sz="2400" b="1" i="0" u="none" strike="noStrike" kern="0" cap="none" spc="0" normalizeH="0" baseline="0" noProof="0" dirty="0" smtClean="0">
                <a:ln>
                  <a:noFill/>
                </a:ln>
                <a:solidFill>
                  <a:srgbClr val="FF0000"/>
                </a:solidFill>
                <a:uLnTx/>
                <a:uFillTx/>
                <a:latin typeface="Times New Roman"/>
                <a:ea typeface="+mn-ea"/>
                <a:cs typeface="Times New Roman"/>
              </a:rPr>
              <a:t>etkisi en fazla %40 (*160 puan) </a:t>
            </a:r>
            <a:r>
              <a:rPr kumimoji="0" lang="tr-TR" sz="2400" b="1" i="0" u="none" strike="noStrike" kern="0" cap="none" spc="0" normalizeH="0" baseline="0" noProof="0" dirty="0" smtClean="0">
                <a:ln>
                  <a:noFill/>
                </a:ln>
                <a:solidFill>
                  <a:srgbClr val="000000"/>
                </a:solidFill>
                <a:uLnTx/>
                <a:uFillTx/>
                <a:latin typeface="Times New Roman"/>
                <a:ea typeface="+mn-ea"/>
                <a:cs typeface="Times New Roman"/>
              </a:rPr>
              <a:t>olmaktadır. Yani YGS testlerinin MF, TM ve TS puan türlerinin her birine katkısı en fazla %40 </a:t>
            </a:r>
            <a:r>
              <a:rPr kumimoji="0" lang="tr-TR" sz="2400" b="1" i="0" u="none" strike="noStrike" kern="0" cap="none" spc="0" normalizeH="0" baseline="0" noProof="0" dirty="0" err="1" smtClean="0">
                <a:ln>
                  <a:noFill/>
                </a:ln>
                <a:solidFill>
                  <a:srgbClr val="000000"/>
                </a:solidFill>
                <a:uLnTx/>
                <a:uFillTx/>
                <a:latin typeface="Times New Roman"/>
                <a:ea typeface="+mn-ea"/>
                <a:cs typeface="Times New Roman"/>
              </a:rPr>
              <a:t>dır</a:t>
            </a:r>
            <a:r>
              <a:rPr kumimoji="0" lang="tr-TR" sz="2400" b="1" i="0" u="none" strike="noStrike" kern="0" cap="none" spc="0" normalizeH="0" baseline="0" noProof="0" dirty="0" smtClean="0">
                <a:ln>
                  <a:noFill/>
                </a:ln>
                <a:solidFill>
                  <a:srgbClr val="000000"/>
                </a:solidFill>
                <a:uLnTx/>
                <a:uFillTx/>
                <a:latin typeface="Times New Roman"/>
                <a:ea typeface="+mn-ea"/>
                <a:cs typeface="Times New Roman"/>
              </a:rPr>
              <a:t>.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2400" b="1" i="0" u="none" strike="noStrike" kern="0" cap="none" spc="0" normalizeH="0" baseline="0" noProof="0" dirty="0" smtClean="0">
              <a:ln>
                <a:noFill/>
              </a:ln>
              <a:solidFill>
                <a:srgbClr val="000000"/>
              </a:solidFill>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400" b="1" i="0" u="none" strike="noStrike" kern="0" cap="none" spc="0" normalizeH="0" baseline="0" noProof="0" dirty="0" smtClean="0">
                <a:ln>
                  <a:noFill/>
                </a:ln>
                <a:solidFill>
                  <a:srgbClr val="003366"/>
                </a:solidFill>
                <a:uLnTx/>
                <a:uFillTx/>
                <a:latin typeface="Times New Roman"/>
                <a:ea typeface="+mn-ea"/>
                <a:cs typeface="Times New Roman"/>
              </a:rPr>
              <a:t>	</a:t>
            </a:r>
            <a:r>
              <a:rPr kumimoji="0" lang="tr-TR" sz="2000" b="1" i="0" u="none" strike="noStrike" kern="0" cap="none" spc="0" normalizeH="0" baseline="0" noProof="0" dirty="0" smtClean="0">
                <a:ln>
                  <a:noFill/>
                </a:ln>
                <a:solidFill>
                  <a:srgbClr val="000000"/>
                </a:solidFill>
                <a:uLnTx/>
                <a:uFillTx/>
                <a:latin typeface="Times New Roman"/>
                <a:ea typeface="+mn-ea"/>
                <a:cs typeface="Times New Roman"/>
              </a:rPr>
              <a:t>Şimdi YGS testlerinin </a:t>
            </a:r>
            <a:r>
              <a:rPr kumimoji="0" lang="tr-TR" sz="2000" b="1" i="0" u="none" strike="noStrike" kern="0" cap="none" spc="0" normalizeH="0" baseline="0" noProof="0" dirty="0" err="1" smtClean="0">
                <a:ln>
                  <a:noFill/>
                </a:ln>
                <a:solidFill>
                  <a:srgbClr val="000000"/>
                </a:solidFill>
                <a:uLnTx/>
                <a:uFillTx/>
                <a:latin typeface="Times New Roman"/>
                <a:ea typeface="+mn-ea"/>
                <a:cs typeface="Times New Roman"/>
              </a:rPr>
              <a:t>LYS’deki</a:t>
            </a:r>
            <a:r>
              <a:rPr kumimoji="0" lang="tr-TR" sz="2000" b="1" i="0" u="none" strike="noStrike" kern="0" cap="none" spc="0" normalizeH="0" baseline="0" noProof="0" dirty="0" smtClean="0">
                <a:ln>
                  <a:noFill/>
                </a:ln>
                <a:solidFill>
                  <a:srgbClr val="000000"/>
                </a:solidFill>
                <a:uLnTx/>
                <a:uFillTx/>
                <a:latin typeface="Times New Roman"/>
                <a:ea typeface="+mn-ea"/>
                <a:cs typeface="Times New Roman"/>
              </a:rPr>
              <a:t> puan türlerinden biri olan MF–1 puan türüne getirdiği %40 </a:t>
            </a:r>
            <a:r>
              <a:rPr kumimoji="0" lang="tr-TR" sz="2000" b="1" i="0" u="none" strike="noStrike" kern="0" cap="none" spc="0" normalizeH="0" baseline="0" noProof="0" dirty="0" err="1" smtClean="0">
                <a:ln>
                  <a:noFill/>
                </a:ln>
                <a:solidFill>
                  <a:srgbClr val="000000"/>
                </a:solidFill>
                <a:uLnTx/>
                <a:uFillTx/>
                <a:latin typeface="Times New Roman"/>
                <a:ea typeface="+mn-ea"/>
                <a:cs typeface="Times New Roman"/>
              </a:rPr>
              <a:t>lık</a:t>
            </a:r>
            <a:r>
              <a:rPr kumimoji="0" lang="tr-TR" sz="2000" b="1" i="0" u="none" strike="noStrike" kern="0" cap="none" spc="0" normalizeH="0" baseline="0" noProof="0" dirty="0" smtClean="0">
                <a:ln>
                  <a:noFill/>
                </a:ln>
                <a:solidFill>
                  <a:srgbClr val="000000"/>
                </a:solidFill>
                <a:uLnTx/>
                <a:uFillTx/>
                <a:latin typeface="Times New Roman"/>
                <a:ea typeface="+mn-ea"/>
                <a:cs typeface="Times New Roman"/>
              </a:rPr>
              <a:t> etkiyi bir örnek göstererek açıklayalım.</a:t>
            </a: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6146" name="Picture 2" descr="http://yenirehberlik.com/wp-content/themes/golge/timthumb.php?src=http://yenirehberlik.com/wp-content/uploads/2012/10/hedefbelirleme.jpg&amp;w=300&amp;h=250&amp;zc=1">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5536" y="1844824"/>
            <a:ext cx="2520280" cy="349488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7622192"/>
      </p:ext>
    </p:extLst>
  </p:cSld>
  <p:clrMapOvr>
    <a:masterClrMapping/>
  </p:clrMapOvr>
  <p:transition spd="med">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Yuvarlatılmış Çapraz Köşeli Dikdörtgen 9"/>
          <p:cNvSpPr/>
          <p:nvPr/>
        </p:nvSpPr>
        <p:spPr>
          <a:xfrm>
            <a:off x="179512" y="116632"/>
            <a:ext cx="8136904" cy="1152128"/>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sz="32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YGS </a:t>
            </a:r>
            <a:r>
              <a:rPr lang="tr-TR" sz="3200" b="1" kern="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TESTLERİNİN  </a:t>
            </a:r>
            <a:r>
              <a:rPr lang="tr-TR" sz="3200" b="1" u="sng" kern="0" dirty="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LYS </a:t>
            </a:r>
            <a:r>
              <a:rPr lang="tr-TR" sz="3200" b="1" u="sng" kern="0" dirty="0" smtClean="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 PUANLARINA</a:t>
            </a:r>
            <a:r>
              <a:rPr lang="tr-TR" sz="3200" b="1" kern="0" dirty="0" smtClean="0">
                <a:ln w="18000">
                  <a:solidFill>
                    <a:schemeClr val="accent2">
                      <a:satMod val="140000"/>
                    </a:schemeClr>
                  </a:solidFill>
                  <a:prstDash val="solid"/>
                  <a:miter lim="800000"/>
                </a:ln>
                <a:solidFill>
                  <a:schemeClr val="bg2">
                    <a:lumMod val="25000"/>
                  </a:schemeClr>
                </a:solidFill>
                <a:effectLst>
                  <a:outerShdw blurRad="25500" dist="23000" dir="7020000" algn="tl">
                    <a:srgbClr val="000000">
                      <a:alpha val="50000"/>
                    </a:srgbClr>
                  </a:outerShdw>
                </a:effectLst>
                <a:latin typeface="Showcard Gothic" panose="04020904020102020604" pitchFamily="82" charset="0"/>
                <a:ea typeface="+mj-ea"/>
                <a:cs typeface="Times New Roman"/>
              </a:rPr>
              <a:t> </a:t>
            </a:r>
            <a:r>
              <a:rPr lang="tr-TR" sz="32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KATKISI NE KADAR-2</a:t>
            </a:r>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4" name="Rectangle 3"/>
          <p:cNvSpPr>
            <a:spLocks noGrp="1" noChangeArrowheads="1"/>
          </p:cNvSpPr>
          <p:nvPr/>
        </p:nvSpPr>
        <p:spPr bwMode="auto">
          <a:xfrm>
            <a:off x="179512" y="1484784"/>
            <a:ext cx="3168352" cy="2880320"/>
          </a:xfrm>
          <a:prstGeom prst="roundRect">
            <a:avLst/>
          </a:prstGeom>
          <a:ln/>
          <a:extLst/>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4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n-ea"/>
                <a:cs typeface="Times New Roman"/>
              </a:rPr>
              <a:t>MF–1 Puan türünü </a:t>
            </a: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oluşturan testlerin etkileri şöyledir:</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Türkçe yüzde 11,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Temel Matematik yüzde 16,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Sosyal yüzde 5,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Fen yüzde 8,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Matematik yüzde 26,</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Geometri yüzde 13,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Fizik yüzde 10,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Kimya yüzde 6 ve </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400" b="1" i="0" u="none" strike="noStrike" kern="0" cap="none" spc="0" normalizeH="0" baseline="0" noProof="0" dirty="0" smtClean="0">
                <a:ln>
                  <a:noFill/>
                </a:ln>
                <a:solidFill>
                  <a:srgbClr val="000000"/>
                </a:solidFill>
                <a:effectLst/>
                <a:uLnTx/>
                <a:uFillTx/>
                <a:latin typeface="Times New Roman"/>
                <a:ea typeface="+mn-ea"/>
                <a:cs typeface="Times New Roman"/>
              </a:rPr>
              <a:t>Biyoloji yüzde 5.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algn="just" eaLnBrk="1" hangingPunct="1">
              <a:lnSpc>
                <a:spcPct val="80000"/>
              </a:lnSpc>
              <a:buClr>
                <a:srgbClr val="003366"/>
              </a:buClr>
              <a:buNone/>
              <a:defRPr/>
            </a:pPr>
            <a:r>
              <a:rPr lang="tr-TR" sz="1400" b="1" kern="0" dirty="0" smtClean="0">
                <a:solidFill>
                  <a:srgbClr val="000000"/>
                </a:solidFill>
                <a:latin typeface="Times New Roman"/>
                <a:cs typeface="Times New Roman"/>
              </a:rPr>
              <a:t>           11+16+5+8</a:t>
            </a:r>
            <a:r>
              <a:rPr lang="tr-TR" sz="1400" b="1" kern="0" dirty="0">
                <a:solidFill>
                  <a:srgbClr val="000000"/>
                </a:solidFill>
                <a:latin typeface="Times New Roman"/>
                <a:cs typeface="Times New Roman"/>
              </a:rPr>
              <a:t>= %</a:t>
            </a:r>
            <a:r>
              <a:rPr lang="tr-TR" sz="1400" b="1" kern="0" dirty="0" smtClean="0">
                <a:solidFill>
                  <a:srgbClr val="000000"/>
                </a:solidFill>
                <a:latin typeface="Times New Roman"/>
                <a:cs typeface="Times New Roman"/>
              </a:rPr>
              <a:t>40          </a:t>
            </a:r>
            <a:endParaRPr lang="tr-TR" sz="1400" b="1" kern="0" dirty="0">
              <a:solidFill>
                <a:srgbClr val="000000"/>
              </a:solidFill>
              <a:latin typeface="Times New Roman"/>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400" b="1" i="0" u="none" strike="noStrike" kern="0" cap="none" spc="0" normalizeH="0" baseline="0" noProof="0" dirty="0" smtClean="0">
              <a:ln>
                <a:noFill/>
              </a:ln>
              <a:solidFill>
                <a:srgbClr val="003366"/>
              </a:solidFill>
              <a:effectLst/>
              <a:uLnTx/>
              <a:uFillTx/>
              <a:latin typeface="Times New Roman"/>
              <a:cs typeface="Times New Roman"/>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7170" name="Picture 2" descr="http://polisolmakistiyorum.com/wp-content/uploads/2012-POMEM-Ba%C5%9Far%C4%B1-Puan%C4%B1-Nas%C4%B1l-Hesaplan%C4%B1r.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4631" y="1484784"/>
            <a:ext cx="1800200" cy="228147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8" name="Rectangle 3"/>
          <p:cNvSpPr>
            <a:spLocks noGrp="1" noChangeArrowheads="1"/>
          </p:cNvSpPr>
          <p:nvPr/>
        </p:nvSpPr>
        <p:spPr bwMode="auto">
          <a:xfrm rot="21245490">
            <a:off x="260854" y="4069216"/>
            <a:ext cx="8137400" cy="2376264"/>
          </a:xfrm>
          <a:prstGeom prst="rect">
            <a:avLst/>
          </a:prstGeom>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endParaRPr kumimoji="0" lang="tr-TR" sz="700" b="0" i="0" u="none" strike="noStrike" kern="0" cap="none" spc="0" normalizeH="0" baseline="0" noProof="0" dirty="0" smtClean="0">
              <a:ln>
                <a:noFill/>
              </a:ln>
              <a:solidFill>
                <a:srgbClr val="0033CC"/>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200" b="1" i="0" u="none" strike="noStrike" kern="0" cap="none" spc="0" normalizeH="0" baseline="0" noProof="0" dirty="0" smtClean="0">
                <a:ln>
                  <a:noFill/>
                </a:ln>
                <a:solidFill>
                  <a:schemeClr val="tx2">
                    <a:lumMod val="50000"/>
                  </a:schemeClr>
                </a:solidFill>
                <a:effectLst/>
                <a:uLnTx/>
                <a:uFillTx/>
                <a:latin typeface="Times New Roman"/>
                <a:ea typeface="+mn-ea"/>
                <a:cs typeface="Times New Roman"/>
              </a:rPr>
              <a:t>Bu pay alma olayını bir örnekle açıklayalım: </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bir öğrenci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YGS’deki</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Türkçe testinden (40 soru var) 20 soru yaparsa MF–1 puan türüne (YGS Türkçe testinin en fazla katkısı MF-1 puan türünde %11’dir) göre %5,5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lık</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bir katkıyı almış demektir. Aynı şekilde Temel Matematikten (40 soru var) 20 soru yaparsa MF–1 puan türüne (YGS Temel Matematik testinin en fazla katkısı MF-1 puan türünde %16’dir) göre %8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lik</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bir katkıyı almış olur.</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Bu örnekten anlaşılacağı üzere siz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YGS’deki</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testlerde soruları yaptığınız oranda bu %40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lık</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dilimden pay alıyorsunuz.</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200" b="1" i="0" u="none" strike="noStrike" kern="0" cap="none" spc="0" normalizeH="0" baseline="0" noProof="0" dirty="0" smtClean="0">
                <a:ln>
                  <a:noFill/>
                </a:ln>
                <a:solidFill>
                  <a:srgbClr val="000000"/>
                </a:solidFill>
                <a:effectLst/>
                <a:uLnTx/>
                <a:uFillTx/>
                <a:latin typeface="Times New Roman"/>
                <a:ea typeface="+mn-ea"/>
                <a:cs typeface="Times New Roman"/>
              </a:rPr>
              <a:t>	</a:t>
            </a:r>
            <a:r>
              <a:rPr kumimoji="0" lang="tr-TR" sz="1200" b="1" i="0" u="sng" strike="noStrike" kern="0" cap="none" spc="0" normalizeH="0" baseline="0" noProof="0" dirty="0" smtClean="0">
                <a:ln>
                  <a:noFill/>
                </a:ln>
                <a:solidFill>
                  <a:schemeClr val="tx2">
                    <a:lumMod val="50000"/>
                  </a:schemeClr>
                </a:solidFill>
                <a:effectLst/>
                <a:uLnTx/>
                <a:uFillTx/>
                <a:latin typeface="Times New Roman"/>
                <a:ea typeface="+mn-ea"/>
                <a:cs typeface="Times New Roman"/>
              </a:rPr>
              <a:t>Önemli: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LYS’de</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MF, TM ve TS olmak üzere 3 farklı LYS puan türü vardır. YGS testlerinin %40 etkisindeki testlerin katkıları puan türlerine göre değişmektedir. </a:t>
            </a:r>
            <a:r>
              <a:rPr kumimoji="0" lang="tr-TR" sz="1200" b="1" i="0" u="none" strike="noStrike" kern="0" cap="none" spc="0" normalizeH="0" baseline="0" noProof="0" dirty="0" smtClean="0">
                <a:ln>
                  <a:noFill/>
                </a:ln>
                <a:solidFill>
                  <a:srgbClr val="000000"/>
                </a:solidFill>
                <a:effectLst/>
                <a:uLnTx/>
                <a:uFillTx/>
                <a:latin typeface="Times New Roman"/>
                <a:ea typeface="+mn-ea"/>
                <a:cs typeface="Times New Roman"/>
              </a:rPr>
              <a:t>Mesela;</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MF–1 puan türünde YGS Türkçe testinin katkısı %11 idi. TM–3 puan türünde YGS Türkçe testinin katkısı %15, TS–2 puan türünde YGS Türkçe testinin katkısı %18’dir. Yani </a:t>
            </a:r>
            <a:r>
              <a:rPr kumimoji="0" lang="tr-TR" sz="1200" b="0" i="0" u="none" strike="noStrike" kern="0" cap="none" spc="0" normalizeH="0" baseline="0" noProof="0" dirty="0" err="1" smtClean="0">
                <a:ln>
                  <a:noFill/>
                </a:ln>
                <a:solidFill>
                  <a:srgbClr val="000000"/>
                </a:solidFill>
                <a:effectLst/>
                <a:uLnTx/>
                <a:uFillTx/>
                <a:latin typeface="Times New Roman"/>
                <a:ea typeface="+mn-ea"/>
                <a:cs typeface="Times New Roman"/>
              </a:rPr>
              <a:t>YGS’de</a:t>
            </a:r>
            <a:r>
              <a:rPr kumimoji="0" lang="tr-TR" sz="1200" b="0" i="0" u="none" strike="noStrike" kern="0" cap="none" spc="0" normalizeH="0" baseline="0" noProof="0" dirty="0" smtClean="0">
                <a:ln>
                  <a:noFill/>
                </a:ln>
                <a:solidFill>
                  <a:srgbClr val="000000"/>
                </a:solidFill>
                <a:effectLst/>
                <a:uLnTx/>
                <a:uFillTx/>
                <a:latin typeface="Times New Roman"/>
                <a:ea typeface="+mn-ea"/>
                <a:cs typeface="Times New Roman"/>
              </a:rPr>
              <a:t> yer alan testlerin LYS puan türlerine katkısı puan türüne göre değişmektedir. </a:t>
            </a: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400" b="1" i="0" u="none" strike="noStrike" kern="0" cap="none" spc="0" normalizeH="0" baseline="0" noProof="0" dirty="0" smtClean="0">
                <a:ln>
                  <a:noFill/>
                </a:ln>
                <a:solidFill>
                  <a:srgbClr val="800000"/>
                </a:solidFill>
                <a:effectLst/>
                <a:uLnTx/>
                <a:uFillTx/>
                <a:latin typeface="Times New Roman"/>
                <a:ea typeface="+mn-ea"/>
                <a:cs typeface="Times New Roman"/>
              </a:rPr>
              <a:t>	Not:</a:t>
            </a:r>
            <a:r>
              <a:rPr kumimoji="0" lang="tr-TR" sz="1400" b="0" i="0" u="none" strike="noStrike" kern="0" cap="none" spc="0" normalizeH="0" baseline="0" noProof="0" dirty="0" smtClean="0">
                <a:ln>
                  <a:noFill/>
                </a:ln>
                <a:solidFill>
                  <a:srgbClr val="000000"/>
                </a:solidFill>
                <a:effectLst/>
                <a:uLnTx/>
                <a:uFillTx/>
                <a:latin typeface="Times New Roman"/>
                <a:ea typeface="+mn-ea"/>
                <a:cs typeface="Times New Roman"/>
              </a:rPr>
              <a:t> YGS testlerinin diğer LYS puan türlerine katkıları 35, 36, 37 ve 38. slaytlarda ayrıntılı olarak tablo halinde gösterilmiştir.</a:t>
            </a:r>
          </a:p>
        </p:txBody>
      </p:sp>
    </p:spTree>
    <p:extLst>
      <p:ext uri="{BB962C8B-B14F-4D97-AF65-F5344CB8AC3E}">
        <p14:creationId xmlns:p14="http://schemas.microsoft.com/office/powerpoint/2010/main" val="2884096151"/>
      </p:ext>
    </p:extLst>
  </p:cSld>
  <p:clrMapOvr>
    <a:masterClrMapping/>
  </p:clrMapOvr>
  <p:transition spd="med">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Yuvarlatılmış Çapraz Köşeli Dikdörtgen 9"/>
          <p:cNvSpPr/>
          <p:nvPr/>
        </p:nvSpPr>
        <p:spPr>
          <a:xfrm>
            <a:off x="179512" y="116632"/>
            <a:ext cx="8136904" cy="1152128"/>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tr-TR" sz="300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a typeface="+mj-ea"/>
                <a:cs typeface="Times New Roman"/>
              </a:rPr>
              <a:t>YGS PUAN TÜRLERİ VE TESTLERİN PUAN TÜRLERİNE GÖRE KATKILARI</a:t>
            </a:r>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anose="04020904020102020604" pitchFamily="82" charset="0"/>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8196" name="Picture 4" descr="http://mebk12.meb.gov.tr/meb_iys_dosyalar/54/05/972662/resimler/2012_11/30191804_ygs2.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2830">
            <a:off x="437532" y="1771943"/>
            <a:ext cx="7591095" cy="4635132"/>
          </a:xfrm>
          <a:prstGeom prst="rect">
            <a:avLst/>
          </a:prstGeom>
          <a:solidFill>
            <a:srgbClr val="FFFFFF">
              <a:shade val="85000"/>
            </a:srgbClr>
          </a:solidFill>
          <a:ln w="190500" cap="sq">
            <a:solidFill>
              <a:schemeClr val="accent3">
                <a:lumMod val="5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064956830"/>
      </p:ext>
    </p:extLst>
  </p:cSld>
  <p:clrMapOvr>
    <a:masterClrMapping/>
  </p:clrMapOvr>
  <p:transition spd="med">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Çerçeve 1"/>
          <p:cNvSpPr/>
          <p:nvPr/>
        </p:nvSpPr>
        <p:spPr>
          <a:xfrm>
            <a:off x="179512" y="2336964"/>
            <a:ext cx="4536504" cy="4038674"/>
          </a:xfrm>
          <a:prstGeom prst="frame">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marL="342900" lvl="0" indent="-342900" algn="ctr" fontAlgn="base">
              <a:lnSpc>
                <a:spcPct val="150000"/>
              </a:lnSpc>
              <a:spcBef>
                <a:spcPct val="20000"/>
              </a:spcBef>
              <a:spcAft>
                <a:spcPct val="0"/>
              </a:spcAft>
              <a:buClr>
                <a:srgbClr val="003366"/>
              </a:buClr>
            </a:pPr>
            <a:r>
              <a:rPr lang="tr-TR" sz="2500" b="1"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Times New Roman"/>
              </a:rPr>
              <a:t>    </a:t>
            </a:r>
            <a:r>
              <a:rPr lang="tr-TR" sz="2000" b="1" kern="0"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Times New Roman"/>
              </a:rPr>
              <a:t>YGS’de</a:t>
            </a:r>
            <a:r>
              <a:rPr lang="tr-TR" sz="2000" b="1" kern="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Times New Roman"/>
              </a:rPr>
              <a:t> BARAJI GEÇEMEYEN </a:t>
            </a:r>
            <a:r>
              <a:rPr lang="tr-TR" sz="2000" b="1" kern="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Times New Roman"/>
              </a:rPr>
              <a:t>ÖĞRENCİLER İKİNCİ AŞAMA OLAN </a:t>
            </a:r>
          </a:p>
          <a:p>
            <a:pPr marL="342900" lvl="0" indent="-342900" algn="ctr" fontAlgn="base">
              <a:lnSpc>
                <a:spcPct val="150000"/>
              </a:lnSpc>
              <a:spcBef>
                <a:spcPct val="20000"/>
              </a:spcBef>
              <a:spcAft>
                <a:spcPct val="0"/>
              </a:spcAft>
              <a:buClr>
                <a:srgbClr val="003366"/>
              </a:buClr>
            </a:pPr>
            <a:r>
              <a:rPr lang="tr-TR" sz="2000" b="1" kern="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Times New Roman"/>
              </a:rPr>
              <a:t>    LYS  SINAVLARINA GİREMEYECEKLERDİR</a:t>
            </a:r>
            <a:endParaRPr lang="tr-TR" sz="1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Picture 5" descr="http://www.resimmax.com/data/media/406/www.resimmax.com_baraj_resimleri_2.jpg"/>
          <p:cNvPicPr>
            <a:picLocks noChangeAspect="1" noChangeArrowheads="1"/>
          </p:cNvPicPr>
          <p:nvPr/>
        </p:nvPicPr>
        <p:blipFill>
          <a:blip r:embed="rId2"/>
          <a:srcRect/>
          <a:stretch>
            <a:fillRect/>
          </a:stretch>
        </p:blipFill>
        <p:spPr bwMode="auto">
          <a:xfrm>
            <a:off x="4932040" y="2336964"/>
            <a:ext cx="3215020" cy="4038674"/>
          </a:xfrm>
          <a:prstGeom prst="rect">
            <a:avLst/>
          </a:prstGeom>
          <a:ln>
            <a:noFill/>
          </a:ln>
          <a:effectLst>
            <a:softEdge rad="112500"/>
          </a:effec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82" y="260648"/>
            <a:ext cx="7940308" cy="154170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4"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703289270"/>
      </p:ext>
    </p:extLst>
  </p:cSld>
  <p:clrMapOvr>
    <a:masterClrMapping/>
  </p:clrMapOvr>
  <p:transition spd="med">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nvSpPr>
        <p:spPr bwMode="auto">
          <a:xfrm>
            <a:off x="179512" y="1916832"/>
            <a:ext cx="8208912" cy="4537075"/>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742950" marR="0" lvl="1" indent="-285750" algn="l" defTabSz="914400" rtl="0" eaLnBrk="1" fontAlgn="base" latinLnBrk="0" hangingPunct="1">
              <a:lnSpc>
                <a:spcPct val="90000"/>
              </a:lnSpc>
              <a:spcBef>
                <a:spcPct val="20000"/>
              </a:spcBef>
              <a:spcAft>
                <a:spcPct val="0"/>
              </a:spcAft>
              <a:buClr>
                <a:srgbClr val="003366"/>
              </a:buClr>
              <a:buSzPct val="55000"/>
              <a:buFont typeface="Wingdings" pitchFamily="2" charset="2"/>
              <a:buNone/>
              <a:tabLst/>
              <a:defRPr/>
            </a:pPr>
            <a:r>
              <a:rPr kumimoji="0" lang="tr-TR" sz="1800" b="0" i="0" u="none" strike="noStrike" kern="0" cap="none" spc="0" normalizeH="0" baseline="0" noProof="0" dirty="0" smtClean="0">
                <a:ln>
                  <a:noFill/>
                </a:ln>
                <a:solidFill>
                  <a:srgbClr val="003366"/>
                </a:solidFill>
                <a:effectLst/>
                <a:uLnTx/>
                <a:uFillTx/>
                <a:latin typeface="Times New Roman"/>
                <a:cs typeface="Times New Roman"/>
              </a:rPr>
              <a:t>     </a:t>
            </a:r>
            <a:endParaRPr kumimoji="0" lang="tr-TR" sz="1800" b="0" i="0" u="none" strike="noStrike" kern="0" cap="none" spc="0" normalizeH="0" baseline="0" noProof="0" dirty="0" smtClean="0">
              <a:ln>
                <a:noFill/>
              </a:ln>
              <a:solidFill>
                <a:srgbClr val="000000"/>
              </a:solidFill>
              <a:effectLst/>
              <a:uLnTx/>
              <a:uFillTx/>
              <a:latin typeface="Times New Roman"/>
              <a:cs typeface="Times New Roman"/>
            </a:endParaRP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Char char="n"/>
              <a:tabLst/>
              <a:defRPr/>
            </a:pP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LYS sınavları 5 ayrı oturum halinde gerçekleşecektir. Her oturumda farklı bir sınav uygulanacaktır. Dileyen aday tüm oturumlardaki sınavlara girebilecek.</a:t>
            </a: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cs typeface="Times New Roman"/>
            </a:endParaRP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Char char="n"/>
              <a:tabLst/>
              <a:defRPr/>
            </a:pP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Öğrenciler girmek istedikleri bölümlere göre </a:t>
            </a:r>
            <a:r>
              <a:rPr kumimoji="0" lang="tr-TR" sz="2100" b="1" i="0" u="sng" strike="noStrike" kern="0" cap="none" spc="0" normalizeH="0" baseline="0" noProof="0" dirty="0" smtClean="0">
                <a:ln>
                  <a:noFill/>
                </a:ln>
                <a:solidFill>
                  <a:srgbClr val="FF0000"/>
                </a:solidFill>
                <a:effectLst/>
                <a:uLnTx/>
                <a:uFillTx/>
                <a:latin typeface="Times New Roman"/>
                <a:cs typeface="Times New Roman"/>
              </a:rPr>
              <a:t>en az iki LYS sınavına</a:t>
            </a: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 katılacaktır.</a:t>
            </a: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cs typeface="Times New Roman"/>
            </a:endParaRP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Char char="n"/>
              <a:tabLst/>
              <a:defRPr/>
            </a:pPr>
            <a:r>
              <a:rPr kumimoji="0" lang="tr-TR" sz="2100" b="1" i="0" u="none" strike="noStrike" kern="0" cap="none" spc="0" normalizeH="0" baseline="0" noProof="0" dirty="0" err="1" smtClean="0">
                <a:ln>
                  <a:noFill/>
                </a:ln>
                <a:solidFill>
                  <a:srgbClr val="000000"/>
                </a:solidFill>
                <a:effectLst/>
                <a:uLnTx/>
                <a:uFillTx/>
                <a:latin typeface="Times New Roman"/>
                <a:cs typeface="Times New Roman"/>
              </a:rPr>
              <a:t>YGS’de</a:t>
            </a: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 </a:t>
            </a:r>
            <a:r>
              <a:rPr kumimoji="0" lang="tr-TR" sz="2100" b="1" i="0" u="sng" strike="noStrike" kern="0" cap="none" spc="0" normalizeH="0" baseline="0" noProof="0" dirty="0" smtClean="0">
                <a:ln>
                  <a:noFill/>
                </a:ln>
                <a:solidFill>
                  <a:srgbClr val="0033CC"/>
                </a:solidFill>
                <a:effectLst/>
                <a:uLnTx/>
                <a:uFillTx/>
                <a:latin typeface="Times New Roman"/>
                <a:cs typeface="Times New Roman"/>
              </a:rPr>
              <a:t>180</a:t>
            </a: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 barajı geçen herkes LYS sınavlarına girebilecektir.</a:t>
            </a: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cs typeface="Times New Roman"/>
            </a:endParaRPr>
          </a:p>
          <a:p>
            <a:pPr marL="742950" marR="0" lvl="1" indent="-285750" algn="just" defTabSz="914400" rtl="0" eaLnBrk="1" fontAlgn="base" latinLnBrk="0" hangingPunct="1">
              <a:lnSpc>
                <a:spcPct val="90000"/>
              </a:lnSpc>
              <a:spcBef>
                <a:spcPct val="20000"/>
              </a:spcBef>
              <a:spcAft>
                <a:spcPct val="0"/>
              </a:spcAft>
              <a:buClr>
                <a:srgbClr val="003366"/>
              </a:buClr>
              <a:buSzPct val="55000"/>
              <a:buFont typeface="Wingdings" pitchFamily="2" charset="2"/>
              <a:buChar char="n"/>
              <a:tabLst/>
              <a:defRPr/>
            </a:pPr>
            <a:r>
              <a:rPr kumimoji="0" lang="tr-TR" sz="2100" b="1" i="0" u="none" strike="noStrike" kern="0" cap="none" spc="0" normalizeH="0" baseline="0" noProof="0" dirty="0" smtClean="0">
                <a:ln>
                  <a:noFill/>
                </a:ln>
                <a:solidFill>
                  <a:srgbClr val="000000"/>
                </a:solidFill>
                <a:effectLst/>
                <a:uLnTx/>
                <a:uFillTx/>
                <a:latin typeface="Times New Roman"/>
                <a:cs typeface="Times New Roman"/>
              </a:rPr>
              <a:t>Sorular lise-2, lise-3 ve lise-4 ağırlıklı konulardan oluşacak. Lise-1 konularında da az oranda soru gelecek. Soru tarzları da daha çok bilgiye dayalı sorular olacak. </a:t>
            </a:r>
            <a:r>
              <a:rPr kumimoji="0" lang="tr-TR" sz="2100" b="0" i="0" u="none" strike="noStrike" kern="0" cap="none" spc="0" normalizeH="0" baseline="0" noProof="0" dirty="0" smtClean="0">
                <a:ln>
                  <a:noFill/>
                </a:ln>
                <a:solidFill>
                  <a:srgbClr val="000000"/>
                </a:solidFill>
                <a:effectLst/>
                <a:uLnTx/>
                <a:uFillTx/>
                <a:latin typeface="Times New Roman"/>
                <a:cs typeface="Times New Roman"/>
              </a:rPr>
              <a:t> </a:t>
            </a:r>
            <a:endParaRPr kumimoji="0" lang="tr-TR" sz="2100" b="1" i="0" u="none" strike="noStrike" kern="0" cap="none" spc="0" normalizeH="0" baseline="0" noProof="0" dirty="0" smtClean="0">
              <a:ln>
                <a:noFill/>
              </a:ln>
              <a:solidFill>
                <a:srgbClr val="000000"/>
              </a:solidFill>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endParaRPr kumimoji="0" lang="tr-TR" sz="21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2100" b="0" i="0" u="none" strike="noStrike" kern="0" cap="none" spc="0" normalizeH="0" baseline="0" noProof="0" dirty="0" smtClean="0">
              <a:ln>
                <a:noFill/>
              </a:ln>
              <a:solidFill>
                <a:srgbClr val="003366"/>
              </a:solidFill>
              <a:effectLst/>
              <a:uLnTx/>
              <a:uFillTx/>
              <a:latin typeface="Times New Roman"/>
              <a:ea typeface="+mn-ea"/>
              <a:cs typeface="Times New Roman"/>
            </a:endParaRP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1026" name="Picture 2" descr="http://b.vimeocdn.com/ts/185/045/185045838_640.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16632"/>
            <a:ext cx="2808312" cy="162618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Çift Dalga 2"/>
          <p:cNvSpPr/>
          <p:nvPr/>
        </p:nvSpPr>
        <p:spPr>
          <a:xfrm>
            <a:off x="2771800" y="41607"/>
            <a:ext cx="5544616" cy="1701209"/>
          </a:xfrm>
          <a:prstGeom prst="doubleWave">
            <a:avLst>
              <a:gd name="adj1" fmla="val 6250"/>
              <a:gd name="adj2" fmla="val 1441"/>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2.AŞAMA</a:t>
            </a:r>
          </a:p>
          <a:p>
            <a:pPr algn="ct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LİSANS YERLEŞTİRME SINAVI</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374239163"/>
      </p:ext>
    </p:extLst>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708359" y="620688"/>
            <a:ext cx="7680065" cy="1512168"/>
          </a:xfrm>
          <a:prstGeom prst="flowChartDecision">
            <a:avLst/>
          </a:prstGeom>
        </p:spPr>
        <p:style>
          <a:lnRef idx="3">
            <a:schemeClr val="lt1"/>
          </a:lnRef>
          <a:fillRef idx="1">
            <a:schemeClr val="accent6"/>
          </a:fillRef>
          <a:effectRef idx="1">
            <a:schemeClr val="accent6"/>
          </a:effectRef>
          <a:fontRef idx="minor">
            <a:schemeClr val="lt1"/>
          </a:fontRef>
        </p:style>
        <p:txBody>
          <a:bodyPr>
            <a:normAutofit fontScale="90000"/>
          </a:bodyPr>
          <a:lstStyle/>
          <a:p>
            <a:r>
              <a:rPr lang="tr-T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SAYISAL  VERİLER</a:t>
            </a:r>
            <a:endParaRPr lang="tr-TR"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
        <p:nvSpPr>
          <p:cNvPr id="7" name="Dikdörtgen 6"/>
          <p:cNvSpPr/>
          <p:nvPr/>
        </p:nvSpPr>
        <p:spPr>
          <a:xfrm>
            <a:off x="251520" y="2413338"/>
            <a:ext cx="7992888"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Tablo 1. Tercih Yapma Hakkına Sahip Olan ve Tercih Yapan Aday </a:t>
            </a: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Sayıları</a:t>
            </a:r>
            <a:endPar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graphicFrame>
        <p:nvGraphicFramePr>
          <p:cNvPr id="8" name="Tablo 7"/>
          <p:cNvGraphicFramePr>
            <a:graphicFrameLocks noGrp="1"/>
          </p:cNvGraphicFramePr>
          <p:nvPr>
            <p:extLst>
              <p:ext uri="{D42A27DB-BD31-4B8C-83A1-F6EECF244321}">
                <p14:modId xmlns:p14="http://schemas.microsoft.com/office/powerpoint/2010/main" val="626958488"/>
              </p:ext>
            </p:extLst>
          </p:nvPr>
        </p:nvGraphicFramePr>
        <p:xfrm>
          <a:off x="251520" y="3573016"/>
          <a:ext cx="8136904" cy="1800200"/>
        </p:xfrm>
        <a:graphic>
          <a:graphicData uri="http://schemas.openxmlformats.org/drawingml/2006/table">
            <a:tbl>
              <a:tblPr firstRow="1" bandRow="1">
                <a:tableStyleId>{46F890A9-2807-4EBB-B81D-B2AA78EC7F39}</a:tableStyleId>
              </a:tblPr>
              <a:tblGrid>
                <a:gridCol w="2034226"/>
                <a:gridCol w="2034226"/>
                <a:gridCol w="2034226"/>
                <a:gridCol w="2034226"/>
              </a:tblGrid>
              <a:tr h="471280">
                <a:tc>
                  <a:txBody>
                    <a:bodyPr/>
                    <a:lstStyle/>
                    <a:p>
                      <a:pPr algn="ctr"/>
                      <a:endParaRPr lang="tr-TR" dirty="0"/>
                    </a:p>
                  </a:txBody>
                  <a:tcPr anchor="ctr"/>
                </a:tc>
                <a:tc>
                  <a:txBody>
                    <a:bodyPr/>
                    <a:lstStyle/>
                    <a:p>
                      <a:pPr algn="ctr"/>
                      <a:r>
                        <a:rPr lang="tr-TR" dirty="0" smtClean="0"/>
                        <a:t>LİSE</a:t>
                      </a:r>
                      <a:endParaRPr lang="tr-TR" dirty="0"/>
                    </a:p>
                  </a:txBody>
                  <a:tcPr anchor="ctr"/>
                </a:tc>
                <a:tc>
                  <a:txBody>
                    <a:bodyPr/>
                    <a:lstStyle/>
                    <a:p>
                      <a:pPr algn="ctr"/>
                      <a:r>
                        <a:rPr lang="tr-TR" dirty="0" smtClean="0"/>
                        <a:t>MESLEK LİSESİ</a:t>
                      </a:r>
                      <a:endParaRPr lang="tr-TR" dirty="0"/>
                    </a:p>
                  </a:txBody>
                  <a:tcPr anchor="ctr"/>
                </a:tc>
                <a:tc>
                  <a:txBody>
                    <a:bodyPr/>
                    <a:lstStyle/>
                    <a:p>
                      <a:pPr algn="ctr"/>
                      <a:r>
                        <a:rPr lang="tr-TR" dirty="0" smtClean="0"/>
                        <a:t>TOPLAM</a:t>
                      </a:r>
                      <a:endParaRPr lang="tr-TR" dirty="0"/>
                    </a:p>
                  </a:txBody>
                  <a:tcPr anchor="ctr"/>
                </a:tc>
              </a:tr>
              <a:tr h="752856">
                <a:tc>
                  <a:txBody>
                    <a:bodyPr/>
                    <a:lstStyle/>
                    <a:p>
                      <a:pPr algn="ctr"/>
                      <a:r>
                        <a:rPr lang="tr-TR" sz="1400" dirty="0" smtClean="0">
                          <a:effectLst>
                            <a:outerShdw blurRad="38100" dist="38100" dir="2700000" algn="tl">
                              <a:srgbClr val="000000">
                                <a:alpha val="43137"/>
                              </a:srgbClr>
                            </a:outerShdw>
                          </a:effectLst>
                        </a:rPr>
                        <a:t>TERCİH YAPMA HAKKI OLANLAR                                        (SINAVSIZ GEÇİŞ DAHİL)</a:t>
                      </a:r>
                      <a:endParaRPr lang="tr-TR" sz="1400"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1.069.370</a:t>
                      </a:r>
                      <a:endParaRPr lang="tr-TR"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731.063</a:t>
                      </a:r>
                      <a:endParaRPr lang="tr-TR"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1.800.433</a:t>
                      </a:r>
                      <a:endParaRPr lang="tr-TR" b="1" dirty="0">
                        <a:effectLst>
                          <a:outerShdw blurRad="38100" dist="38100" dir="2700000" algn="tl">
                            <a:srgbClr val="000000">
                              <a:alpha val="43137"/>
                            </a:srgbClr>
                          </a:outerShdw>
                        </a:effectLst>
                      </a:endParaRPr>
                    </a:p>
                  </a:txBody>
                  <a:tcPr anchor="ctr"/>
                </a:tc>
              </a:tr>
              <a:tr h="576064">
                <a:tc>
                  <a:txBody>
                    <a:bodyPr/>
                    <a:lstStyle/>
                    <a:p>
                      <a:pPr algn="ctr"/>
                      <a:r>
                        <a:rPr lang="tr-TR" dirty="0" smtClean="0">
                          <a:effectLst>
                            <a:outerShdw blurRad="38100" dist="38100" dir="2700000" algn="tl">
                              <a:srgbClr val="000000">
                                <a:alpha val="43137"/>
                              </a:srgbClr>
                            </a:outerShdw>
                          </a:effectLst>
                        </a:rPr>
                        <a:t>TERCİH YAPANLAR</a:t>
                      </a:r>
                      <a:endParaRPr lang="tr-TR"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671.820</a:t>
                      </a:r>
                      <a:endParaRPr lang="tr-TR"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440.627</a:t>
                      </a:r>
                      <a:endParaRPr lang="tr-TR" b="1" dirty="0">
                        <a:effectLst>
                          <a:outerShdw blurRad="38100" dist="38100" dir="2700000" algn="tl">
                            <a:srgbClr val="000000">
                              <a:alpha val="43137"/>
                            </a:srgbClr>
                          </a:outerShdw>
                        </a:effectLst>
                      </a:endParaRPr>
                    </a:p>
                  </a:txBody>
                  <a:tcPr anchor="ctr"/>
                </a:tc>
                <a:tc>
                  <a:txBody>
                    <a:bodyPr/>
                    <a:lstStyle/>
                    <a:p>
                      <a:pPr algn="ctr"/>
                      <a:r>
                        <a:rPr lang="tr-TR" dirty="0" smtClean="0">
                          <a:effectLst>
                            <a:outerShdw blurRad="38100" dist="38100" dir="2700000" algn="tl">
                              <a:srgbClr val="000000">
                                <a:alpha val="43137"/>
                              </a:srgbClr>
                            </a:outerShdw>
                          </a:effectLst>
                        </a:rPr>
                        <a:t>1.112.447</a:t>
                      </a:r>
                      <a:endParaRPr lang="tr-TR" b="1" dirty="0">
                        <a:effectLst>
                          <a:outerShdw blurRad="38100" dist="38100" dir="2700000" algn="tl">
                            <a:srgbClr val="000000">
                              <a:alpha val="43137"/>
                            </a:srgbClr>
                          </a:outerShdw>
                        </a:effectLst>
                      </a:endParaRPr>
                    </a:p>
                  </a:txBody>
                  <a:tcPr anchor="ctr"/>
                </a:tc>
              </a:tr>
            </a:tbl>
          </a:graphicData>
        </a:graphic>
      </p:graphicFrame>
      <p:pic>
        <p:nvPicPr>
          <p:cNvPr id="10"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4" name="Oval 3"/>
          <p:cNvSpPr/>
          <p:nvPr/>
        </p:nvSpPr>
        <p:spPr>
          <a:xfrm>
            <a:off x="251520" y="764704"/>
            <a:ext cx="2016224" cy="115212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tr-TR"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YGS-LYS 2013</a:t>
            </a:r>
            <a:endPar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571079660"/>
      </p:ext>
    </p:extLst>
  </p:cSld>
  <p:clrMapOvr>
    <a:masterClrMapping/>
  </p:clrMapOvr>
  <p:transition spd="med">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nvSpPr>
        <p:spPr bwMode="auto">
          <a:xfrm>
            <a:off x="1563109" y="2708920"/>
            <a:ext cx="6774135" cy="2283242"/>
          </a:xfrm>
          <a:prstGeom prst="wedgeRoundRectCallou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2014 LYS başvuru tarihleri: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 Nisan ayı</a:t>
            </a:r>
            <a:r>
              <a:rPr kumimoji="0" lang="tr-TR" sz="1600" b="0" i="0" u="none" strike="noStrike" kern="0" cap="none" spc="0" normalizeH="0" noProof="0" dirty="0" smtClean="0">
                <a:ln>
                  <a:noFill/>
                </a:ln>
                <a:solidFill>
                  <a:srgbClr val="000000"/>
                </a:solidFill>
                <a:effectLst/>
                <a:uLnTx/>
                <a:uFillTx/>
                <a:latin typeface="Times New Roman"/>
                <a:cs typeface="Times New Roman"/>
              </a:rPr>
              <a:t> sonlarına doğru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yapılacaktır.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2014 Sınav ücretleri:</a:t>
            </a:r>
            <a:r>
              <a:rPr kumimoji="0" lang="tr-TR" sz="1600" b="0" i="0" u="none" strike="noStrike" kern="0" cap="none" spc="0" normalizeH="0" baseline="0" noProof="0" dirty="0" smtClean="0">
                <a:ln>
                  <a:noFill/>
                </a:ln>
                <a:solidFill>
                  <a:srgbClr val="C00000"/>
                </a:solidFill>
                <a:effectLst/>
                <a:uLnTx/>
                <a:uFillTx/>
                <a:latin typeface="Times New Roman"/>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Her LYS sınavına 25 TL alınacak.</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2014 LYS sonuçlarının açıklanması:</a:t>
            </a:r>
            <a:r>
              <a:rPr kumimoji="0" lang="tr-TR" sz="1600" b="0" i="0" u="none" strike="noStrike" kern="0" cap="none" spc="0" normalizeH="0" baseline="0" noProof="0" dirty="0" smtClean="0">
                <a:ln>
                  <a:noFill/>
                </a:ln>
                <a:solidFill>
                  <a:srgbClr val="C00000"/>
                </a:solidFill>
                <a:effectLst/>
                <a:uLnTx/>
                <a:uFillTx/>
                <a:latin typeface="Times New Roman"/>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Temmuz ayı içerisinde açıklanacak</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lang="tr-TR" sz="1600" kern="0" dirty="0" smtClean="0">
                <a:solidFill>
                  <a:srgbClr val="000000"/>
                </a:solidFill>
                <a:latin typeface="Times New Roman"/>
                <a:cs typeface="Times New Roman"/>
              </a:rPr>
              <a:t>(</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2013 yılında Temmuz ayı ilk haftasında açıklanmıştı).</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2014 ÖSYS tercihlerinin tarihi:</a:t>
            </a:r>
            <a:r>
              <a:rPr lang="tr-TR" sz="1600" b="1" kern="0" dirty="0">
                <a:solidFill>
                  <a:srgbClr val="0033CC"/>
                </a:solidFill>
                <a:latin typeface="Times New Roman"/>
                <a:cs typeface="Times New Roman"/>
              </a:rPr>
              <a:t> </a:t>
            </a:r>
            <a:r>
              <a:rPr kumimoji="0" lang="tr-TR" sz="1600" b="0" i="0" u="none" strike="noStrike" kern="0" cap="none" spc="0" normalizeH="0" baseline="0" noProof="0" dirty="0" smtClean="0">
                <a:ln>
                  <a:noFill/>
                </a:ln>
                <a:effectLst/>
                <a:uLnTx/>
                <a:uFillTx/>
                <a:latin typeface="Times New Roman"/>
                <a:cs typeface="Times New Roman"/>
              </a:rPr>
              <a:t>T</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emmuz ayı ikinci haftası başlar, 3.hafta</a:t>
            </a:r>
            <a:endParaRPr lang="tr-TR" sz="1600" kern="0" dirty="0">
              <a:solidFill>
                <a:srgbClr val="000000"/>
              </a:solidFill>
              <a:latin typeface="Times New Roman"/>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noProof="0" dirty="0" smtClean="0">
                <a:ln>
                  <a:noFill/>
                </a:ln>
                <a:solidFill>
                  <a:srgbClr val="000000"/>
                </a:solidFill>
                <a:effectLst/>
                <a:uLnTx/>
                <a:uFillTx/>
                <a:latin typeface="Times New Roman"/>
                <a:cs typeface="Times New Roman"/>
              </a:rPr>
              <a:t>sonu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sona erer (2013 yılında 08-18</a:t>
            </a:r>
            <a:r>
              <a:rPr kumimoji="0" lang="tr-TR" sz="1600" b="0" i="0" u="none" strike="noStrike" kern="0" cap="none" spc="0" normalizeH="0" noProof="0" dirty="0" smtClean="0">
                <a:ln>
                  <a:noFill/>
                </a:ln>
                <a:solidFill>
                  <a:srgbClr val="000000"/>
                </a:solidFill>
                <a:effectLst/>
                <a:uLnTx/>
                <a:uFillTx/>
                <a:latin typeface="Times New Roman"/>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Temmuz arası yapılmıştı).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2014 ÖSYS Tercih sonuçlarının açıklanması: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Tercihlerin bitmesinden</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lang="tr-TR" sz="1600" kern="0" dirty="0" smtClean="0">
                <a:solidFill>
                  <a:srgbClr val="000000"/>
                </a:solidFill>
                <a:latin typeface="Times New Roman"/>
                <a:cs typeface="Times New Roman"/>
              </a:rPr>
              <a:t>sonra tahmini</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 2 hafta içerisinde (14 gün) açıklanmaktadır.</a:t>
            </a: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2050" name="Picture 2" descr="http://www.egitimhane.biz/resimler/2/2014-lys-matematikedebiyatsosyal-bilgilercografyafen-bilimleryabanci-dil-sinav-tarihleri-1998.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82" y="116632"/>
            <a:ext cx="1515075" cy="66247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Çift Dalga 7"/>
          <p:cNvSpPr/>
          <p:nvPr/>
        </p:nvSpPr>
        <p:spPr>
          <a:xfrm>
            <a:off x="1838011" y="5326796"/>
            <a:ext cx="6053363" cy="1221078"/>
          </a:xfrm>
          <a:prstGeom prst="doubleWave">
            <a:avLst>
              <a:gd name="adj1" fmla="val 6250"/>
              <a:gd name="adj2" fmla="val 1441"/>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LİSANS YERLEŞTİRME SINAVI</a:t>
            </a:r>
          </a:p>
          <a:p>
            <a:pPr algn="ctr"/>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2014 TAKVİMİ</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3" name="Tablo 2"/>
          <p:cNvGraphicFramePr>
            <a:graphicFrameLocks noGrp="1"/>
          </p:cNvGraphicFramePr>
          <p:nvPr>
            <p:extLst>
              <p:ext uri="{D42A27DB-BD31-4B8C-83A1-F6EECF244321}">
                <p14:modId xmlns:p14="http://schemas.microsoft.com/office/powerpoint/2010/main" val="3001396000"/>
              </p:ext>
            </p:extLst>
          </p:nvPr>
        </p:nvGraphicFramePr>
        <p:xfrm>
          <a:off x="1513833" y="281662"/>
          <a:ext cx="6774135" cy="2241134"/>
        </p:xfrm>
        <a:graphic>
          <a:graphicData uri="http://schemas.openxmlformats.org/drawingml/2006/table">
            <a:tbl>
              <a:tblPr firstRow="1" bandRow="1">
                <a:tableStyleId>{74C1A8A3-306A-4EB7-A6B1-4F7E0EB9C5D6}</a:tableStyleId>
              </a:tblPr>
              <a:tblGrid>
                <a:gridCol w="1329976"/>
                <a:gridCol w="2520279"/>
                <a:gridCol w="2923880"/>
              </a:tblGrid>
              <a:tr h="367515">
                <a:tc>
                  <a:txBody>
                    <a:bodyPr/>
                    <a:lstStyle/>
                    <a:p>
                      <a:r>
                        <a:rPr lang="tr-TR" sz="1600" dirty="0" smtClean="0"/>
                        <a:t>LYS</a:t>
                      </a:r>
                      <a:r>
                        <a:rPr lang="tr-TR" sz="1600" baseline="0" dirty="0" smtClean="0"/>
                        <a:t> </a:t>
                      </a:r>
                      <a:endParaRPr lang="tr-TR" sz="1600" dirty="0"/>
                    </a:p>
                  </a:txBody>
                  <a:tcPr/>
                </a:tc>
                <a:tc>
                  <a:txBody>
                    <a:bodyPr/>
                    <a:lstStyle/>
                    <a:p>
                      <a:r>
                        <a:rPr lang="tr-TR" sz="1600" dirty="0" smtClean="0"/>
                        <a:t>TARİH-SAAT</a:t>
                      </a:r>
                      <a:endParaRPr lang="tr-TR" sz="1600" dirty="0"/>
                    </a:p>
                  </a:txBody>
                  <a:tcPr/>
                </a:tc>
                <a:tc>
                  <a:txBody>
                    <a:bodyPr/>
                    <a:lstStyle/>
                    <a:p>
                      <a:r>
                        <a:rPr lang="tr-TR" sz="1600" dirty="0" smtClean="0"/>
                        <a:t>DERSLER</a:t>
                      </a:r>
                      <a:endParaRPr lang="tr-TR" sz="1600" dirty="0"/>
                    </a:p>
                  </a:txBody>
                  <a:tcPr/>
                </a:tc>
              </a:tr>
              <a:tr h="403559">
                <a:tc>
                  <a:txBody>
                    <a:bodyPr/>
                    <a:lstStyle/>
                    <a:p>
                      <a:r>
                        <a:rPr lang="tr-TR" sz="1600" kern="0" dirty="0" smtClean="0"/>
                        <a:t>LYS-4</a:t>
                      </a:r>
                      <a:endParaRPr lang="tr-TR" sz="1600" dirty="0"/>
                    </a:p>
                  </a:txBody>
                  <a:tcPr/>
                </a:tc>
                <a:tc>
                  <a:txBody>
                    <a:bodyPr/>
                    <a:lstStyle/>
                    <a:p>
                      <a:r>
                        <a:rPr lang="tr-TR" sz="1600" kern="0" dirty="0" smtClean="0"/>
                        <a:t>14 Haziran Cumartesi-10.00</a:t>
                      </a:r>
                      <a:endParaRPr lang="tr-T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600" kern="0" dirty="0" smtClean="0"/>
                        <a:t>Tarih, Coğ-2,Fel. Gr ve Din Kül.</a:t>
                      </a:r>
                      <a:endParaRPr lang="tr-TR" sz="1600" kern="0" dirty="0" smtClean="0">
                        <a:solidFill>
                          <a:srgbClr val="000000"/>
                        </a:solidFill>
                        <a:latin typeface="Times New Roman"/>
                        <a:cs typeface="Times New Roman"/>
                      </a:endParaRPr>
                    </a:p>
                  </a:txBody>
                  <a:tcPr/>
                </a:tc>
              </a:tr>
              <a:tr h="367515">
                <a:tc>
                  <a:txBody>
                    <a:bodyPr/>
                    <a:lstStyle/>
                    <a:p>
                      <a:r>
                        <a:rPr lang="tr-TR" sz="1600" kern="0" dirty="0" smtClean="0"/>
                        <a:t>LYS-1 </a:t>
                      </a:r>
                      <a:endParaRPr lang="tr-TR" sz="1600" dirty="0"/>
                    </a:p>
                  </a:txBody>
                  <a:tcPr/>
                </a:tc>
                <a:tc>
                  <a:txBody>
                    <a:bodyPr/>
                    <a:lstStyle/>
                    <a:p>
                      <a:r>
                        <a:rPr lang="tr-TR" sz="1600" kern="0" dirty="0" smtClean="0"/>
                        <a:t>15 Haziran Pazar-10.00</a:t>
                      </a:r>
                      <a:endParaRPr lang="tr-TR" sz="1600" dirty="0"/>
                    </a:p>
                  </a:txBody>
                  <a:tcPr/>
                </a:tc>
                <a:tc>
                  <a:txBody>
                    <a:bodyPr/>
                    <a:lstStyle/>
                    <a:p>
                      <a:r>
                        <a:rPr lang="tr-TR" sz="1600" kern="0" dirty="0" smtClean="0"/>
                        <a:t>Mat-2, Geometri </a:t>
                      </a:r>
                      <a:endParaRPr lang="tr-TR" sz="1600" dirty="0"/>
                    </a:p>
                  </a:txBody>
                  <a:tcPr/>
                </a:tc>
              </a:tr>
              <a:tr h="367515">
                <a:tc>
                  <a:txBody>
                    <a:bodyPr/>
                    <a:lstStyle/>
                    <a:p>
                      <a:r>
                        <a:rPr lang="tr-TR" sz="1600" kern="0" dirty="0" smtClean="0"/>
                        <a:t>LYS-5 </a:t>
                      </a:r>
                      <a:endParaRPr lang="tr-TR" sz="1600" dirty="0"/>
                    </a:p>
                  </a:txBody>
                  <a:tcPr/>
                </a:tc>
                <a:tc>
                  <a:txBody>
                    <a:bodyPr/>
                    <a:lstStyle/>
                    <a:p>
                      <a:r>
                        <a:rPr lang="tr-TR" sz="1600" kern="0" dirty="0" smtClean="0"/>
                        <a:t>15 Haziran Pazar-14.30</a:t>
                      </a:r>
                      <a:endParaRPr lang="tr-T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600" kern="0" dirty="0" smtClean="0"/>
                        <a:t>Yabancı Dil Sınavı</a:t>
                      </a:r>
                      <a:endParaRPr lang="tr-TR" sz="1600" kern="0" dirty="0" smtClean="0">
                        <a:solidFill>
                          <a:srgbClr val="000000"/>
                        </a:solidFill>
                        <a:latin typeface="Times New Roman"/>
                        <a:cs typeface="Times New Roman"/>
                      </a:endParaRPr>
                    </a:p>
                  </a:txBody>
                  <a:tcPr/>
                </a:tc>
              </a:tr>
              <a:tr h="367515">
                <a:tc>
                  <a:txBody>
                    <a:bodyPr/>
                    <a:lstStyle/>
                    <a:p>
                      <a:r>
                        <a:rPr lang="tr-TR" sz="1600" kern="0" dirty="0" smtClean="0"/>
                        <a:t>LYS-2</a:t>
                      </a:r>
                      <a:endParaRPr lang="tr-TR" sz="1600" dirty="0"/>
                    </a:p>
                  </a:txBody>
                  <a:tcPr/>
                </a:tc>
                <a:tc>
                  <a:txBody>
                    <a:bodyPr/>
                    <a:lstStyle/>
                    <a:p>
                      <a:r>
                        <a:rPr lang="tr-TR" sz="1600" kern="0" dirty="0" smtClean="0"/>
                        <a:t>21 Haziran Cumartesi-10.00</a:t>
                      </a:r>
                      <a:endParaRPr lang="tr-T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600" kern="0" dirty="0" smtClean="0"/>
                        <a:t>Fizik, Kimya, Biyoloji</a:t>
                      </a:r>
                      <a:endParaRPr lang="tr-TR" sz="1600" kern="0" dirty="0" smtClean="0">
                        <a:solidFill>
                          <a:srgbClr val="000000"/>
                        </a:solidFill>
                        <a:latin typeface="Times New Roman"/>
                        <a:cs typeface="Times New Roman"/>
                      </a:endParaRPr>
                    </a:p>
                  </a:txBody>
                  <a:tcPr/>
                </a:tc>
              </a:tr>
              <a:tr h="367515">
                <a:tc>
                  <a:txBody>
                    <a:bodyPr/>
                    <a:lstStyle/>
                    <a:p>
                      <a:r>
                        <a:rPr lang="tr-TR" sz="1600" kern="0" dirty="0" smtClean="0"/>
                        <a:t>LYS-3 </a:t>
                      </a:r>
                      <a:endParaRPr lang="tr-TR" sz="1600" dirty="0"/>
                    </a:p>
                  </a:txBody>
                  <a:tcPr/>
                </a:tc>
                <a:tc>
                  <a:txBody>
                    <a:bodyPr/>
                    <a:lstStyle/>
                    <a:p>
                      <a:r>
                        <a:rPr lang="tr-TR" sz="1600" kern="0" dirty="0" smtClean="0"/>
                        <a:t>22 Haziran Pazar-10.00</a:t>
                      </a:r>
                      <a:endParaRPr lang="tr-TR"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600" kern="0" dirty="0" smtClean="0"/>
                        <a:t>Edebiyat, Coğrafya-1</a:t>
                      </a:r>
                      <a:endParaRPr lang="tr-TR" sz="1600" kern="0" dirty="0" smtClean="0">
                        <a:solidFill>
                          <a:srgbClr val="000000"/>
                        </a:solidFill>
                        <a:latin typeface="Times New Roman"/>
                        <a:cs typeface="Times New Roman"/>
                      </a:endParaRPr>
                    </a:p>
                  </a:txBody>
                  <a:tcPr/>
                </a:tc>
              </a:tr>
            </a:tbl>
          </a:graphicData>
        </a:graphic>
      </p:graphicFrame>
    </p:spTree>
    <p:extLst>
      <p:ext uri="{BB962C8B-B14F-4D97-AF65-F5344CB8AC3E}">
        <p14:creationId xmlns:p14="http://schemas.microsoft.com/office/powerpoint/2010/main" val="3799775247"/>
      </p:ext>
    </p:extLst>
  </p:cSld>
  <p:clrMapOvr>
    <a:masterClrMapping/>
  </p:clrMapOvr>
  <p:transition spd="med">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141383" y="2132856"/>
            <a:ext cx="5976664" cy="3096344"/>
          </a:xfrm>
          <a:prstGeom prst="foldedCorner">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1800" b="1" i="0" u="none" strike="noStrike" kern="0" normalizeH="0" baseline="0" noProof="0" dirty="0" smtClean="0">
                <a:ln w="11430"/>
                <a:effectLst>
                  <a:outerShdw blurRad="50800" dist="39000" dir="5460000" algn="tl">
                    <a:srgbClr val="000000">
                      <a:alpha val="38000"/>
                    </a:srgbClr>
                  </a:outerShdw>
                </a:effectLst>
                <a:uLnTx/>
                <a:uFillTx/>
                <a:latin typeface="Times New Roman"/>
                <a:cs typeface="Times New Roman"/>
              </a:rPr>
              <a:t>LYS-1= </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Matematik-2,  Geometri- (Analitik </a:t>
            </a:r>
            <a:r>
              <a:rPr kumimoji="0" lang="tr-TR" sz="1800" b="1" i="0" u="none" strike="noStrike" kern="0" normalizeH="0" baseline="0" noProof="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Geo</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a:t>
            </a: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1800" b="1" i="0" u="none" strike="noStrike" kern="0" normalizeH="0" baseline="0" noProof="0" dirty="0" smtClean="0">
                <a:ln w="11430"/>
                <a:effectLst>
                  <a:outerShdw blurRad="50800" dist="39000" dir="5460000" algn="tl">
                    <a:srgbClr val="000000">
                      <a:alpha val="38000"/>
                    </a:srgbClr>
                  </a:outerShdw>
                </a:effectLst>
                <a:uLnTx/>
                <a:uFillTx/>
                <a:latin typeface="Times New Roman"/>
                <a:cs typeface="Times New Roman"/>
              </a:rPr>
              <a:t>LYS-2=</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 Fen Bilimleri-2 (Fizik, Kimya, Biyoloji)</a:t>
            </a: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1800" b="1" i="0" u="none" strike="noStrike" kern="0" normalizeH="0" baseline="0" noProof="0" dirty="0" smtClean="0">
                <a:ln w="11430"/>
                <a:effectLst>
                  <a:outerShdw blurRad="50800" dist="39000" dir="5460000" algn="tl">
                    <a:srgbClr val="000000">
                      <a:alpha val="38000"/>
                    </a:srgbClr>
                  </a:outerShdw>
                </a:effectLst>
                <a:uLnTx/>
                <a:uFillTx/>
                <a:latin typeface="Times New Roman"/>
                <a:cs typeface="Times New Roman"/>
              </a:rPr>
              <a:t>LYS-3= </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Türk Dili ve Edebiyat, Coğrafya-1</a:t>
            </a: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1800" b="1" i="0" u="none" strike="noStrike" kern="0" normalizeH="0" baseline="0" noProof="0" dirty="0" smtClean="0">
                <a:ln w="11430"/>
                <a:effectLst>
                  <a:outerShdw blurRad="50800" dist="39000" dir="5460000" algn="tl">
                    <a:srgbClr val="000000">
                      <a:alpha val="38000"/>
                    </a:srgbClr>
                  </a:outerShdw>
                </a:effectLst>
                <a:uLnTx/>
                <a:uFillTx/>
                <a:latin typeface="Times New Roman"/>
                <a:cs typeface="Times New Roman"/>
              </a:rPr>
              <a:t>LYS-4=</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 Tarih, Coğrafya-2, </a:t>
            </a:r>
            <a:r>
              <a:rPr kumimoji="0" lang="tr-TR" sz="1800" b="1" i="0" u="none" strike="noStrike" kern="0" normalizeH="0" baseline="0" noProof="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Felse</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 </a:t>
            </a:r>
            <a:r>
              <a:rPr kumimoji="0" lang="tr-TR" sz="1800" b="1" i="0" u="none" strike="noStrike" kern="0" normalizeH="0" baseline="0" noProof="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Gru</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 ve Din Kül.</a:t>
            </a: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1800" b="1" i="0" u="none" strike="noStrike" kern="0" normalizeH="0" baseline="0" noProof="0" dirty="0" smtClean="0">
                <a:ln w="11430"/>
                <a:effectLst>
                  <a:outerShdw blurRad="50800" dist="39000" dir="5460000" algn="tl">
                    <a:srgbClr val="000000">
                      <a:alpha val="38000"/>
                    </a:srgbClr>
                  </a:outerShdw>
                </a:effectLst>
                <a:uLnTx/>
                <a:uFillTx/>
                <a:latin typeface="Times New Roman"/>
                <a:cs typeface="Times New Roman"/>
              </a:rPr>
              <a:t>LYS-5= </a:t>
            </a: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Yabancı Dil </a:t>
            </a: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endParaRPr>
          </a:p>
          <a:p>
            <a:pPr marL="342900" marR="0" lvl="0" indent="-342900" algn="l"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r>
              <a:rPr kumimoji="0" lang="tr-TR" sz="1800" b="1" i="0" u="none" strike="noStrike" kern="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Times New Roman"/>
                <a:cs typeface="Times New Roman"/>
              </a:rPr>
              <a:t>    </a:t>
            </a: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1026" name="Picture 2" descr="http://mebk12.meb.gov.tr/meb_iys_dosyalar/42/01/246754/resimler/2013_01/04112101_adsz2.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4128" y="1628800"/>
            <a:ext cx="2777873" cy="46089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875810"/>
      </p:ext>
    </p:extLst>
  </p:cSld>
  <p:clrMapOvr>
    <a:masterClrMapping/>
  </p:clrMapOvr>
  <p:transition spd="med">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pic>
        <p:nvPicPr>
          <p:cNvPr id="2" name="Picture 2" descr="http://www.ingilizceogretim.com/wp-content/uploads/Lys_puan_turleri-600x397.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26" y="1772816"/>
            <a:ext cx="8046489" cy="46028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473280957"/>
      </p:ext>
    </p:extLst>
  </p:cSld>
  <p:clrMapOvr>
    <a:masterClrMapping/>
  </p:clrMapOvr>
  <p:transition spd="med">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6" name="Rectangle 4"/>
          <p:cNvSpPr>
            <a:spLocks noGrp="1" noChangeArrowheads="1"/>
          </p:cNvSpPr>
          <p:nvPr/>
        </p:nvSpPr>
        <p:spPr bwMode="auto">
          <a:xfrm>
            <a:off x="147255" y="1442840"/>
            <a:ext cx="8169161" cy="546000"/>
          </a:xfrm>
          <a:prstGeom prst="flowChartAlternateProcess">
            <a:avLst/>
          </a:prstGeom>
          <a:ln/>
          <a:extLst/>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bodyPr>
          <a:lstStyle>
            <a:lvl1pPr algn="ctr" rtl="0" eaLnBrk="0" fontAlgn="base" hangingPunct="0">
              <a:lnSpc>
                <a:spcPct val="85000"/>
              </a:lnSpc>
              <a:spcBef>
                <a:spcPct val="0"/>
              </a:spcBef>
              <a:spcAft>
                <a:spcPct val="0"/>
              </a:spcAft>
              <a:defRPr sz="4400">
                <a:solidFill>
                  <a:schemeClr val="tx2"/>
                </a:solidFill>
                <a:latin typeface="+mj-lt"/>
                <a:ea typeface="+mj-ea"/>
                <a:cs typeface="+mj-cs"/>
              </a:defRPr>
            </a:lvl1pPr>
            <a:lvl2pPr algn="ctr" rtl="0" eaLnBrk="0" fontAlgn="base" hangingPunct="0">
              <a:lnSpc>
                <a:spcPct val="85000"/>
              </a:lnSpc>
              <a:spcBef>
                <a:spcPct val="0"/>
              </a:spcBef>
              <a:spcAft>
                <a:spcPct val="0"/>
              </a:spcAft>
              <a:defRPr sz="4400">
                <a:solidFill>
                  <a:schemeClr val="tx2"/>
                </a:solidFill>
                <a:latin typeface="Times New Roman" pitchFamily="18" charset="0"/>
                <a:cs typeface="Times New Roman" pitchFamily="18" charset="0"/>
              </a:defRPr>
            </a:lvl2pPr>
            <a:lvl3pPr algn="ctr" rtl="0" eaLnBrk="0" fontAlgn="base" hangingPunct="0">
              <a:lnSpc>
                <a:spcPct val="85000"/>
              </a:lnSpc>
              <a:spcBef>
                <a:spcPct val="0"/>
              </a:spcBef>
              <a:spcAft>
                <a:spcPct val="0"/>
              </a:spcAft>
              <a:defRPr sz="4400">
                <a:solidFill>
                  <a:schemeClr val="tx2"/>
                </a:solidFill>
                <a:latin typeface="Times New Roman" pitchFamily="18" charset="0"/>
                <a:cs typeface="Times New Roman" pitchFamily="18" charset="0"/>
              </a:defRPr>
            </a:lvl3pPr>
            <a:lvl4pPr algn="ctr" rtl="0" eaLnBrk="0" fontAlgn="base" hangingPunct="0">
              <a:lnSpc>
                <a:spcPct val="85000"/>
              </a:lnSpc>
              <a:spcBef>
                <a:spcPct val="0"/>
              </a:spcBef>
              <a:spcAft>
                <a:spcPct val="0"/>
              </a:spcAft>
              <a:defRPr sz="4400">
                <a:solidFill>
                  <a:schemeClr val="tx2"/>
                </a:solidFill>
                <a:latin typeface="Times New Roman" pitchFamily="18" charset="0"/>
                <a:cs typeface="Times New Roman" pitchFamily="18" charset="0"/>
              </a:defRPr>
            </a:lvl4pPr>
            <a:lvl5pPr algn="ctr" rtl="0" eaLnBrk="0" fontAlgn="base" hangingPunct="0">
              <a:lnSpc>
                <a:spcPct val="85000"/>
              </a:lnSpc>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lnSpc>
                <a:spcPct val="85000"/>
              </a:lnSpc>
              <a:spcBef>
                <a:spcPct val="0"/>
              </a:spcBef>
              <a:spcAft>
                <a:spcPct val="0"/>
              </a:spcAft>
              <a:defRPr sz="4400">
                <a:solidFill>
                  <a:schemeClr val="tx2"/>
                </a:solidFill>
                <a:latin typeface="Times New Roman" pitchFamily="18" charset="0"/>
                <a:cs typeface="Times New Roman" pitchFamily="18" charset="0"/>
              </a:defRPr>
            </a:lvl9pPr>
          </a:lstStyle>
          <a:p>
            <a:pPr marL="0" marR="0" lvl="0" indent="0" algn="ctr" defTabSz="914400" rtl="0" eaLnBrk="1" fontAlgn="base" latinLnBrk="0" hangingPunct="1">
              <a:lnSpc>
                <a:spcPct val="85000"/>
              </a:lnSpc>
              <a:spcBef>
                <a:spcPct val="0"/>
              </a:spcBef>
              <a:spcAft>
                <a:spcPct val="0"/>
              </a:spcAft>
              <a:buClrTx/>
              <a:buSzTx/>
              <a:buFontTx/>
              <a:buNone/>
              <a:tabLst/>
              <a:defRPr/>
            </a:pPr>
            <a:r>
              <a:rPr kumimoji="0" lang="tr-TR" sz="32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j-ea"/>
                <a:cs typeface="Times New Roman"/>
              </a:rPr>
              <a:t>LYS - 1 (MATEMATİK-GEOMETRİ)</a:t>
            </a:r>
            <a:endParaRPr kumimoji="0" lang="en-US" sz="3200" i="0"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Times New Roman"/>
              <a:ea typeface="+mj-ea"/>
              <a:cs typeface="Times New Roman"/>
            </a:endParaRPr>
          </a:p>
        </p:txBody>
      </p:sp>
      <p:sp>
        <p:nvSpPr>
          <p:cNvPr id="7" name="Text Box 6"/>
          <p:cNvSpPr txBox="1">
            <a:spLocks noChangeArrowheads="1"/>
          </p:cNvSpPr>
          <p:nvPr/>
        </p:nvSpPr>
        <p:spPr bwMode="auto">
          <a:xfrm>
            <a:off x="2051721" y="3827591"/>
            <a:ext cx="6264696" cy="2522458"/>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wrap="square">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tr-TR" sz="1800" b="0" i="0" u="none" strike="noStrike" kern="1200" cap="none" spc="0" normalizeH="0" baseline="0" noProof="0" dirty="0" smtClean="0">
                <a:ln>
                  <a:noFill/>
                </a:ln>
                <a:solidFill>
                  <a:srgbClr val="000000"/>
                </a:solidFill>
                <a:effectLst/>
                <a:uLnTx/>
                <a:uFillTx/>
                <a:latin typeface="+mn-lt"/>
                <a:ea typeface="+mn-ea"/>
                <a:cs typeface="Times New Roman" pitchFamily="18" charset="0"/>
              </a:rPr>
              <a:t>  </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Matematik ve Geometri testleri için </a:t>
            </a:r>
            <a:r>
              <a:rPr kumimoji="0" lang="tr-TR" sz="1800" b="0" i="0" u="sng"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mn-lt"/>
                <a:ea typeface="+mn-ea"/>
                <a:cs typeface="Times New Roman" pitchFamily="18" charset="0"/>
              </a:rPr>
              <a:t>ayrı soru kitapçıkları ve ayrı süreler</a:t>
            </a:r>
            <a:r>
              <a:rPr kumimoji="0" lang="tr-TR" sz="1800" b="0" i="0" u="sng" strike="noStrike" kern="1200" cap="none" spc="0" normalizeH="0" baseline="0" noProof="0" dirty="0">
                <a:ln>
                  <a:noFill/>
                </a:ln>
                <a:solidFill>
                  <a:srgbClr val="000000"/>
                </a:solidFill>
                <a:effectLst>
                  <a:outerShdw blurRad="38100" dist="38100" dir="2700000" algn="tl">
                    <a:srgbClr val="000000">
                      <a:alpha val="43137"/>
                    </a:srgbClr>
                  </a:outerShdw>
                </a:effectLst>
                <a:uLnTx/>
                <a:uFillTx/>
                <a:latin typeface="+mn-lt"/>
                <a:ea typeface="+mn-ea"/>
                <a:cs typeface="Times New Roman" pitchFamily="18" charset="0"/>
              </a:rPr>
              <a:t> </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verilecek.</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Char char="•"/>
              <a:tabLst/>
              <a:defRPr/>
            </a:pPr>
            <a:r>
              <a:rPr kumimoji="0" lang="tr-TR" sz="1800" b="1" i="0" u="none" strike="noStrike" kern="1200" cap="none" spc="0" normalizeH="0" baseline="0" noProof="0" dirty="0">
                <a:ln>
                  <a:noFill/>
                </a:ln>
                <a:solidFill>
                  <a:srgbClr val="000000"/>
                </a:solidFill>
                <a:effectLst/>
                <a:uLnTx/>
                <a:uFillTx/>
                <a:latin typeface="+mn-lt"/>
                <a:ea typeface="+mn-ea"/>
                <a:cs typeface="Times New Roman" pitchFamily="18" charset="0"/>
              </a:rPr>
              <a:t> Cevap kağıdı iki test için ortak olacak</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tr-TR" sz="1800" b="0" i="0" u="none" strike="noStrike" kern="1200" cap="none" spc="0" normalizeH="0" baseline="0" noProof="0" dirty="0" smtClean="0">
                <a:ln>
                  <a:noFill/>
                </a:ln>
                <a:solidFill>
                  <a:srgbClr val="FF0000"/>
                </a:solidFill>
                <a:effectLst/>
                <a:uLnTx/>
                <a:uFillTx/>
                <a:latin typeface="+mn-lt"/>
                <a:ea typeface="+mn-ea"/>
                <a:cs typeface="Times New Roman" pitchFamily="18" charset="0"/>
              </a:rPr>
              <a:t>Not</a:t>
            </a:r>
            <a:r>
              <a:rPr kumimoji="0" lang="tr-TR" sz="1800" b="0" i="0" u="none" strike="noStrike" kern="1200" cap="none" spc="0" normalizeH="0" baseline="0" noProof="0" dirty="0">
                <a:ln>
                  <a:noFill/>
                </a:ln>
                <a:solidFill>
                  <a:srgbClr val="FF0000"/>
                </a:solidFill>
                <a:effectLst/>
                <a:uLnTx/>
                <a:uFillTx/>
                <a:latin typeface="+mn-lt"/>
                <a:ea typeface="+mn-ea"/>
                <a:cs typeface="Times New Roman" pitchFamily="18" charset="0"/>
              </a:rPr>
              <a:t>:</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 </a:t>
            </a:r>
            <a:r>
              <a:rPr kumimoji="0" lang="tr-TR" sz="1800" b="1" i="0" u="none" strike="noStrike" kern="1200" cap="none" spc="0" normalizeH="0" baseline="0" noProof="0" dirty="0">
                <a:ln>
                  <a:noFill/>
                </a:ln>
                <a:solidFill>
                  <a:srgbClr val="000000"/>
                </a:solidFill>
                <a:effectLst/>
                <a:uLnTx/>
                <a:uFillTx/>
                <a:latin typeface="+mn-lt"/>
                <a:ea typeface="+mn-ea"/>
                <a:cs typeface="Times New Roman" pitchFamily="18" charset="0"/>
              </a:rPr>
              <a:t>2010 LYS-1′de</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 matematikten 7 tane 9. sınıf müfredatından,</a:t>
            </a:r>
            <a:r>
              <a:rPr kumimoji="0" lang="tr-TR" sz="1800" b="1" i="0" u="none" strike="noStrike" kern="1200" cap="none" spc="0" normalizeH="0" baseline="0" noProof="0" dirty="0">
                <a:ln>
                  <a:noFill/>
                </a:ln>
                <a:solidFill>
                  <a:srgbClr val="000000"/>
                </a:solidFill>
                <a:effectLst/>
                <a:uLnTx/>
                <a:uFillTx/>
                <a:latin typeface="+mn-lt"/>
                <a:ea typeface="+mn-ea"/>
                <a:cs typeface="Times New Roman" pitchFamily="18" charset="0"/>
              </a:rPr>
              <a:t> 2011 </a:t>
            </a:r>
            <a:r>
              <a:rPr kumimoji="0" lang="tr-TR" sz="1800" b="1" i="0" u="none" strike="noStrike" kern="1200" cap="none" spc="0" normalizeH="0" baseline="0" noProof="0" dirty="0" err="1">
                <a:ln>
                  <a:noFill/>
                </a:ln>
                <a:solidFill>
                  <a:srgbClr val="000000"/>
                </a:solidFill>
                <a:effectLst/>
                <a:uLnTx/>
                <a:uFillTx/>
                <a:latin typeface="+mn-lt"/>
                <a:ea typeface="+mn-ea"/>
                <a:cs typeface="Times New Roman" pitchFamily="18" charset="0"/>
              </a:rPr>
              <a:t>LYS’de</a:t>
            </a:r>
            <a:r>
              <a:rPr kumimoji="0" lang="tr-TR" sz="1800" b="1" i="0" u="none" strike="noStrike" kern="1200" cap="none" spc="0" normalizeH="0" baseline="0" noProof="0" dirty="0">
                <a:ln>
                  <a:noFill/>
                </a:ln>
                <a:solidFill>
                  <a:srgbClr val="000000"/>
                </a:solidFill>
                <a:effectLst/>
                <a:uLnTx/>
                <a:uFillTx/>
                <a:latin typeface="+mn-lt"/>
                <a:ea typeface="+mn-ea"/>
                <a:cs typeface="Times New Roman" pitchFamily="18" charset="0"/>
              </a:rPr>
              <a:t> </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18 tane 9. sınıf müfredatından</a:t>
            </a:r>
            <a:r>
              <a:rPr kumimoji="0" lang="tr-TR" sz="1800" b="1" i="0" u="none" strike="noStrike" kern="1200" cap="none" spc="0" normalizeH="0" baseline="0" noProof="0" dirty="0">
                <a:ln>
                  <a:noFill/>
                </a:ln>
                <a:solidFill>
                  <a:srgbClr val="000000"/>
                </a:solidFill>
                <a:effectLst/>
                <a:uLnTx/>
                <a:uFillTx/>
                <a:latin typeface="+mn-lt"/>
                <a:ea typeface="+mn-ea"/>
                <a:cs typeface="Times New Roman" pitchFamily="18" charset="0"/>
              </a:rPr>
              <a:t>,  2012 LYS-1′de</a:t>
            </a:r>
            <a:r>
              <a:rPr kumimoji="0" lang="tr-TR" sz="1800" b="0" i="0" u="none" strike="noStrike" kern="1200" cap="none" spc="0" normalizeH="0" baseline="0" noProof="0" dirty="0">
                <a:ln>
                  <a:noFill/>
                </a:ln>
                <a:solidFill>
                  <a:srgbClr val="000000"/>
                </a:solidFill>
                <a:effectLst/>
                <a:uLnTx/>
                <a:uFillTx/>
                <a:latin typeface="+mn-lt"/>
                <a:ea typeface="+mn-ea"/>
                <a:cs typeface="Times New Roman" pitchFamily="18" charset="0"/>
              </a:rPr>
              <a:t> 12 tane 9. sınıf müfredatından soru gelmiştir.</a:t>
            </a:r>
          </a:p>
        </p:txBody>
      </p:sp>
      <p:sp>
        <p:nvSpPr>
          <p:cNvPr id="9"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1"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1026" name="Picture 2" descr="http://static.indirimlr.com/wp-content/themes/dealies/timthumb.php?src=http://static.indirimlr.com/images/38/209/497345/3/lys-edebiy_1360871855863.jpg&amp;w=260&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492896"/>
            <a:ext cx="1691680" cy="36004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12" name="Tablo 11"/>
          <p:cNvGraphicFramePr>
            <a:graphicFrameLocks noGrp="1"/>
          </p:cNvGraphicFramePr>
          <p:nvPr>
            <p:extLst>
              <p:ext uri="{D42A27DB-BD31-4B8C-83A1-F6EECF244321}">
                <p14:modId xmlns:p14="http://schemas.microsoft.com/office/powerpoint/2010/main" val="916350781"/>
              </p:ext>
            </p:extLst>
          </p:nvPr>
        </p:nvGraphicFramePr>
        <p:xfrm>
          <a:off x="2051721" y="2420888"/>
          <a:ext cx="6264696" cy="1334694"/>
        </p:xfrm>
        <a:graphic>
          <a:graphicData uri="http://schemas.openxmlformats.org/drawingml/2006/table">
            <a:tbl>
              <a:tblPr firstRow="1" firstCol="1" bandRow="1">
                <a:tableStyleId>{5940675A-B579-460E-94D1-54222C63F5DA}</a:tableStyleId>
              </a:tblPr>
              <a:tblGrid>
                <a:gridCol w="2087778"/>
                <a:gridCol w="2088459"/>
                <a:gridCol w="2088459"/>
              </a:tblGrid>
              <a:tr h="444898">
                <a:tc>
                  <a:txBody>
                    <a:bodyPr/>
                    <a:lstStyle/>
                    <a:p>
                      <a:pPr algn="ctr">
                        <a:lnSpc>
                          <a:spcPct val="115000"/>
                        </a:lnSpc>
                        <a:spcAft>
                          <a:spcPts val="0"/>
                        </a:spcAft>
                      </a:pPr>
                      <a:r>
                        <a:rPr lang="tr-TR" sz="2400" b="1" dirty="0">
                          <a:effectLst>
                            <a:outerShdw blurRad="38100" dist="38100" dir="2700000" algn="tl">
                              <a:srgbClr val="000000">
                                <a:alpha val="43137"/>
                              </a:srgbClr>
                            </a:outerShdw>
                          </a:effectLst>
                        </a:rPr>
                        <a:t>MATEMATİK</a:t>
                      </a:r>
                      <a:endParaRPr lang="tr-TR" sz="2400" b="1" dirty="0">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400" b="1">
                          <a:effectLst>
                            <a:outerShdw blurRad="38100" dist="38100" dir="2700000" algn="tl">
                              <a:srgbClr val="000000">
                                <a:alpha val="43137"/>
                              </a:srgbClr>
                            </a:outerShdw>
                          </a:effectLst>
                        </a:rPr>
                        <a:t>50 SORU</a:t>
                      </a:r>
                      <a:endParaRPr lang="tr-TR" sz="2400" b="1">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400" b="1">
                          <a:effectLst>
                            <a:outerShdw blurRad="38100" dist="38100" dir="2700000" algn="tl">
                              <a:srgbClr val="000000">
                                <a:alpha val="43137"/>
                              </a:srgbClr>
                            </a:outerShdw>
                          </a:effectLst>
                        </a:rPr>
                        <a:t>75 DAKİKA</a:t>
                      </a:r>
                      <a:endParaRPr lang="tr-TR" sz="2400" b="1">
                        <a:effectLst>
                          <a:outerShdw blurRad="38100" dist="38100" dir="2700000" algn="tl">
                            <a:srgbClr val="000000">
                              <a:alpha val="43137"/>
                            </a:srgbClr>
                          </a:outerShdw>
                        </a:effectLst>
                        <a:latin typeface="Calibri"/>
                        <a:ea typeface="Calibri"/>
                        <a:cs typeface="Times New Roman"/>
                      </a:endParaRPr>
                    </a:p>
                  </a:txBody>
                  <a:tcPr marL="68580" marR="68580" marT="0" marB="0"/>
                </a:tc>
              </a:tr>
              <a:tr h="444898">
                <a:tc>
                  <a:txBody>
                    <a:bodyPr/>
                    <a:lstStyle/>
                    <a:p>
                      <a:pPr algn="ctr">
                        <a:lnSpc>
                          <a:spcPct val="115000"/>
                        </a:lnSpc>
                        <a:spcAft>
                          <a:spcPts val="0"/>
                        </a:spcAft>
                      </a:pPr>
                      <a:r>
                        <a:rPr lang="tr-TR" sz="2400" b="1">
                          <a:effectLst>
                            <a:outerShdw blurRad="38100" dist="38100" dir="2700000" algn="tl">
                              <a:srgbClr val="000000">
                                <a:alpha val="43137"/>
                              </a:srgbClr>
                            </a:outerShdw>
                          </a:effectLst>
                        </a:rPr>
                        <a:t>GEOMETRİ</a:t>
                      </a:r>
                      <a:endParaRPr lang="tr-TR" sz="2400" b="1">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400" b="1">
                          <a:effectLst>
                            <a:outerShdw blurRad="38100" dist="38100" dir="2700000" algn="tl">
                              <a:srgbClr val="000000">
                                <a:alpha val="43137"/>
                              </a:srgbClr>
                            </a:outerShdw>
                          </a:effectLst>
                        </a:rPr>
                        <a:t>30 SORU</a:t>
                      </a:r>
                      <a:endParaRPr lang="tr-TR" sz="2400" b="1">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400" b="1">
                          <a:effectLst>
                            <a:outerShdw blurRad="38100" dist="38100" dir="2700000" algn="tl">
                              <a:srgbClr val="000000">
                                <a:alpha val="43137"/>
                              </a:srgbClr>
                            </a:outerShdw>
                          </a:effectLst>
                        </a:rPr>
                        <a:t>60 DAKİKA</a:t>
                      </a:r>
                      <a:endParaRPr lang="tr-TR" sz="2400" b="1">
                        <a:effectLst>
                          <a:outerShdw blurRad="38100" dist="38100" dir="2700000" algn="tl">
                            <a:srgbClr val="000000">
                              <a:alpha val="43137"/>
                            </a:srgbClr>
                          </a:outerShdw>
                        </a:effectLst>
                        <a:latin typeface="Calibri"/>
                        <a:ea typeface="Calibri"/>
                        <a:cs typeface="Times New Roman"/>
                      </a:endParaRPr>
                    </a:p>
                  </a:txBody>
                  <a:tcPr marL="68580" marR="68580" marT="0" marB="0"/>
                </a:tc>
              </a:tr>
              <a:tr h="444898">
                <a:tc gridSpan="3">
                  <a:txBody>
                    <a:bodyPr/>
                    <a:lstStyle/>
                    <a:p>
                      <a:pPr algn="ctr">
                        <a:lnSpc>
                          <a:spcPct val="115000"/>
                        </a:lnSpc>
                        <a:spcAft>
                          <a:spcPts val="0"/>
                        </a:spcAft>
                      </a:pPr>
                      <a:r>
                        <a:rPr lang="tr-TR" sz="2400" b="1" dirty="0">
                          <a:effectLst>
                            <a:outerShdw blurRad="38100" dist="38100" dir="2700000" algn="tl">
                              <a:srgbClr val="000000">
                                <a:alpha val="43137"/>
                              </a:srgbClr>
                            </a:outerShdw>
                          </a:effectLst>
                        </a:rPr>
                        <a:t>80 SORU-135 DAKİKA</a:t>
                      </a:r>
                      <a:endParaRPr lang="tr-TR" sz="2400" b="1" dirty="0">
                        <a:effectLst>
                          <a:outerShdw blurRad="38100" dist="38100" dir="2700000" algn="tl">
                            <a:srgbClr val="000000">
                              <a:alpha val="43137"/>
                            </a:srgbClr>
                          </a:outerShdw>
                        </a:effectLst>
                        <a:latin typeface="Calibri"/>
                        <a:ea typeface="Calibri"/>
                        <a:cs typeface="Times New Roman"/>
                      </a:endParaRPr>
                    </a:p>
                  </a:txBody>
                  <a:tcPr marL="68580" marR="68580" marT="0" marB="0"/>
                </a:tc>
                <a:tc hMerge="1">
                  <a:txBody>
                    <a:bodyPr/>
                    <a:lstStyle/>
                    <a:p>
                      <a:endParaRPr lang="tr-TR"/>
                    </a:p>
                  </a:txBody>
                  <a:tcPr/>
                </a:tc>
                <a:tc hMerge="1">
                  <a:txBody>
                    <a:bodyPr/>
                    <a:lstStyle/>
                    <a:p>
                      <a:endParaRPr lang="tr-TR"/>
                    </a:p>
                  </a:txBody>
                  <a:tcPr/>
                </a:tc>
              </a:tr>
            </a:tbl>
          </a:graphicData>
        </a:graphic>
      </p:graphicFrame>
    </p:spTree>
    <p:extLst>
      <p:ext uri="{BB962C8B-B14F-4D97-AF65-F5344CB8AC3E}">
        <p14:creationId xmlns:p14="http://schemas.microsoft.com/office/powerpoint/2010/main" val="2775412529"/>
      </p:ext>
    </p:extLst>
  </p:cSld>
  <p:clrMapOvr>
    <a:masterClrMapping/>
  </p:clrMapOvr>
  <p:transition spd="med">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107505" y="1346474"/>
            <a:ext cx="8280920" cy="58477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tr-TR"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LYS-2 (FEN BİLİMLERİ-2)</a:t>
            </a:r>
            <a:endParaRPr lang="tr-T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3"/>
          <p:cNvSpPr>
            <a:spLocks noGrp="1" noChangeArrowheads="1"/>
          </p:cNvSpPr>
          <p:nvPr/>
        </p:nvSpPr>
        <p:spPr bwMode="auto">
          <a:xfrm>
            <a:off x="2147414" y="3465556"/>
            <a:ext cx="6264696" cy="2952328"/>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50" b="0" i="0" u="none" strike="noStrike" kern="0" cap="none" spc="0" normalizeH="0" baseline="0" noProof="0" dirty="0" smtClean="0">
              <a:ln>
                <a:noFill/>
              </a:ln>
              <a:solidFill>
                <a:srgbClr val="000000"/>
              </a:solidFill>
              <a:effectLst/>
              <a:uLnTx/>
              <a:uFillTx/>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ea typeface="+mn-ea"/>
                <a:cs typeface="Times New Roman"/>
              </a:rPr>
              <a:t>Fizik, Kimya ve Biyoloji </a:t>
            </a:r>
            <a:r>
              <a:rPr kumimoji="0" lang="tr-TR" sz="1800" i="0" u="none" strike="noStrike" kern="0" cap="none" spc="0" normalizeH="0" baseline="0" noProof="0" dirty="0" smtClean="0">
                <a:ln>
                  <a:noFill/>
                </a:ln>
                <a:solidFill>
                  <a:srgbClr val="000000"/>
                </a:solidFill>
                <a:uLnTx/>
                <a:uFillTx/>
                <a:ea typeface="+mn-ea"/>
                <a:cs typeface="Times New Roman"/>
              </a:rPr>
              <a:t>testleri için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ea typeface="+mn-ea"/>
                <a:cs typeface="Times New Roman"/>
              </a:rPr>
              <a:t>ayrı soru kitapçığı </a:t>
            </a:r>
            <a:r>
              <a:rPr kumimoji="0" lang="tr-TR" sz="1800" b="0" i="0" u="sng"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ea typeface="+mn-ea"/>
                <a:cs typeface="Times New Roman"/>
              </a:rPr>
              <a:t>ve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ea typeface="+mn-ea"/>
                <a:cs typeface="Times New Roman"/>
              </a:rPr>
              <a:t>ayrı süreler </a:t>
            </a:r>
            <a:r>
              <a:rPr kumimoji="0" lang="tr-TR" sz="1800" b="0" i="0" u="none" strike="noStrike" kern="0" cap="none" spc="0" normalizeH="0" baseline="0" noProof="0" dirty="0" smtClean="0">
                <a:ln>
                  <a:noFill/>
                </a:ln>
                <a:solidFill>
                  <a:srgbClr val="000000"/>
                </a:solidFill>
                <a:effectLst/>
                <a:uLnTx/>
                <a:uFillTx/>
                <a:ea typeface="+mn-ea"/>
                <a:cs typeface="Times New Roman"/>
              </a:rPr>
              <a:t>verilecek. </a:t>
            </a:r>
          </a:p>
          <a:p>
            <a:pPr marL="0" marR="0" lvl="0" indent="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50" b="0" i="0" u="none" strike="noStrike" kern="0" cap="none" spc="0" normalizeH="0" baseline="0" noProof="0" dirty="0" smtClean="0">
              <a:ln>
                <a:noFill/>
              </a:ln>
              <a:solidFill>
                <a:srgbClr val="000000"/>
              </a:solidFill>
              <a:effectLst/>
              <a:uLnTx/>
              <a:uFillTx/>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ea typeface="+mn-ea"/>
                <a:cs typeface="Times New Roman"/>
              </a:rPr>
              <a:t>Cevap kâğıdı üç test için ortak olacak.</a:t>
            </a:r>
            <a:br>
              <a:rPr kumimoji="0" lang="tr-TR" sz="1800" b="0" i="0" u="none" strike="noStrike" kern="0" cap="none" spc="0" normalizeH="0" baseline="0" noProof="0" dirty="0" smtClean="0">
                <a:ln>
                  <a:noFill/>
                </a:ln>
                <a:solidFill>
                  <a:srgbClr val="000000"/>
                </a:solidFill>
                <a:effectLst/>
                <a:uLnTx/>
                <a:uFillTx/>
                <a:ea typeface="+mn-ea"/>
                <a:cs typeface="Times New Roman"/>
              </a:rPr>
            </a:br>
            <a:endParaRPr kumimoji="0" lang="tr-TR" sz="1800" b="0" i="0" u="none" strike="noStrike" kern="0" cap="none" spc="0" normalizeH="0" baseline="0" noProof="0" dirty="0" smtClean="0">
              <a:ln>
                <a:noFill/>
              </a:ln>
              <a:solidFill>
                <a:srgbClr val="000000"/>
              </a:solidFill>
              <a:effectLst/>
              <a:uLnTx/>
              <a:uFillTx/>
              <a:ea typeface="+mn-ea"/>
              <a:cs typeface="Times New Roman"/>
            </a:endParaRPr>
          </a:p>
          <a:p>
            <a:pPr marL="0" marR="0" lvl="0" indent="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0" i="0" u="none" strike="noStrike" kern="0" cap="none" spc="0" normalizeH="0" baseline="0" noProof="0" dirty="0" smtClean="0">
                <a:ln>
                  <a:noFill/>
                </a:ln>
                <a:solidFill>
                  <a:srgbClr val="FF0000"/>
                </a:solidFill>
                <a:effectLst/>
                <a:uLnTx/>
                <a:uFillTx/>
                <a:ea typeface="+mn-ea"/>
                <a:cs typeface="Times New Roman"/>
              </a:rPr>
              <a:t>Not:</a:t>
            </a:r>
            <a:r>
              <a:rPr kumimoji="0" lang="tr-TR" sz="1800" b="0" i="0" u="none" strike="noStrike" kern="0" cap="none" spc="0" normalizeH="0" baseline="0" noProof="0" dirty="0" smtClean="0">
                <a:ln>
                  <a:noFill/>
                </a:ln>
                <a:solidFill>
                  <a:srgbClr val="000000"/>
                </a:solidFill>
                <a:effectLst/>
                <a:uLnTx/>
                <a:uFillTx/>
                <a:ea typeface="+mn-ea"/>
                <a:cs typeface="Times New Roman"/>
              </a:rPr>
              <a:t> Az da olsa YGS konularından soru gelebilmektedir. Mesela 2010 YGS fizik konularından 9 soru 2010 LYS-2 fizik testinde yer almıştır. 2012 YGS Kimya konularından 1 soru 2012 LYS-2 kimya testinde yer almıştır. 2012 YGS Biyoloji konularından 3 soru 2012 LYS-2 biyoloji testinde yer almıştır. </a:t>
            </a:r>
            <a:endParaRPr kumimoji="0" lang="tr-TR" sz="1400" b="0" i="0" u="none" strike="noStrike" kern="0" cap="none" spc="0" normalizeH="0" baseline="0" noProof="0" dirty="0" smtClean="0">
              <a:ln>
                <a:noFill/>
              </a:ln>
              <a:solidFill>
                <a:srgbClr val="000000"/>
              </a:solidFill>
              <a:effectLst/>
              <a:uLnTx/>
              <a:uFillTx/>
              <a:ea typeface="+mn-ea"/>
              <a:cs typeface="Times New Roman"/>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8" name="Picture 2" descr="http://static.indirimlr.com/wp-content/themes/dealies/timthumb.php?src=http://static.indirimlr.com/images/38/209/497345/3/lys-edebiy_1360871855863.jpg&amp;w=260&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492896"/>
            <a:ext cx="1691680" cy="36004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3" name="Tablo 2"/>
          <p:cNvGraphicFramePr>
            <a:graphicFrameLocks noGrp="1"/>
          </p:cNvGraphicFramePr>
          <p:nvPr>
            <p:extLst>
              <p:ext uri="{D42A27DB-BD31-4B8C-83A1-F6EECF244321}">
                <p14:modId xmlns:p14="http://schemas.microsoft.com/office/powerpoint/2010/main" val="2001434630"/>
              </p:ext>
            </p:extLst>
          </p:nvPr>
        </p:nvGraphicFramePr>
        <p:xfrm>
          <a:off x="2177331" y="2099365"/>
          <a:ext cx="6226127" cy="1402080"/>
        </p:xfrm>
        <a:graphic>
          <a:graphicData uri="http://schemas.openxmlformats.org/drawingml/2006/table">
            <a:tbl>
              <a:tblPr firstRow="1" firstCol="1" bandRow="1">
                <a:tableStyleId>{5940675A-B579-460E-94D1-54222C63F5DA}</a:tableStyleId>
              </a:tblPr>
              <a:tblGrid>
                <a:gridCol w="2074925"/>
                <a:gridCol w="2075601"/>
                <a:gridCol w="2075601"/>
              </a:tblGrid>
              <a:tr h="269058">
                <a:tc>
                  <a:txBody>
                    <a:bodyPr/>
                    <a:lstStyle/>
                    <a:p>
                      <a:pPr algn="ctr">
                        <a:lnSpc>
                          <a:spcPct val="115000"/>
                        </a:lnSpc>
                        <a:spcAft>
                          <a:spcPts val="0"/>
                        </a:spcAft>
                      </a:pPr>
                      <a:r>
                        <a:rPr lang="tr-TR" sz="2000" b="1" dirty="0">
                          <a:effectLst>
                            <a:outerShdw blurRad="38100" dist="38100" dir="2700000" algn="tl">
                              <a:srgbClr val="000000">
                                <a:alpha val="43137"/>
                              </a:srgbClr>
                            </a:outerShdw>
                          </a:effectLst>
                        </a:rPr>
                        <a:t>FİZİK</a:t>
                      </a:r>
                      <a:endParaRPr lang="tr-TR" sz="20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30 SORU</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45 DAKİKA</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r>
              <a:tr h="269058">
                <a:tc>
                  <a:txBody>
                    <a:bodyPr/>
                    <a:lstStyle/>
                    <a:p>
                      <a:pPr algn="ctr">
                        <a:lnSpc>
                          <a:spcPct val="115000"/>
                        </a:lnSpc>
                        <a:spcAft>
                          <a:spcPts val="0"/>
                        </a:spcAft>
                      </a:pPr>
                      <a:r>
                        <a:rPr lang="tr-TR" sz="2000" b="1" dirty="0">
                          <a:effectLst>
                            <a:outerShdw blurRad="38100" dist="38100" dir="2700000" algn="tl">
                              <a:srgbClr val="000000">
                                <a:alpha val="43137"/>
                              </a:srgbClr>
                            </a:outerShdw>
                          </a:effectLst>
                        </a:rPr>
                        <a:t>KİMYA</a:t>
                      </a:r>
                      <a:endParaRPr lang="tr-TR" sz="20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30 SORU</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45 DAKİKA</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r>
              <a:tr h="269058">
                <a:tc>
                  <a:txBody>
                    <a:bodyPr/>
                    <a:lstStyle/>
                    <a:p>
                      <a:pPr algn="ctr">
                        <a:lnSpc>
                          <a:spcPct val="115000"/>
                        </a:lnSpc>
                        <a:spcAft>
                          <a:spcPts val="0"/>
                        </a:spcAft>
                      </a:pPr>
                      <a:r>
                        <a:rPr lang="tr-TR" sz="2000" b="1">
                          <a:effectLst>
                            <a:outerShdw blurRad="38100" dist="38100" dir="2700000" algn="tl">
                              <a:srgbClr val="000000">
                                <a:alpha val="43137"/>
                              </a:srgbClr>
                            </a:outerShdw>
                          </a:effectLst>
                        </a:rPr>
                        <a:t>BİYOLOJİ</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30 SORU</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a:txBody>
                    <a:bodyPr/>
                    <a:lstStyle/>
                    <a:p>
                      <a:pPr algn="ctr">
                        <a:lnSpc>
                          <a:spcPct val="115000"/>
                        </a:lnSpc>
                        <a:spcAft>
                          <a:spcPts val="0"/>
                        </a:spcAft>
                      </a:pPr>
                      <a:r>
                        <a:rPr lang="tr-TR" sz="2000" b="1">
                          <a:effectLst>
                            <a:outerShdw blurRad="38100" dist="38100" dir="2700000" algn="tl">
                              <a:srgbClr val="000000">
                                <a:alpha val="43137"/>
                              </a:srgbClr>
                            </a:outerShdw>
                          </a:effectLst>
                        </a:rPr>
                        <a:t>45 DAKİKA</a:t>
                      </a:r>
                      <a:endParaRPr lang="tr-TR" sz="2000" b="1">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r>
              <a:tr h="269058">
                <a:tc gridSpan="3">
                  <a:txBody>
                    <a:bodyPr/>
                    <a:lstStyle/>
                    <a:p>
                      <a:pPr algn="ctr">
                        <a:lnSpc>
                          <a:spcPct val="115000"/>
                        </a:lnSpc>
                        <a:spcAft>
                          <a:spcPts val="0"/>
                        </a:spcAft>
                      </a:pPr>
                      <a:r>
                        <a:rPr lang="tr-TR" sz="2000" b="1" dirty="0">
                          <a:effectLst>
                            <a:outerShdw blurRad="38100" dist="38100" dir="2700000" algn="tl">
                              <a:srgbClr val="000000">
                                <a:alpha val="43137"/>
                              </a:srgbClr>
                            </a:outerShdw>
                          </a:effectLst>
                        </a:rPr>
                        <a:t>90 SORU-135 DAKİKA</a:t>
                      </a:r>
                      <a:endParaRPr lang="tr-TR" sz="20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68580" marR="68580" marT="0" marB="0"/>
                </a:tc>
                <a:tc hMerge="1">
                  <a:txBody>
                    <a:bodyPr/>
                    <a:lstStyle/>
                    <a:p>
                      <a:endParaRPr lang="tr-TR"/>
                    </a:p>
                  </a:txBody>
                  <a:tcPr/>
                </a:tc>
                <a:tc hMerge="1">
                  <a:txBody>
                    <a:bodyPr/>
                    <a:lstStyle/>
                    <a:p>
                      <a:endParaRPr lang="tr-TR"/>
                    </a:p>
                  </a:txBody>
                  <a:tcPr/>
                </a:tc>
              </a:tr>
            </a:tbl>
          </a:graphicData>
        </a:graphic>
      </p:graphicFrame>
    </p:spTree>
    <p:extLst>
      <p:ext uri="{BB962C8B-B14F-4D97-AF65-F5344CB8AC3E}">
        <p14:creationId xmlns:p14="http://schemas.microsoft.com/office/powerpoint/2010/main" val="3541640214"/>
      </p:ext>
    </p:extLst>
  </p:cSld>
  <p:clrMapOvr>
    <a:masterClrMapping/>
  </p:clrMapOvr>
  <p:transition spd="med">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203776" y="1346474"/>
            <a:ext cx="8184648" cy="553998"/>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tr-TR" sz="3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LYS-3 (</a:t>
            </a:r>
            <a:r>
              <a:rPr lang="tr-TR" sz="3000" kern="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T. </a:t>
            </a:r>
            <a:r>
              <a:rPr lang="tr-TR" sz="3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DİLİ VE EDEBİYATI – </a:t>
            </a:r>
            <a:r>
              <a:rPr lang="tr-TR" sz="3000" kern="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COĞRF-1</a:t>
            </a:r>
            <a:r>
              <a:rPr lang="tr-TR" sz="3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a:t>
            </a:r>
            <a:endParaRPr lang="tr-TR" sz="3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3"/>
          <p:cNvSpPr>
            <a:spLocks noGrp="1" noChangeArrowheads="1"/>
          </p:cNvSpPr>
          <p:nvPr/>
        </p:nvSpPr>
        <p:spPr bwMode="auto">
          <a:xfrm>
            <a:off x="2267744" y="3328650"/>
            <a:ext cx="6120680" cy="3585524"/>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0" i="0" u="none" strike="noStrike" kern="0" cap="none" spc="0" normalizeH="0" baseline="0" noProof="0" dirty="0" smtClean="0">
              <a:ln>
                <a:noFill/>
              </a:ln>
              <a:solidFill>
                <a:srgbClr val="000000"/>
              </a:solidFill>
              <a:effectLst/>
              <a:uLnTx/>
              <a:uFillTx/>
              <a:latin typeface="+mj-lt"/>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Türk Dili ve Edebiyatı testi ile Coğrafya -1 testi </a:t>
            </a:r>
            <a:r>
              <a:rPr kumimoji="0" lang="tr-TR" sz="1800" b="0" i="0" u="sng"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mj-lt"/>
                <a:ea typeface="+mn-ea"/>
                <a:cs typeface="Times New Roman"/>
              </a:rPr>
              <a:t>için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n-ea"/>
                <a:cs typeface="Times New Roman"/>
              </a:rPr>
              <a:t>ayrı soru kitapçıkları </a:t>
            </a:r>
            <a:r>
              <a:rPr kumimoji="0" lang="tr-TR" sz="1800" b="1" i="0" u="sng" strike="noStrike" kern="0" cap="none" spc="0" normalizeH="0" baseline="0" noProof="0" dirty="0" smtClean="0">
                <a:ln>
                  <a:noFill/>
                </a:ln>
                <a:solidFill>
                  <a:srgbClr val="000000"/>
                </a:solidFill>
                <a:effectLst>
                  <a:outerShdw blurRad="38100" dist="38100" dir="2700000" algn="tl">
                    <a:srgbClr val="000000">
                      <a:alpha val="43137"/>
                    </a:srgbClr>
                  </a:outerShdw>
                </a:effectLst>
                <a:uLnTx/>
                <a:uFillTx/>
                <a:latin typeface="+mj-lt"/>
                <a:ea typeface="+mn-ea"/>
                <a:cs typeface="Times New Roman"/>
              </a:rPr>
              <a:t>ve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n-ea"/>
                <a:cs typeface="Times New Roman"/>
              </a:rPr>
              <a:t>ayrı süreler</a:t>
            </a:r>
            <a:r>
              <a:rPr kumimoji="0" lang="tr-TR" sz="1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n-ea"/>
                <a:cs typeface="Times New Roman"/>
              </a:rPr>
              <a:t> </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verilecek. </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 Cevap kağıdı, iki test için ortak olacak.</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1" i="0" u="none" strike="noStrike" kern="0" cap="none" spc="0" normalizeH="0" baseline="0" noProof="0" dirty="0" smtClean="0">
                <a:ln>
                  <a:noFill/>
                </a:ln>
                <a:solidFill>
                  <a:srgbClr val="FF0000"/>
                </a:solidFill>
                <a:effectLst/>
                <a:uLnTx/>
                <a:uFillTx/>
                <a:latin typeface="+mj-lt"/>
                <a:ea typeface="+mn-ea"/>
                <a:cs typeface="Times New Roman"/>
              </a:rPr>
              <a:t>Not:</a:t>
            </a:r>
            <a:r>
              <a:rPr kumimoji="0" lang="tr-TR" sz="1800" b="0" i="0" u="none" strike="noStrike" kern="0" cap="none" spc="0" normalizeH="0" baseline="0" noProof="0" dirty="0" smtClean="0">
                <a:ln>
                  <a:noFill/>
                </a:ln>
                <a:solidFill>
                  <a:srgbClr val="003366"/>
                </a:solidFill>
                <a:effectLst/>
                <a:uLnTx/>
                <a:uFillTx/>
                <a:latin typeface="+mj-lt"/>
                <a:ea typeface="+mn-ea"/>
                <a:cs typeface="Times New Roman"/>
              </a:rPr>
              <a:t> </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Coğrafya-1 testindeki sorular genel liselerin Türkçe-Matematik alanında okutulan coğrafya dersinin konularıyla sınırlı olacaktır. Yani tüm lise coğrafya müfredatından öğrenciler sorumludur. Mesela; 2012 LYS-3 coğrafya-1 testinde 9. sınıf konularından 6 tane soru gelmiştir.</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0" i="0" u="none" strike="noStrike" kern="0" cap="none" spc="0" normalizeH="0" baseline="0" noProof="0" dirty="0" smtClean="0">
              <a:ln>
                <a:noFill/>
              </a:ln>
              <a:solidFill>
                <a:srgbClr val="000000"/>
              </a:solidFill>
              <a:effectLst/>
              <a:uLnTx/>
              <a:uFillTx/>
              <a:latin typeface="+mj-lt"/>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1" i="0" u="none" strike="noStrike" kern="0" cap="none" spc="0" normalizeH="0" baseline="0" noProof="0" dirty="0" smtClean="0">
                <a:ln>
                  <a:noFill/>
                </a:ln>
                <a:solidFill>
                  <a:srgbClr val="FF0000"/>
                </a:solidFill>
                <a:effectLst/>
                <a:uLnTx/>
                <a:uFillTx/>
                <a:latin typeface="+mj-lt"/>
                <a:ea typeface="+mn-ea"/>
                <a:cs typeface="Times New Roman"/>
              </a:rPr>
              <a:t>Not:</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 56 Edebiyat sorusunda 2010 yılında </a:t>
            </a:r>
            <a:r>
              <a:rPr kumimoji="0" lang="tr-TR" sz="1800" b="1" i="0" u="none" strike="noStrike" kern="0" cap="none" spc="0" normalizeH="0" baseline="0" noProof="0" dirty="0" smtClean="0">
                <a:ln>
                  <a:noFill/>
                </a:ln>
                <a:solidFill>
                  <a:srgbClr val="C00000"/>
                </a:solidFill>
                <a:effectLst/>
                <a:uLnTx/>
                <a:uFillTx/>
                <a:latin typeface="+mj-lt"/>
                <a:ea typeface="+mn-ea"/>
                <a:cs typeface="Times New Roman"/>
              </a:rPr>
              <a:t>20</a:t>
            </a:r>
            <a:r>
              <a:rPr kumimoji="0" lang="tr-TR" sz="1800" b="1" i="0" u="none" strike="noStrike" kern="0" cap="none" spc="0" normalizeH="0" baseline="0" noProof="0" dirty="0" smtClean="0">
                <a:ln>
                  <a:noFill/>
                </a:ln>
                <a:solidFill>
                  <a:srgbClr val="0033CC"/>
                </a:solidFill>
                <a:effectLst/>
                <a:uLnTx/>
                <a:uFillTx/>
                <a:latin typeface="+mj-lt"/>
                <a:ea typeface="+mn-ea"/>
                <a:cs typeface="Times New Roman"/>
              </a:rPr>
              <a:t> </a:t>
            </a:r>
            <a:r>
              <a:rPr kumimoji="0" lang="tr-TR" sz="1800" b="1" i="0" u="none" strike="noStrike" kern="0" cap="none" spc="0" normalizeH="0" baseline="0" noProof="0" dirty="0" smtClean="0">
                <a:ln>
                  <a:noFill/>
                </a:ln>
                <a:solidFill>
                  <a:srgbClr val="C00000"/>
                </a:solidFill>
                <a:effectLst/>
                <a:uLnTx/>
                <a:uFillTx/>
                <a:latin typeface="+mj-lt"/>
                <a:ea typeface="+mn-ea"/>
                <a:cs typeface="Times New Roman"/>
              </a:rPr>
              <a:t>Dil ve Anlatım</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 2011 yılında </a:t>
            </a:r>
            <a:r>
              <a:rPr kumimoji="0" lang="tr-TR" sz="1800" b="1" i="0" u="none" strike="noStrike" kern="0" cap="none" spc="0" normalizeH="0" baseline="0" noProof="0" dirty="0" smtClean="0">
                <a:ln>
                  <a:noFill/>
                </a:ln>
                <a:solidFill>
                  <a:srgbClr val="C00000"/>
                </a:solidFill>
                <a:effectLst/>
                <a:uLnTx/>
                <a:uFillTx/>
                <a:latin typeface="+mj-lt"/>
                <a:ea typeface="+mn-ea"/>
                <a:cs typeface="Times New Roman"/>
              </a:rPr>
              <a:t>21</a:t>
            </a:r>
            <a:r>
              <a:rPr kumimoji="0" lang="tr-TR" sz="1800" b="1" i="0" u="none" strike="noStrike" kern="0" cap="none" spc="0" normalizeH="0" baseline="0" noProof="0" dirty="0" smtClean="0">
                <a:ln>
                  <a:noFill/>
                </a:ln>
                <a:solidFill>
                  <a:srgbClr val="0033CC"/>
                </a:solidFill>
                <a:effectLst/>
                <a:uLnTx/>
                <a:uFillTx/>
                <a:latin typeface="+mj-lt"/>
                <a:ea typeface="+mn-ea"/>
                <a:cs typeface="Times New Roman"/>
              </a:rPr>
              <a:t> </a:t>
            </a:r>
            <a:r>
              <a:rPr kumimoji="0" lang="tr-TR" sz="1800" b="1" i="0" u="none" strike="noStrike" kern="0" cap="none" spc="0" normalizeH="0" baseline="0" noProof="0" dirty="0" smtClean="0">
                <a:ln>
                  <a:noFill/>
                </a:ln>
                <a:solidFill>
                  <a:srgbClr val="C00000"/>
                </a:solidFill>
                <a:effectLst/>
                <a:uLnTx/>
                <a:uFillTx/>
                <a:latin typeface="+mj-lt"/>
                <a:ea typeface="+mn-ea"/>
                <a:cs typeface="Times New Roman"/>
              </a:rPr>
              <a:t>Dil ve Anlatım</a:t>
            </a:r>
            <a:r>
              <a:rPr kumimoji="0" lang="tr-TR" sz="1800" b="0" i="0" u="none" strike="noStrike" kern="0" cap="none" spc="0" normalizeH="0" baseline="0" noProof="0" dirty="0" smtClean="0">
                <a:ln>
                  <a:noFill/>
                </a:ln>
                <a:solidFill>
                  <a:srgbClr val="C00000"/>
                </a:solidFill>
                <a:effectLst/>
                <a:uLnTx/>
                <a:uFillTx/>
                <a:latin typeface="+mj-lt"/>
                <a:ea typeface="+mn-ea"/>
                <a:cs typeface="Times New Roman"/>
              </a:rPr>
              <a:t>, </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2012 yılında </a:t>
            </a:r>
            <a:r>
              <a:rPr kumimoji="0" lang="tr-TR" sz="1800" b="1" i="0" u="none" strike="noStrike" kern="0" cap="none" spc="0" normalizeH="0" baseline="0" noProof="0" dirty="0" smtClean="0">
                <a:ln>
                  <a:noFill/>
                </a:ln>
                <a:solidFill>
                  <a:srgbClr val="C00000"/>
                </a:solidFill>
                <a:effectLst/>
                <a:uLnTx/>
                <a:uFillTx/>
                <a:latin typeface="+mj-lt"/>
                <a:ea typeface="+mn-ea"/>
                <a:cs typeface="Times New Roman"/>
              </a:rPr>
              <a:t>23 Dil ve Anlatım</a:t>
            </a:r>
            <a:r>
              <a:rPr kumimoji="0" lang="tr-TR" sz="1800" b="0" i="0" u="none" strike="noStrike" kern="0" cap="none" spc="0" normalizeH="0" baseline="0" noProof="0" dirty="0" smtClean="0">
                <a:ln>
                  <a:noFill/>
                </a:ln>
                <a:solidFill>
                  <a:srgbClr val="C00000"/>
                </a:solidFill>
                <a:effectLst/>
                <a:uLnTx/>
                <a:uFillTx/>
                <a:latin typeface="+mj-lt"/>
                <a:ea typeface="+mn-ea"/>
                <a:cs typeface="Times New Roman"/>
              </a:rPr>
              <a:t> </a:t>
            </a:r>
            <a:r>
              <a:rPr kumimoji="0" lang="tr-TR" sz="1800" b="0" i="0" u="none" strike="noStrike" kern="0" cap="none" spc="0" normalizeH="0" baseline="0" noProof="0" dirty="0" smtClean="0">
                <a:ln>
                  <a:noFill/>
                </a:ln>
                <a:solidFill>
                  <a:srgbClr val="000000"/>
                </a:solidFill>
                <a:effectLst/>
                <a:uLnTx/>
                <a:uFillTx/>
                <a:latin typeface="+mj-lt"/>
                <a:ea typeface="+mn-ea"/>
                <a:cs typeface="Times New Roman"/>
              </a:rPr>
              <a:t>sorusu gelmiştir.</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8" name="Picture 2" descr="http://static.indirimlr.com/wp-content/themes/dealies/timthumb.php?src=http://static.indirimlr.com/images/38/209/497345/3/lys-edebiy_1360871855863.jpg&amp;w=260&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276872"/>
            <a:ext cx="1691680" cy="38164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3" name="Tablo 2"/>
          <p:cNvGraphicFramePr>
            <a:graphicFrameLocks noGrp="1"/>
          </p:cNvGraphicFramePr>
          <p:nvPr>
            <p:extLst>
              <p:ext uri="{D42A27DB-BD31-4B8C-83A1-F6EECF244321}">
                <p14:modId xmlns:p14="http://schemas.microsoft.com/office/powerpoint/2010/main" val="2346278351"/>
              </p:ext>
            </p:extLst>
          </p:nvPr>
        </p:nvGraphicFramePr>
        <p:xfrm>
          <a:off x="2261951" y="2204864"/>
          <a:ext cx="6087830" cy="1057054"/>
        </p:xfrm>
        <a:graphic>
          <a:graphicData uri="http://schemas.openxmlformats.org/drawingml/2006/table">
            <a:tbl>
              <a:tblPr firstRow="1" firstCol="1" bandRow="1">
                <a:tableStyleId>{5940675A-B579-460E-94D1-54222C63F5DA}</a:tableStyleId>
              </a:tblPr>
              <a:tblGrid>
                <a:gridCol w="2321120"/>
                <a:gridCol w="1737213"/>
                <a:gridCol w="2029497"/>
              </a:tblGrid>
              <a:tr h="426118">
                <a:tc>
                  <a:txBody>
                    <a:bodyPr/>
                    <a:lstStyle/>
                    <a:p>
                      <a:pPr algn="ctr">
                        <a:lnSpc>
                          <a:spcPct val="115000"/>
                        </a:lnSpc>
                        <a:spcAft>
                          <a:spcPts val="0"/>
                        </a:spcAft>
                      </a:pPr>
                      <a:r>
                        <a:rPr lang="tr-TR" sz="1800" b="1" strike="noStrike" dirty="0" smtClean="0">
                          <a:effectLst>
                            <a:outerShdw blurRad="38100" dist="38100" dir="2700000" algn="tl">
                              <a:srgbClr val="000000">
                                <a:alpha val="43137"/>
                              </a:srgbClr>
                            </a:outerShdw>
                          </a:effectLst>
                          <a:latin typeface="Adobe Gothic Std B" pitchFamily="34" charset="-128"/>
                          <a:ea typeface="Adobe Gothic Std B" pitchFamily="34" charset="-128"/>
                        </a:rPr>
                        <a:t>T. </a:t>
                      </a:r>
                      <a:r>
                        <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rPr>
                        <a:t>DİLİ VE EDEBİYATI</a:t>
                      </a:r>
                      <a:endPar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c>
                  <a:txBody>
                    <a:bodyPr/>
                    <a:lstStyle/>
                    <a:p>
                      <a:pPr algn="ctr">
                        <a:lnSpc>
                          <a:spcPct val="115000"/>
                        </a:lnSpc>
                        <a:spcAft>
                          <a:spcPts val="0"/>
                        </a:spcAft>
                      </a:pPr>
                      <a:r>
                        <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rPr>
                        <a:t>56 SORU</a:t>
                      </a:r>
                      <a:endPar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c>
                  <a:txBody>
                    <a:bodyPr/>
                    <a:lstStyle/>
                    <a:p>
                      <a:pPr algn="ctr">
                        <a:lnSpc>
                          <a:spcPct val="115000"/>
                        </a:lnSpc>
                        <a:spcAft>
                          <a:spcPts val="0"/>
                        </a:spcAft>
                      </a:pPr>
                      <a:r>
                        <a:rPr lang="tr-TR" sz="1800" b="1" strike="noStrike" dirty="0" smtClean="0">
                          <a:effectLst>
                            <a:outerShdw blurRad="38100" dist="38100" dir="2700000" algn="tl">
                              <a:srgbClr val="000000">
                                <a:alpha val="43137"/>
                              </a:srgbClr>
                            </a:outerShdw>
                          </a:effectLst>
                          <a:latin typeface="Adobe Gothic Std B" pitchFamily="34" charset="-128"/>
                          <a:ea typeface="Adobe Gothic Std B" pitchFamily="34" charset="-128"/>
                        </a:rPr>
                        <a:t>85 </a:t>
                      </a:r>
                      <a:r>
                        <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rPr>
                        <a:t>DAKİKA</a:t>
                      </a:r>
                      <a:endPar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r>
              <a:tr h="302524">
                <a:tc>
                  <a:txBody>
                    <a:bodyPr/>
                    <a:lstStyle/>
                    <a:p>
                      <a:pPr algn="ctr">
                        <a:lnSpc>
                          <a:spcPct val="115000"/>
                        </a:lnSpc>
                        <a:spcAft>
                          <a:spcPts val="0"/>
                        </a:spcAft>
                      </a:pPr>
                      <a:r>
                        <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rPr>
                        <a:t>COĞRAFYA-1</a:t>
                      </a:r>
                      <a:endPar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c>
                  <a:txBody>
                    <a:bodyPr/>
                    <a:lstStyle/>
                    <a:p>
                      <a:pPr algn="ctr">
                        <a:lnSpc>
                          <a:spcPct val="115000"/>
                        </a:lnSpc>
                        <a:spcAft>
                          <a:spcPts val="0"/>
                        </a:spcAft>
                      </a:pPr>
                      <a:r>
                        <a:rPr lang="tr-TR" sz="1800" b="1" strike="noStrike">
                          <a:effectLst>
                            <a:outerShdw blurRad="38100" dist="38100" dir="2700000" algn="tl">
                              <a:srgbClr val="000000">
                                <a:alpha val="43137"/>
                              </a:srgbClr>
                            </a:outerShdw>
                          </a:effectLst>
                          <a:latin typeface="Adobe Gothic Std B" pitchFamily="34" charset="-128"/>
                          <a:ea typeface="Adobe Gothic Std B" pitchFamily="34" charset="-128"/>
                        </a:rPr>
                        <a:t>24 SORU</a:t>
                      </a:r>
                      <a:endParaRPr lang="tr-TR" sz="1800" b="1" strike="noStrike">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c>
                  <a:txBody>
                    <a:bodyPr/>
                    <a:lstStyle/>
                    <a:p>
                      <a:pPr algn="ctr">
                        <a:lnSpc>
                          <a:spcPct val="115000"/>
                        </a:lnSpc>
                        <a:spcAft>
                          <a:spcPts val="0"/>
                        </a:spcAft>
                      </a:pPr>
                      <a:r>
                        <a:rPr lang="tr-TR" sz="1800" b="1" strike="noStrike">
                          <a:effectLst>
                            <a:outerShdw blurRad="38100" dist="38100" dir="2700000" algn="tl">
                              <a:srgbClr val="000000">
                                <a:alpha val="43137"/>
                              </a:srgbClr>
                            </a:outerShdw>
                          </a:effectLst>
                          <a:latin typeface="Adobe Gothic Std B" pitchFamily="34" charset="-128"/>
                          <a:ea typeface="Adobe Gothic Std B" pitchFamily="34" charset="-128"/>
                        </a:rPr>
                        <a:t>35 DAKİKA</a:t>
                      </a:r>
                      <a:endParaRPr lang="tr-TR" sz="1800" b="1" strike="noStrike">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r>
              <a:tr h="300274">
                <a:tc gridSpan="3">
                  <a:txBody>
                    <a:bodyPr/>
                    <a:lstStyle/>
                    <a:p>
                      <a:pPr algn="ctr">
                        <a:lnSpc>
                          <a:spcPct val="115000"/>
                        </a:lnSpc>
                        <a:spcAft>
                          <a:spcPts val="0"/>
                        </a:spcAft>
                      </a:pPr>
                      <a:r>
                        <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rPr>
                        <a:t>80 SORU-120 DAKİKA</a:t>
                      </a:r>
                      <a:endParaRPr lang="tr-TR" sz="1800" b="1" strike="noStrike" dirty="0">
                        <a:effectLst>
                          <a:outerShdw blurRad="38100" dist="38100" dir="2700000" algn="tl">
                            <a:srgbClr val="000000">
                              <a:alpha val="43137"/>
                            </a:srgbClr>
                          </a:outerShdw>
                        </a:effectLst>
                        <a:latin typeface="Adobe Gothic Std B" pitchFamily="34" charset="-128"/>
                        <a:ea typeface="Adobe Gothic Std B" pitchFamily="34" charset="-128"/>
                        <a:cs typeface="Times New Roman"/>
                      </a:endParaRPr>
                    </a:p>
                  </a:txBody>
                  <a:tcPr marL="68580" marR="68580" marT="0" marB="0"/>
                </a:tc>
                <a:tc hMerge="1">
                  <a:txBody>
                    <a:bodyPr/>
                    <a:lstStyle/>
                    <a:p>
                      <a:endParaRPr lang="tr-TR"/>
                    </a:p>
                  </a:txBody>
                  <a:tcPr/>
                </a:tc>
                <a:tc hMerge="1">
                  <a:txBody>
                    <a:bodyPr/>
                    <a:lstStyle/>
                    <a:p>
                      <a:endParaRPr lang="tr-TR"/>
                    </a:p>
                  </a:txBody>
                  <a:tcPr/>
                </a:tc>
              </a:tr>
            </a:tbl>
          </a:graphicData>
        </a:graphic>
      </p:graphicFrame>
    </p:spTree>
    <p:extLst>
      <p:ext uri="{BB962C8B-B14F-4D97-AF65-F5344CB8AC3E}">
        <p14:creationId xmlns:p14="http://schemas.microsoft.com/office/powerpoint/2010/main" val="1326204321"/>
      </p:ext>
    </p:extLst>
  </p:cSld>
  <p:clrMapOvr>
    <a:masterClrMapping/>
  </p:clrMapOvr>
  <p:transition spd="med">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110514" y="1355738"/>
            <a:ext cx="8280919" cy="584775"/>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tr-TR" sz="32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LYS-4 (SOSYAL BİLİMLER-2)</a:t>
            </a:r>
            <a:endParaRPr lang="tr-T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3"/>
          <p:cNvSpPr>
            <a:spLocks noGrp="1" noChangeArrowheads="1"/>
          </p:cNvSpPr>
          <p:nvPr/>
        </p:nvSpPr>
        <p:spPr bwMode="auto">
          <a:xfrm>
            <a:off x="1907704" y="4005064"/>
            <a:ext cx="6480720" cy="2736303"/>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0" marR="0" lvl="0" indent="0" algn="l" defTabSz="914400" rtl="0" eaLnBrk="1" fontAlgn="base" latinLnBrk="0" hangingPunct="1">
              <a:lnSpc>
                <a:spcPct val="80000"/>
              </a:lnSpc>
              <a:spcBef>
                <a:spcPct val="20000"/>
              </a:spcBef>
              <a:spcAft>
                <a:spcPct val="0"/>
              </a:spcAft>
              <a:buClr>
                <a:srgbClr val="003366"/>
              </a:buClr>
              <a:buSzTx/>
              <a:buNone/>
              <a:tabLst/>
              <a:defRPr/>
            </a:pPr>
            <a:endParaRPr kumimoji="0" lang="tr-TR" sz="900" b="0" i="0" u="none" strike="noStrike" kern="0" cap="none" spc="0" normalizeH="0" baseline="0" noProof="0" dirty="0" smtClean="0">
              <a:ln>
                <a:noFill/>
              </a:ln>
              <a:solidFill>
                <a:srgbClr val="000000"/>
              </a:solidFill>
              <a:effectLst/>
              <a:uLnTx/>
              <a:uFillTx/>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0" i="0" u="none" strike="noStrike" kern="0" cap="none" spc="0" normalizeH="0" baseline="0" noProof="0" dirty="0" smtClean="0">
              <a:ln>
                <a:noFill/>
              </a:ln>
              <a:solidFill>
                <a:srgbClr val="000000"/>
              </a:solidFill>
              <a:effectLst/>
              <a:uLnTx/>
              <a:uFillTx/>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ea typeface="+mn-ea"/>
                <a:cs typeface="Times New Roman"/>
              </a:rPr>
              <a:t>Tarih, Coğrafya ve Felsefe grubu/Din Kültürü testleri </a:t>
            </a:r>
            <a:r>
              <a:rPr kumimoji="0" lang="tr-TR" sz="1800" i="0" u="none" strike="noStrike" kern="0" cap="none" spc="0" normalizeH="0" baseline="0" noProof="0" dirty="0" smtClean="0">
                <a:ln>
                  <a:noFill/>
                </a:ln>
                <a:uLnTx/>
                <a:uFillTx/>
                <a:ea typeface="+mn-ea"/>
                <a:cs typeface="Times New Roman"/>
              </a:rPr>
              <a:t>için</a:t>
            </a:r>
            <a:r>
              <a:rPr kumimoji="0" lang="tr-TR" sz="18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ea typeface="+mn-ea"/>
                <a:cs typeface="Times New Roman"/>
              </a:rPr>
              <a:t>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ea typeface="+mn-ea"/>
                <a:cs typeface="Times New Roman"/>
              </a:rPr>
              <a:t>ayrı soru kitapçıkları </a:t>
            </a:r>
            <a:r>
              <a:rPr kumimoji="0" lang="tr-TR" sz="1800" b="0" i="0" u="sng" strike="noStrike" kern="0" cap="none" spc="0" normalizeH="0" baseline="0" noProof="0" dirty="0" smtClean="0">
                <a:ln>
                  <a:noFill/>
                </a:ln>
                <a:solidFill>
                  <a:srgbClr val="000000"/>
                </a:solidFill>
                <a:effectLst/>
                <a:uLnTx/>
                <a:uFillTx/>
                <a:ea typeface="+mn-ea"/>
                <a:cs typeface="Times New Roman"/>
              </a:rPr>
              <a:t>ve </a:t>
            </a:r>
            <a:r>
              <a:rPr kumimoji="0" lang="tr-TR" sz="18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ea typeface="+mn-ea"/>
                <a:cs typeface="Times New Roman"/>
              </a:rPr>
              <a:t>ayrı süreler </a:t>
            </a:r>
            <a:r>
              <a:rPr kumimoji="0" lang="tr-TR" sz="1800" b="0" i="0" u="none" strike="noStrike" kern="0" cap="none" spc="0" normalizeH="0" baseline="0" noProof="0" dirty="0" smtClean="0">
                <a:ln>
                  <a:noFill/>
                </a:ln>
                <a:solidFill>
                  <a:srgbClr val="000000"/>
                </a:solidFill>
                <a:effectLst/>
                <a:uLnTx/>
                <a:uFillTx/>
                <a:ea typeface="+mn-ea"/>
                <a:cs typeface="Times New Roman"/>
              </a:rPr>
              <a:t>verilecek.</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800" b="0" i="0" u="none" strike="noStrike" kern="0" cap="none" spc="0" normalizeH="0" baseline="0" noProof="0" dirty="0" smtClean="0">
                <a:ln>
                  <a:noFill/>
                </a:ln>
                <a:solidFill>
                  <a:srgbClr val="000000"/>
                </a:solidFill>
                <a:effectLst/>
                <a:uLnTx/>
                <a:uFillTx/>
                <a:ea typeface="+mn-ea"/>
                <a:cs typeface="Times New Roman"/>
              </a:rPr>
              <a:t>Cevap kağıdı, üç test için ortak olacak.</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800" b="1" i="0" u="none" strike="noStrike" kern="0" cap="none" spc="0" normalizeH="0" baseline="0" noProof="0" dirty="0" smtClean="0">
              <a:ln>
                <a:noFill/>
              </a:ln>
              <a:solidFill>
                <a:srgbClr val="FF0000"/>
              </a:solidFill>
              <a:effectLst/>
              <a:uLnTx/>
              <a:uFillTx/>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1" i="0" u="none" strike="noStrike" kern="0" cap="none" spc="0" normalizeH="0" baseline="0" noProof="0" dirty="0" smtClean="0">
                <a:ln>
                  <a:noFill/>
                </a:ln>
                <a:solidFill>
                  <a:srgbClr val="C00000"/>
                </a:solidFill>
                <a:effectLst/>
                <a:uLnTx/>
                <a:uFillTx/>
                <a:ea typeface="+mn-ea"/>
                <a:cs typeface="Times New Roman"/>
              </a:rPr>
              <a:t>Not:</a:t>
            </a:r>
            <a:r>
              <a:rPr kumimoji="0" lang="tr-TR" sz="1800" b="0" i="0" u="none" strike="noStrike" kern="0" cap="none" spc="0" normalizeH="0" baseline="0" noProof="0" dirty="0" smtClean="0">
                <a:ln>
                  <a:noFill/>
                </a:ln>
                <a:solidFill>
                  <a:srgbClr val="C00000"/>
                </a:solidFill>
                <a:effectLst/>
                <a:uLnTx/>
                <a:uFillTx/>
                <a:ea typeface="+mn-ea"/>
                <a:cs typeface="Times New Roman"/>
              </a:rPr>
              <a:t> </a:t>
            </a:r>
            <a:r>
              <a:rPr kumimoji="0" lang="tr-TR" sz="1800" b="0" i="0" u="none" strike="noStrike" kern="0" cap="none" spc="0" normalizeH="0" baseline="0" noProof="0" dirty="0" smtClean="0">
                <a:ln>
                  <a:noFill/>
                </a:ln>
                <a:solidFill>
                  <a:srgbClr val="000000"/>
                </a:solidFill>
                <a:effectLst/>
                <a:uLnTx/>
                <a:uFillTx/>
                <a:ea typeface="+mn-ea"/>
                <a:cs typeface="Times New Roman"/>
              </a:rPr>
              <a:t>44 Tarih sorusunda 2010 ve 2011 yılında </a:t>
            </a:r>
            <a:r>
              <a:rPr kumimoji="0" lang="tr-TR" sz="1800" b="1" i="0" u="none" strike="noStrike" kern="0" cap="none" spc="0" normalizeH="0" baseline="0" noProof="0" dirty="0" smtClean="0">
                <a:ln>
                  <a:noFill/>
                </a:ln>
                <a:solidFill>
                  <a:srgbClr val="C00000"/>
                </a:solidFill>
                <a:effectLst/>
                <a:uLnTx/>
                <a:uFillTx/>
                <a:ea typeface="+mn-ea"/>
                <a:cs typeface="Times New Roman"/>
              </a:rPr>
              <a:t>15 Çağdaş</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1" i="0" u="none" strike="noStrike" kern="0" cap="none" spc="0" normalizeH="0" baseline="0" noProof="0" dirty="0" smtClean="0">
                <a:ln>
                  <a:noFill/>
                </a:ln>
                <a:solidFill>
                  <a:srgbClr val="C00000"/>
                </a:solidFill>
                <a:effectLst/>
                <a:uLnTx/>
                <a:uFillTx/>
                <a:ea typeface="+mn-ea"/>
                <a:cs typeface="Times New Roman"/>
              </a:rPr>
              <a:t>Türk ve Dünya Tarihi </a:t>
            </a:r>
            <a:r>
              <a:rPr kumimoji="0" lang="tr-TR" sz="1800" b="0" i="0" u="none" strike="noStrike" kern="0" cap="none" spc="0" normalizeH="0" baseline="0" noProof="0" dirty="0" smtClean="0">
                <a:ln>
                  <a:noFill/>
                </a:ln>
                <a:solidFill>
                  <a:srgbClr val="000000"/>
                </a:solidFill>
                <a:effectLst/>
                <a:uLnTx/>
                <a:uFillTx/>
                <a:ea typeface="+mn-ea"/>
                <a:cs typeface="Times New Roman"/>
              </a:rPr>
              <a:t>sorusu gelmiştir. 2012 yılında </a:t>
            </a:r>
            <a:r>
              <a:rPr kumimoji="0" lang="tr-TR" sz="1800" b="1" i="0" u="none" strike="noStrike" kern="0" cap="none" spc="0" normalizeH="0" baseline="0" noProof="0" dirty="0" smtClean="0">
                <a:ln>
                  <a:noFill/>
                </a:ln>
                <a:solidFill>
                  <a:srgbClr val="C00000"/>
                </a:solidFill>
                <a:effectLst/>
                <a:uLnTx/>
                <a:uFillTx/>
                <a:ea typeface="+mn-ea"/>
                <a:cs typeface="Times New Roman"/>
              </a:rPr>
              <a:t>16</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800" b="1" i="0" u="none" strike="noStrike" kern="0" cap="none" spc="0" normalizeH="0" baseline="0" noProof="0" dirty="0" smtClean="0">
                <a:ln>
                  <a:noFill/>
                </a:ln>
                <a:solidFill>
                  <a:srgbClr val="C00000"/>
                </a:solidFill>
                <a:effectLst/>
                <a:uLnTx/>
                <a:uFillTx/>
                <a:ea typeface="+mn-ea"/>
                <a:cs typeface="Times New Roman"/>
              </a:rPr>
              <a:t>Çağdaş Türk ve Dünya Tarihi </a:t>
            </a:r>
            <a:r>
              <a:rPr kumimoji="0" lang="tr-TR" sz="1800" b="0" i="0" u="none" strike="noStrike" kern="0" cap="none" spc="0" normalizeH="0" baseline="0" noProof="0" dirty="0" smtClean="0">
                <a:ln>
                  <a:noFill/>
                </a:ln>
                <a:solidFill>
                  <a:srgbClr val="000000"/>
                </a:solidFill>
                <a:effectLst/>
                <a:uLnTx/>
                <a:uFillTx/>
                <a:ea typeface="+mn-ea"/>
                <a:cs typeface="Times New Roman"/>
              </a:rPr>
              <a:t>sorusu gelmiştir.</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8" name="Picture 2" descr="http://static.indirimlr.com/wp-content/themes/dealies/timthumb.php?src=http://static.indirimlr.com/images/38/209/497345/3/lys-edebiy_1360871855863.jpg&amp;w=260&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514" y="2276872"/>
            <a:ext cx="1691680" cy="38164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aphicFrame>
        <p:nvGraphicFramePr>
          <p:cNvPr id="3" name="Tablo 2"/>
          <p:cNvGraphicFramePr>
            <a:graphicFrameLocks noGrp="1"/>
          </p:cNvGraphicFramePr>
          <p:nvPr>
            <p:extLst>
              <p:ext uri="{D42A27DB-BD31-4B8C-83A1-F6EECF244321}">
                <p14:modId xmlns:p14="http://schemas.microsoft.com/office/powerpoint/2010/main" val="485746667"/>
              </p:ext>
            </p:extLst>
          </p:nvPr>
        </p:nvGraphicFramePr>
        <p:xfrm>
          <a:off x="1910713" y="2132856"/>
          <a:ext cx="6480720" cy="1809358"/>
        </p:xfrm>
        <a:graphic>
          <a:graphicData uri="http://schemas.openxmlformats.org/drawingml/2006/table">
            <a:tbl>
              <a:tblPr firstRow="1" firstCol="1" bandRow="1">
                <a:tableStyleId>{5940675A-B579-460E-94D1-54222C63F5DA}</a:tableStyleId>
              </a:tblPr>
              <a:tblGrid>
                <a:gridCol w="1089226"/>
                <a:gridCol w="1373161"/>
                <a:gridCol w="1112046"/>
                <a:gridCol w="1112046"/>
                <a:gridCol w="1794241"/>
              </a:tblGrid>
              <a:tr h="251363">
                <a:tc gridSpan="2">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TARİH</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hMerge="1">
                  <a:txBody>
                    <a:bodyPr/>
                    <a:lstStyle/>
                    <a:p>
                      <a:endParaRPr lang="tr-TR"/>
                    </a:p>
                  </a:txBody>
                  <a:tcPr/>
                </a:tc>
                <a:tc gridSpan="2">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44SORU</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hMerge="1">
                  <a:txBody>
                    <a:bodyPr/>
                    <a:lstStyle/>
                    <a:p>
                      <a:endParaRPr lang="tr-TR"/>
                    </a:p>
                  </a:txBody>
                  <a:tcPr/>
                </a:tc>
                <a:tc>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65 DAKİKA</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r>
              <a:tr h="251363">
                <a:tc gridSpan="2">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COĞRAFYA-2</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hMerge="1">
                  <a:txBody>
                    <a:bodyPr/>
                    <a:lstStyle/>
                    <a:p>
                      <a:endParaRPr lang="tr-TR"/>
                    </a:p>
                  </a:txBody>
                  <a:tcPr/>
                </a:tc>
                <a:tc gridSpan="2">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14 SORU</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hMerge="1">
                  <a:txBody>
                    <a:bodyPr/>
                    <a:lstStyle/>
                    <a:p>
                      <a:endParaRPr lang="tr-TR"/>
                    </a:p>
                  </a:txBody>
                  <a:tcPr/>
                </a:tc>
                <a:tc>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20 DAKİKA</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r>
              <a:tr h="282979">
                <a:tc rowSpan="4">
                  <a:txBody>
                    <a:bodyPr/>
                    <a:lstStyle/>
                    <a:p>
                      <a:pPr marL="71755" marR="71755"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FELSEFE GRUBU VE DİN. KÜLT.</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vert="vert270" anchor="ctr"/>
                </a:tc>
                <a:tc>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PSİKOLOJİ</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8 SORU</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rowSpan="4">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32 SORU</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rowSpan="4">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50 DAKİKA</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r>
              <a:tr h="263463">
                <a:tc vMerge="1">
                  <a:txBody>
                    <a:bodyPr/>
                    <a:lstStyle/>
                    <a:p>
                      <a:endParaRPr lang="tr-TR"/>
                    </a:p>
                  </a:txBody>
                  <a:tcPr/>
                </a:tc>
                <a:tc>
                  <a:txBody>
                    <a:bodyPr/>
                    <a:lstStyle/>
                    <a:p>
                      <a:pPr algn="ctr">
                        <a:lnSpc>
                          <a:spcPct val="115000"/>
                        </a:lnSpc>
                        <a:spcAft>
                          <a:spcPts val="0"/>
                        </a:spcAft>
                      </a:pPr>
                      <a:r>
                        <a:rPr lang="tr-TR" sz="1400" b="1" dirty="0" smtClean="0">
                          <a:effectLst>
                            <a:outerShdw blurRad="38100" dist="38100" dir="2700000" algn="tl">
                              <a:srgbClr val="000000">
                                <a:alpha val="43137"/>
                              </a:srgbClr>
                            </a:outerShdw>
                          </a:effectLst>
                          <a:latin typeface="Adobe Fan Heiti Std B" pitchFamily="34" charset="-128"/>
                          <a:ea typeface="Adobe Fan Heiti Std B" pitchFamily="34" charset="-128"/>
                        </a:rPr>
                        <a:t>SOSYOLOJİ</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8 SORU</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vMerge="1">
                  <a:txBody>
                    <a:bodyPr/>
                    <a:lstStyle/>
                    <a:p>
                      <a:endParaRPr lang="tr-TR"/>
                    </a:p>
                  </a:txBody>
                  <a:tcPr/>
                </a:tc>
                <a:tc vMerge="1">
                  <a:txBody>
                    <a:bodyPr/>
                    <a:lstStyle/>
                    <a:p>
                      <a:endParaRPr lang="tr-TR"/>
                    </a:p>
                  </a:txBody>
                  <a:tcPr/>
                </a:tc>
              </a:tr>
              <a:tr h="263463">
                <a:tc vMerge="1">
                  <a:txBody>
                    <a:bodyPr/>
                    <a:lstStyle/>
                    <a:p>
                      <a:endParaRPr lang="tr-TR"/>
                    </a:p>
                  </a:txBody>
                  <a:tcPr/>
                </a:tc>
                <a:tc>
                  <a:txBody>
                    <a:bodyPr/>
                    <a:lstStyle/>
                    <a:p>
                      <a:pPr algn="ctr">
                        <a:lnSpc>
                          <a:spcPct val="115000"/>
                        </a:lnSpc>
                        <a:spcAft>
                          <a:spcPts val="0"/>
                        </a:spcAft>
                      </a:pPr>
                      <a:r>
                        <a:rPr lang="tr-TR" sz="1400" b="1" dirty="0" smtClean="0">
                          <a:effectLst>
                            <a:outerShdw blurRad="38100" dist="38100" dir="2700000" algn="tl">
                              <a:srgbClr val="000000">
                                <a:alpha val="43137"/>
                              </a:srgbClr>
                            </a:outerShdw>
                          </a:effectLst>
                          <a:latin typeface="Adobe Fan Heiti Std B" pitchFamily="34" charset="-128"/>
                          <a:ea typeface="Adobe Fan Heiti Std B" pitchFamily="34" charset="-128"/>
                        </a:rPr>
                        <a:t>MANTIK</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8 SORU</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vMerge="1">
                  <a:txBody>
                    <a:bodyPr/>
                    <a:lstStyle/>
                    <a:p>
                      <a:endParaRPr lang="tr-TR"/>
                    </a:p>
                  </a:txBody>
                  <a:tcPr/>
                </a:tc>
                <a:tc vMerge="1">
                  <a:txBody>
                    <a:bodyPr/>
                    <a:lstStyle/>
                    <a:p>
                      <a:endParaRPr lang="tr-TR"/>
                    </a:p>
                  </a:txBody>
                  <a:tcPr/>
                </a:tc>
              </a:tr>
              <a:tr h="251363">
                <a:tc vMerge="1">
                  <a:txBody>
                    <a:bodyPr/>
                    <a:lstStyle/>
                    <a:p>
                      <a:endParaRPr lang="tr-TR"/>
                    </a:p>
                  </a:txBody>
                  <a:tcPr/>
                </a:tc>
                <a:tc>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DİN. KÜLT.</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a:txBody>
                    <a:bodyPr/>
                    <a:lstStyle/>
                    <a:p>
                      <a:pPr algn="ctr">
                        <a:lnSpc>
                          <a:spcPct val="115000"/>
                        </a:lnSpc>
                        <a:spcAft>
                          <a:spcPts val="0"/>
                        </a:spcAft>
                      </a:pPr>
                      <a:r>
                        <a:rPr lang="tr-TR" sz="1400" b="1">
                          <a:effectLst>
                            <a:outerShdw blurRad="38100" dist="38100" dir="2700000" algn="tl">
                              <a:srgbClr val="000000">
                                <a:alpha val="43137"/>
                              </a:srgbClr>
                            </a:outerShdw>
                          </a:effectLst>
                          <a:latin typeface="Adobe Fan Heiti Std B" pitchFamily="34" charset="-128"/>
                          <a:ea typeface="Adobe Fan Heiti Std B" pitchFamily="34" charset="-128"/>
                        </a:rPr>
                        <a:t>8 SORU</a:t>
                      </a:r>
                      <a:endParaRPr lang="tr-TR" sz="1400" b="1">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vMerge="1">
                  <a:txBody>
                    <a:bodyPr/>
                    <a:lstStyle/>
                    <a:p>
                      <a:endParaRPr lang="tr-TR"/>
                    </a:p>
                  </a:txBody>
                  <a:tcPr/>
                </a:tc>
                <a:tc vMerge="1">
                  <a:txBody>
                    <a:bodyPr/>
                    <a:lstStyle/>
                    <a:p>
                      <a:endParaRPr lang="tr-TR"/>
                    </a:p>
                  </a:txBody>
                  <a:tcPr/>
                </a:tc>
              </a:tr>
              <a:tr h="236206">
                <a:tc gridSpan="5">
                  <a:txBody>
                    <a:bodyPr/>
                    <a:lstStyle/>
                    <a:p>
                      <a:pPr algn="ctr">
                        <a:lnSpc>
                          <a:spcPct val="115000"/>
                        </a:lnSpc>
                        <a:spcAft>
                          <a:spcPts val="0"/>
                        </a:spcAft>
                      </a:pPr>
                      <a:r>
                        <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rPr>
                        <a:t>90 SORU-135 DAKİKA</a:t>
                      </a:r>
                      <a:endParaRPr lang="tr-TR" sz="1400" b="1" dirty="0">
                        <a:effectLst>
                          <a:outerShdw blurRad="38100" dist="38100" dir="2700000" algn="tl">
                            <a:srgbClr val="000000">
                              <a:alpha val="43137"/>
                            </a:srgbClr>
                          </a:outerShdw>
                        </a:effectLst>
                        <a:latin typeface="Adobe Fan Heiti Std B" pitchFamily="34" charset="-128"/>
                        <a:ea typeface="Adobe Fan Heiti Std B" pitchFamily="34" charset="-128"/>
                        <a:cs typeface="Times New Roman"/>
                      </a:endParaRPr>
                    </a:p>
                  </a:txBody>
                  <a:tcPr marL="68580" marR="68580" marT="0" marB="0"/>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r>
            </a:tbl>
          </a:graphicData>
        </a:graphic>
      </p:graphicFrame>
    </p:spTree>
    <p:extLst>
      <p:ext uri="{BB962C8B-B14F-4D97-AF65-F5344CB8AC3E}">
        <p14:creationId xmlns:p14="http://schemas.microsoft.com/office/powerpoint/2010/main" val="169188709"/>
      </p:ext>
    </p:extLst>
  </p:cSld>
  <p:clrMapOvr>
    <a:masterClrMapping/>
  </p:clrMapOvr>
  <p:transition spd="med">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274327" y="1495236"/>
            <a:ext cx="7958137" cy="707886"/>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tr-TR" sz="40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LYS-5 (YABANCI DİL)</a:t>
            </a:r>
            <a:endParaRPr lang="tr-TR"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3"/>
          <p:cNvSpPr>
            <a:spLocks noGrp="1" noChangeArrowheads="1"/>
          </p:cNvSpPr>
          <p:nvPr/>
        </p:nvSpPr>
        <p:spPr bwMode="auto">
          <a:xfrm>
            <a:off x="2195736" y="2420888"/>
            <a:ext cx="6120680" cy="4248472"/>
          </a:xfrm>
          <a:prstGeom prst="flowChartDocumen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Yabancı dil sınavı İngilizce, Almanca, Fransızca derslerinden yapılacak. Bunlardan sadece birine girilebilecek.</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0" i="0" u="none" strike="noStrike" kern="0" cap="none" spc="0" normalizeH="0" baseline="0" noProof="0" dirty="0" smtClean="0">
              <a:ln>
                <a:noFill/>
              </a:ln>
              <a:solidFill>
                <a:srgbClr val="000000"/>
              </a:solidFill>
              <a:effectLst/>
              <a:uLnTx/>
              <a:uFillTx/>
              <a:latin typeface="+mj-lt"/>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Her dil için soru sayısı 80, süresi 120 dakika olacak.</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a:t>
            </a:r>
            <a:r>
              <a:rPr kumimoji="0" lang="tr-TR" sz="2400" b="1" i="0" u="none" strike="noStrike" kern="0" cap="none" spc="0" normalizeH="0" baseline="0" noProof="0" dirty="0" smtClean="0">
                <a:ln>
                  <a:noFill/>
                </a:ln>
                <a:solidFill>
                  <a:srgbClr val="000000"/>
                </a:solidFill>
                <a:effectLst/>
                <a:uLnTx/>
                <a:uFillTx/>
                <a:latin typeface="+mj-lt"/>
                <a:ea typeface="+mn-ea"/>
                <a:cs typeface="Times New Roman"/>
              </a:rPr>
              <a:t>20 Soru:</a:t>
            </a: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Kelime bilgisi ve Dil bilgisi</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a:t>
            </a:r>
            <a:r>
              <a:rPr kumimoji="0" lang="tr-TR" sz="2400" b="1" i="0" u="none" strike="noStrike" kern="0" cap="none" spc="0" normalizeH="0" baseline="0" noProof="0" dirty="0" smtClean="0">
                <a:ln>
                  <a:noFill/>
                </a:ln>
                <a:solidFill>
                  <a:srgbClr val="000000"/>
                </a:solidFill>
                <a:effectLst/>
                <a:uLnTx/>
                <a:uFillTx/>
                <a:latin typeface="+mj-lt"/>
                <a:ea typeface="+mn-ea"/>
                <a:cs typeface="Times New Roman"/>
              </a:rPr>
              <a:t>12 Soru</a:t>
            </a: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Çeviri</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a:t>
            </a:r>
            <a:r>
              <a:rPr kumimoji="0" lang="tr-TR" sz="2400" b="1" i="0" u="none" strike="noStrike" kern="0" cap="none" spc="0" normalizeH="0" baseline="0" noProof="0" dirty="0" smtClean="0">
                <a:ln>
                  <a:noFill/>
                </a:ln>
                <a:solidFill>
                  <a:srgbClr val="000000"/>
                </a:solidFill>
                <a:effectLst/>
                <a:uLnTx/>
                <a:uFillTx/>
                <a:latin typeface="+mj-lt"/>
                <a:ea typeface="+mn-ea"/>
                <a:cs typeface="Times New Roman"/>
              </a:rPr>
              <a:t>48 Soru</a:t>
            </a: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 Okuduğunu Anlama</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0" i="0" u="none" strike="noStrike" kern="0" cap="none" spc="0" normalizeH="0" baseline="0" noProof="0" dirty="0" smtClean="0">
              <a:ln>
                <a:noFill/>
              </a:ln>
              <a:solidFill>
                <a:srgbClr val="000000"/>
              </a:solidFill>
              <a:effectLst/>
              <a:uLnTx/>
              <a:uFillTx/>
              <a:latin typeface="+mj-lt"/>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Yabancı dil testi için </a:t>
            </a:r>
            <a:r>
              <a:rPr kumimoji="0" lang="tr-TR"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mj-lt"/>
                <a:ea typeface="+mn-ea"/>
                <a:cs typeface="Times New Roman"/>
              </a:rPr>
              <a:t>tek soru kitapçığı ve tek cevap kağıdı </a:t>
            </a:r>
            <a: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t>kullanılacak.</a:t>
            </a:r>
            <a:br>
              <a:rPr kumimoji="0" lang="tr-TR" sz="2400" b="0" i="0" u="none" strike="noStrike" kern="0" cap="none" spc="0" normalizeH="0" baseline="0" noProof="0" dirty="0" smtClean="0">
                <a:ln>
                  <a:noFill/>
                </a:ln>
                <a:solidFill>
                  <a:srgbClr val="000000"/>
                </a:solidFill>
                <a:effectLst/>
                <a:uLnTx/>
                <a:uFillTx/>
                <a:latin typeface="+mj-lt"/>
                <a:ea typeface="+mn-ea"/>
                <a:cs typeface="Times New Roman"/>
              </a:rPr>
            </a:br>
            <a:r>
              <a:rPr kumimoji="0" lang="tr-TR" sz="1600" b="0" i="0" u="none" strike="noStrike" kern="0" cap="none" spc="0" normalizeH="0" baseline="0" noProof="0" dirty="0" smtClean="0">
                <a:ln>
                  <a:noFill/>
                </a:ln>
                <a:solidFill>
                  <a:srgbClr val="003366"/>
                </a:solidFill>
                <a:effectLst/>
                <a:uLnTx/>
                <a:uFillTx/>
                <a:latin typeface="+mj-lt"/>
                <a:ea typeface="+mn-ea"/>
                <a:cs typeface="Times New Roman"/>
              </a:rPr>
              <a:t/>
            </a:r>
            <a:br>
              <a:rPr kumimoji="0" lang="tr-TR" sz="1600" b="0" i="0" u="none" strike="noStrike" kern="0" cap="none" spc="0" normalizeH="0" baseline="0" noProof="0" dirty="0" smtClean="0">
                <a:ln>
                  <a:noFill/>
                </a:ln>
                <a:solidFill>
                  <a:srgbClr val="003366"/>
                </a:solidFill>
                <a:effectLst/>
                <a:uLnTx/>
                <a:uFillTx/>
                <a:latin typeface="+mj-lt"/>
                <a:ea typeface="+mn-ea"/>
                <a:cs typeface="Times New Roman"/>
              </a:rPr>
            </a:br>
            <a:endParaRPr kumimoji="0" lang="tr-TR" sz="1600" b="0" i="0" u="none" strike="noStrike" kern="0" cap="none" spc="0" normalizeH="0" baseline="0" noProof="0" dirty="0" smtClean="0">
              <a:ln>
                <a:noFill/>
              </a:ln>
              <a:solidFill>
                <a:srgbClr val="003366"/>
              </a:solidFill>
              <a:effectLst/>
              <a:uLnTx/>
              <a:uFillTx/>
              <a:latin typeface="+mj-lt"/>
              <a:ea typeface="+mn-ea"/>
              <a:cs typeface="Times New Roman"/>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8" name="Picture 2" descr="http://static.indirimlr.com/wp-content/themes/dealies/timthumb.php?src=http://static.indirimlr.com/images/38/209/497345/3/lys-edebiy_1360871855863.jpg&amp;w=260&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276872"/>
            <a:ext cx="1691680" cy="38164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530515"/>
      </p:ext>
    </p:extLst>
  </p:cSld>
  <p:clrMapOvr>
    <a:masterClrMapping/>
  </p:clrMapOvr>
  <p:transition spd="med">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179512" y="1556792"/>
            <a:ext cx="4968552" cy="646331"/>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tr-TR" sz="36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a:ea typeface="+mj-ea"/>
                <a:cs typeface="Times New Roman"/>
              </a:rPr>
              <a:t>LYS PUAN TÜRLERİ</a:t>
            </a:r>
            <a:endParaRPr lang="tr-TR"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Rectangle 1029"/>
          <p:cNvSpPr>
            <a:spLocks noGrp="1" noChangeArrowheads="1"/>
          </p:cNvSpPr>
          <p:nvPr/>
        </p:nvSpPr>
        <p:spPr bwMode="auto">
          <a:xfrm>
            <a:off x="1547664" y="2348880"/>
            <a:ext cx="6822429" cy="3572626"/>
          </a:xfrm>
          <a:prstGeom prst="frame">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522288" marR="0" lvl="1" indent="0" algn="l"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r>
              <a:rPr kumimoji="0" lang="tr-TR" sz="1600" b="1" i="0" u="none" strike="noStrike" kern="0" cap="none" spc="0" normalizeH="0" baseline="0" noProof="0" dirty="0" smtClean="0">
                <a:ln>
                  <a:noFill/>
                </a:ln>
                <a:solidFill>
                  <a:srgbClr val="000000"/>
                </a:solidFill>
                <a:effectLst/>
                <a:uLnTx/>
                <a:uFillTx/>
                <a:latin typeface="Times New Roman"/>
                <a:cs typeface="Times New Roman"/>
              </a:rPr>
              <a:t>- Sınav sonucunda öğrenciler girdikleri testlere göre şu puanlara sahip olacaktır.</a:t>
            </a:r>
          </a:p>
          <a:p>
            <a:pPr marL="522288" marR="0" lvl="1" indent="0" algn="l"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endParaRPr kumimoji="0" lang="tr-TR" sz="500" b="1" i="0" u="none" strike="noStrike" kern="0" cap="none" spc="0" normalizeH="0" baseline="0" noProof="0" dirty="0" smtClean="0">
              <a:ln>
                <a:noFill/>
              </a:ln>
              <a:solidFill>
                <a:srgbClr val="000000"/>
              </a:solidFill>
              <a:effectLst/>
              <a:uLnTx/>
              <a:uFillTx/>
              <a:latin typeface="Times New Roman"/>
              <a:cs typeface="Times New Roman"/>
            </a:endParaRPr>
          </a:p>
          <a:p>
            <a:pPr marL="522288" marR="0" lvl="1" indent="0" algn="l" defTabSz="914400" rtl="0" eaLnBrk="1" fontAlgn="base" latinLnBrk="0" hangingPunct="1">
              <a:lnSpc>
                <a:spcPct val="80000"/>
              </a:lnSpc>
              <a:spcBef>
                <a:spcPct val="20000"/>
              </a:spcBef>
              <a:spcAft>
                <a:spcPct val="0"/>
              </a:spcAft>
              <a:buClr>
                <a:srgbClr val="003366"/>
              </a:buClr>
              <a:buSzPct val="55000"/>
              <a:buFont typeface="Wingdings" pitchFamily="2" charset="2"/>
              <a:buNone/>
              <a:tabLst/>
              <a:defRPr/>
            </a:pPr>
            <a:r>
              <a:rPr kumimoji="0" lang="tr-TR" sz="1600" b="1" i="0" u="none" strike="noStrike" kern="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Times New Roman"/>
                <a:cs typeface="Times New Roman"/>
              </a:rPr>
              <a:t>(SAYISAL)	         (EA)              (SÖZEL)       (Y. DİL)</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         * MF-1               </a:t>
            </a:r>
            <a:r>
              <a:rPr lang="tr-TR" sz="1600" b="1" kern="0" dirty="0">
                <a:solidFill>
                  <a:srgbClr val="C00000"/>
                </a:solidFill>
                <a:latin typeface="Times New Roman"/>
                <a:cs typeface="Times New Roman"/>
              </a:rPr>
              <a:t> </a:t>
            </a:r>
            <a:r>
              <a:rPr lang="tr-TR" sz="1600" b="1" kern="0" dirty="0" smtClean="0">
                <a:solidFill>
                  <a:srgbClr val="C00000"/>
                </a:solidFill>
                <a:latin typeface="Times New Roman"/>
                <a:cs typeface="Times New Roman"/>
              </a:rPr>
              <a:t>     </a:t>
            </a: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 TM-1             * TS-1             * DİL-1</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	  * MF-2                     * TM-2             * TS-2             * DİL-2</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	  * MF-3                     * TM-3	                     * DİL-3</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C00000"/>
                </a:solidFill>
                <a:effectLst/>
                <a:uLnTx/>
                <a:uFillTx/>
                <a:latin typeface="Times New Roman"/>
                <a:cs typeface="Times New Roman"/>
              </a:rPr>
              <a:t>	  * MF-4</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endParaRPr kumimoji="0" lang="tr-TR" sz="500" b="0" i="0" u="none" strike="noStrike" kern="0" cap="none" spc="0" normalizeH="0" baseline="0" noProof="0" dirty="0" smtClean="0">
              <a:ln>
                <a:noFill/>
              </a:ln>
              <a:solidFill>
                <a:srgbClr val="003366"/>
              </a:solidFill>
              <a:effectLst/>
              <a:uLnTx/>
              <a:uFillTx/>
              <a:latin typeface="Times New Roman"/>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	 - Bu puanlar hesaplanırken testlerin ağırlıkları farklı olacaktır.</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3366"/>
                </a:solidFill>
                <a:effectLst/>
                <a:uLnTx/>
                <a:uFillTx/>
                <a:latin typeface="Times New Roman"/>
                <a:cs typeface="Times New Roman"/>
              </a:rPr>
              <a:t>     </a:t>
            </a:r>
            <a:r>
              <a:rPr kumimoji="0" lang="tr-TR" sz="1600" b="1" i="0" u="none" strike="noStrike" kern="0" cap="none" spc="0" normalizeH="0" baseline="0" noProof="0" dirty="0" smtClean="0">
                <a:ln>
                  <a:noFill/>
                </a:ln>
                <a:solidFill>
                  <a:srgbClr val="000000"/>
                </a:solidFill>
                <a:effectLst/>
                <a:uLnTx/>
                <a:uFillTx/>
                <a:latin typeface="Times New Roman"/>
                <a:cs typeface="Times New Roman"/>
              </a:rPr>
              <a:t>Örneğin; </a:t>
            </a:r>
            <a:r>
              <a:rPr kumimoji="0" lang="tr-TR" sz="1600" b="0" i="0" u="none" strike="noStrike" kern="0" cap="none" spc="0" normalizeH="0" baseline="0" noProof="0" dirty="0" smtClean="0">
                <a:ln>
                  <a:noFill/>
                </a:ln>
                <a:solidFill>
                  <a:srgbClr val="000000"/>
                </a:solidFill>
                <a:effectLst/>
                <a:uLnTx/>
                <a:uFillTx/>
                <a:latin typeface="Times New Roman"/>
                <a:cs typeface="Times New Roman"/>
              </a:rPr>
              <a:t>MF–1 de Biyoloji testinin katsayısı ile MF–3 de Biyoloji testinin katsayısı çok farklı olacaktır. </a:t>
            </a: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8062"/>
            <a:ext cx="7922831" cy="126841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1026" name="Picture 2" descr="http://mebk12.meb.gov.tr/meb_iys_dosyalar/11/02/372910/resimler/2013_04/k_11151823_lyspuan.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551788">
            <a:off x="343040" y="3865516"/>
            <a:ext cx="1864071" cy="257175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102573431"/>
      </p:ext>
    </p:extLst>
  </p:cSld>
  <p:clrMapOvr>
    <a:masterClrMapping/>
  </p:clrMapOvr>
  <p:transition spd="med">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kış Çizelgesi: Çok Sayıda Belge 9"/>
          <p:cNvSpPr/>
          <p:nvPr/>
        </p:nvSpPr>
        <p:spPr>
          <a:xfrm>
            <a:off x="179512" y="116632"/>
            <a:ext cx="8136904" cy="165618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32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LYS </a:t>
            </a:r>
            <a: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TESTLERİNİN </a:t>
            </a:r>
            <a:r>
              <a:rPr lang="tr-TR" sz="32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TOPLAM PUANA </a:t>
            </a:r>
            <a: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KATKISI NE KADAR-1</a:t>
            </a:r>
            <a:b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br>
            <a:endPar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Rectangle 3"/>
          <p:cNvSpPr>
            <a:spLocks noGrp="1" noChangeArrowheads="1"/>
          </p:cNvSpPr>
          <p:nvPr/>
        </p:nvSpPr>
        <p:spPr bwMode="auto">
          <a:xfrm rot="21087318">
            <a:off x="3122421" y="1894738"/>
            <a:ext cx="4752528" cy="4343010"/>
          </a:xfrm>
          <a:prstGeom prst="bevel">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900" b="1" i="0" u="none" strike="noStrike" kern="0" cap="none" spc="0" normalizeH="0" baseline="0" noProof="0" dirty="0" smtClean="0">
              <a:ln>
                <a:noFill/>
              </a:ln>
              <a:solidFill>
                <a:srgbClr val="003366"/>
              </a:solidFill>
              <a:effectLst/>
              <a:uLnTx/>
              <a:uFillTx/>
              <a:latin typeface="Times New Roman"/>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LYS </a:t>
            </a:r>
            <a:r>
              <a:rPr kumimoji="0" lang="tr-TR" sz="2000" b="0" i="0" u="none" strike="noStrike" kern="0" cap="none" spc="0" normalizeH="0" baseline="0" noProof="0" dirty="0" smtClean="0">
                <a:ln>
                  <a:noFill/>
                </a:ln>
                <a:solidFill>
                  <a:srgbClr val="000000"/>
                </a:solidFill>
                <a:effectLst/>
                <a:uLnTx/>
                <a:uFillTx/>
                <a:latin typeface="Times New Roman"/>
                <a:ea typeface="+mn-ea"/>
                <a:cs typeface="Times New Roman"/>
              </a:rPr>
              <a:t>testlerinin LYS puan türlerine </a:t>
            </a:r>
            <a:r>
              <a:rPr kumimoji="0" lang="tr-TR" sz="20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a:ea typeface="+mn-ea"/>
                <a:cs typeface="Times New Roman"/>
              </a:rPr>
              <a:t>katkısı en fazla %60 (*240 puan) </a:t>
            </a:r>
            <a:r>
              <a:rPr kumimoji="0" lang="tr-TR" sz="2000" b="1" i="0" u="sng" strike="noStrike" kern="0" cap="none" spc="0" normalizeH="0" baseline="0" noProof="0" dirty="0" err="1" smtClean="0">
                <a:ln>
                  <a:noFill/>
                </a:ln>
                <a:solidFill>
                  <a:srgbClr val="C00000"/>
                </a:solidFill>
                <a:effectLst>
                  <a:outerShdw blurRad="38100" dist="38100" dir="2700000" algn="tl">
                    <a:srgbClr val="000000">
                      <a:alpha val="43137"/>
                    </a:srgbClr>
                  </a:outerShdw>
                </a:effectLst>
                <a:uLnTx/>
                <a:uFillTx/>
                <a:latin typeface="Times New Roman"/>
                <a:ea typeface="+mn-ea"/>
                <a:cs typeface="Times New Roman"/>
              </a:rPr>
              <a:t>dır</a:t>
            </a:r>
            <a:r>
              <a:rPr kumimoji="0" lang="tr-TR" sz="2000" b="1" i="0" u="sng"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Times New Roman"/>
                <a:ea typeface="+mn-ea"/>
                <a:cs typeface="Times New Roman"/>
              </a:rPr>
              <a:t>.</a:t>
            </a: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0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l"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2000" b="1" i="0" u="none" strike="noStrike" kern="0" cap="none" spc="0" normalizeH="0" baseline="0" noProof="0" dirty="0" smtClean="0">
                <a:ln>
                  <a:noFill/>
                </a:ln>
                <a:solidFill>
                  <a:srgbClr val="000000"/>
                </a:solidFill>
                <a:effectLst/>
                <a:uLnTx/>
                <a:uFillTx/>
                <a:latin typeface="Times New Roman"/>
                <a:ea typeface="+mn-ea"/>
                <a:cs typeface="Times New Roman"/>
              </a:rPr>
              <a:t>	</a:t>
            </a:r>
            <a:r>
              <a:rPr kumimoji="0" lang="tr-TR" sz="2000" b="1" i="0" u="none" strike="noStrike" kern="0" cap="none" spc="0" normalizeH="0" baseline="0" noProof="0" dirty="0" smtClean="0">
                <a:ln>
                  <a:noFill/>
                </a:ln>
                <a:solidFill>
                  <a:srgbClr val="800000"/>
                </a:solidFill>
                <a:effectLst/>
                <a:uLnTx/>
                <a:uFillTx/>
                <a:latin typeface="Times New Roman"/>
                <a:ea typeface="+mn-ea"/>
                <a:cs typeface="Times New Roman"/>
              </a:rPr>
              <a:t>*Uyarı:</a:t>
            </a:r>
            <a:r>
              <a:rPr kumimoji="0" lang="tr-TR" sz="2000" b="0" i="0" u="none" strike="noStrike" kern="0" cap="none" spc="0" normalizeH="0" baseline="0" noProof="0" dirty="0" smtClean="0">
                <a:ln>
                  <a:noFill/>
                </a:ln>
                <a:solidFill>
                  <a:srgbClr val="000000"/>
                </a:solidFill>
                <a:effectLst/>
                <a:uLnTx/>
                <a:uFillTx/>
                <a:latin typeface="Times New Roman"/>
                <a:ea typeface="+mn-ea"/>
                <a:cs typeface="Times New Roman"/>
              </a:rPr>
              <a:t> LYS Ham Puanları 100–500 puan arasında değişmektedir (Okul puanı da bu ham puanın üstüne eklenerek yerleştirme puanları ortaya çıkmaktadır). Bu 240 ham puan LYS testlerinden alınabilecek en fazla puandır. </a:t>
            </a: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pic>
        <p:nvPicPr>
          <p:cNvPr id="2050" name="Picture 2" descr="http://s3-eu-west-1.amazonaws.com/pbg-images/large/138/hangi_bolum.jpg?1367484698">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94812">
            <a:off x="538647" y="2690631"/>
            <a:ext cx="2350587" cy="301983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613582"/>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
        <p:nvSpPr>
          <p:cNvPr id="7" name="Dikdörtgen 6"/>
          <p:cNvSpPr/>
          <p:nvPr/>
        </p:nvSpPr>
        <p:spPr>
          <a:xfrm>
            <a:off x="236123" y="1412776"/>
            <a:ext cx="7992888"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Tablo </a:t>
            </a: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2. Örgün Yükseköğretim Programları ve </a:t>
            </a:r>
          </a:p>
          <a:p>
            <a:pPr algn="ct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Yerleşen  </a:t>
            </a:r>
            <a:r>
              <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Aday </a:t>
            </a: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Sayıları</a:t>
            </a:r>
            <a:endPar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 name="1 Resim" descr="ram logo tasarım - Kopya.png"/>
          <p:cNvPicPr/>
          <p:nvPr/>
        </p:nvPicPr>
        <p:blipFill>
          <a:blip r:embed="rId2" cstate="print"/>
          <a:stretch>
            <a:fillRect/>
          </a:stretch>
        </p:blipFill>
        <p:spPr>
          <a:xfrm>
            <a:off x="7891719" y="6237748"/>
            <a:ext cx="1252281" cy="620252"/>
          </a:xfrm>
          <a:prstGeom prst="rect">
            <a:avLst/>
          </a:prstGeom>
          <a:ln>
            <a:noFill/>
          </a:ln>
          <a:effectLst>
            <a:softEdge rad="112500"/>
          </a:effectLst>
        </p:spPr>
      </p:pic>
      <p:graphicFrame>
        <p:nvGraphicFramePr>
          <p:cNvPr id="4" name="Tablo 3"/>
          <p:cNvGraphicFramePr>
            <a:graphicFrameLocks noGrp="1"/>
          </p:cNvGraphicFramePr>
          <p:nvPr>
            <p:extLst>
              <p:ext uri="{D42A27DB-BD31-4B8C-83A1-F6EECF244321}">
                <p14:modId xmlns:p14="http://schemas.microsoft.com/office/powerpoint/2010/main" val="3659083098"/>
              </p:ext>
            </p:extLst>
          </p:nvPr>
        </p:nvGraphicFramePr>
        <p:xfrm>
          <a:off x="93653" y="2466846"/>
          <a:ext cx="8388428" cy="3764194"/>
        </p:xfrm>
        <a:graphic>
          <a:graphicData uri="http://schemas.openxmlformats.org/drawingml/2006/table">
            <a:tbl>
              <a:tblPr firstRow="1" bandRow="1">
                <a:tableStyleId>{2A488322-F2BA-4B5B-9748-0D474271808F}</a:tableStyleId>
              </a:tblPr>
              <a:tblGrid>
                <a:gridCol w="838843"/>
                <a:gridCol w="838843"/>
                <a:gridCol w="838843"/>
                <a:gridCol w="838843"/>
                <a:gridCol w="912425"/>
                <a:gridCol w="846201"/>
                <a:gridCol w="757901"/>
                <a:gridCol w="838843"/>
                <a:gridCol w="838843"/>
                <a:gridCol w="838843"/>
              </a:tblGrid>
              <a:tr h="537742">
                <a:tc>
                  <a:txBody>
                    <a:bodyPr/>
                    <a:lstStyle/>
                    <a:p>
                      <a:pPr algn="ctr"/>
                      <a:endParaRPr lang="tr-TR" dirty="0"/>
                    </a:p>
                  </a:txBody>
                  <a:tcPr anchor="ctr"/>
                </a:tc>
                <a:tc gridSpan="3">
                  <a:txBody>
                    <a:bodyPr/>
                    <a:lstStyle/>
                    <a:p>
                      <a:pPr algn="ctr"/>
                      <a:r>
                        <a:rPr lang="tr-TR" dirty="0" smtClean="0"/>
                        <a:t>LİSANS</a:t>
                      </a:r>
                      <a:endParaRPr lang="tr-TR" dirty="0"/>
                    </a:p>
                  </a:txBody>
                  <a:tcPr anchor="ctr"/>
                </a:tc>
                <a:tc hMerge="1">
                  <a:txBody>
                    <a:bodyPr/>
                    <a:lstStyle/>
                    <a:p>
                      <a:endParaRPr lang="tr-TR" dirty="0"/>
                    </a:p>
                  </a:txBody>
                  <a:tcPr/>
                </a:tc>
                <a:tc hMerge="1">
                  <a:txBody>
                    <a:bodyPr/>
                    <a:lstStyle/>
                    <a:p>
                      <a:endParaRPr lang="tr-TR" dirty="0"/>
                    </a:p>
                  </a:txBody>
                  <a:tcPr/>
                </a:tc>
                <a:tc gridSpan="3">
                  <a:txBody>
                    <a:bodyPr/>
                    <a:lstStyle/>
                    <a:p>
                      <a:pPr algn="ctr"/>
                      <a:r>
                        <a:rPr lang="tr-TR" dirty="0" smtClean="0"/>
                        <a:t>ÖNLİSANS</a:t>
                      </a:r>
                      <a:endParaRPr lang="tr-TR" dirty="0"/>
                    </a:p>
                  </a:txBody>
                  <a:tcPr anchor="ctr"/>
                </a:tc>
                <a:tc hMerge="1">
                  <a:txBody>
                    <a:bodyPr/>
                    <a:lstStyle/>
                    <a:p>
                      <a:endParaRPr lang="tr-TR" dirty="0"/>
                    </a:p>
                  </a:txBody>
                  <a:tcPr/>
                </a:tc>
                <a:tc hMerge="1">
                  <a:txBody>
                    <a:bodyPr/>
                    <a:lstStyle/>
                    <a:p>
                      <a:endParaRPr lang="tr-TR" dirty="0"/>
                    </a:p>
                  </a:txBody>
                  <a:tcPr/>
                </a:tc>
                <a:tc gridSpan="3">
                  <a:txBody>
                    <a:bodyPr/>
                    <a:lstStyle/>
                    <a:p>
                      <a:pPr algn="ctr"/>
                      <a:r>
                        <a:rPr lang="tr-TR" dirty="0" smtClean="0"/>
                        <a:t>TOPLAM</a:t>
                      </a:r>
                      <a:endParaRPr lang="tr-TR" dirty="0"/>
                    </a:p>
                  </a:txBody>
                  <a:tcPr anchor="ctr"/>
                </a:tc>
                <a:tc hMerge="1">
                  <a:txBody>
                    <a:bodyPr/>
                    <a:lstStyle/>
                    <a:p>
                      <a:endParaRPr lang="tr-TR" dirty="0"/>
                    </a:p>
                  </a:txBody>
                  <a:tcPr/>
                </a:tc>
                <a:tc hMerge="1">
                  <a:txBody>
                    <a:bodyPr/>
                    <a:lstStyle/>
                    <a:p>
                      <a:endParaRPr lang="tr-TR" dirty="0"/>
                    </a:p>
                  </a:txBody>
                  <a:tcPr/>
                </a:tc>
              </a:tr>
              <a:tr h="537742">
                <a:tc>
                  <a:txBody>
                    <a:bodyPr/>
                    <a:lstStyle/>
                    <a:p>
                      <a:pPr algn="ctr"/>
                      <a:endParaRPr lang="tr-TR"/>
                    </a:p>
                  </a:txBody>
                  <a:tcPr anchor="ctr"/>
                </a:tc>
                <a:tc>
                  <a:txBody>
                    <a:bodyPr/>
                    <a:lstStyle/>
                    <a:p>
                      <a:pPr algn="ctr"/>
                      <a:r>
                        <a:rPr lang="tr-TR" sz="1000" dirty="0" smtClean="0">
                          <a:effectLst>
                            <a:outerShdw blurRad="38100" dist="38100" dir="2700000" algn="tl">
                              <a:srgbClr val="000000">
                                <a:alpha val="43137"/>
                              </a:srgbClr>
                            </a:outerShdw>
                          </a:effectLst>
                        </a:rPr>
                        <a:t>KONTENJAN</a:t>
                      </a:r>
                      <a:endParaRPr lang="tr-TR" sz="10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YERLEŞEN</a:t>
                      </a:r>
                      <a:endParaRPr lang="tr-TR" sz="12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BOŞ</a:t>
                      </a:r>
                      <a:endParaRPr lang="tr-TR" sz="1200" b="1" dirty="0">
                        <a:effectLst>
                          <a:outerShdw blurRad="38100" dist="38100" dir="2700000" algn="tl">
                            <a:srgbClr val="000000">
                              <a:alpha val="43137"/>
                            </a:srgbClr>
                          </a:outerShdw>
                        </a:effectLst>
                        <a:latin typeface="+mj-lt"/>
                      </a:endParaRPr>
                    </a:p>
                  </a:txBody>
                  <a:tcPr anchor="ctr"/>
                </a:tc>
                <a:tc>
                  <a:txBody>
                    <a:bodyPr/>
                    <a:lstStyle/>
                    <a:p>
                      <a:pPr algn="ctr"/>
                      <a:r>
                        <a:rPr lang="tr-TR" sz="1000" dirty="0" smtClean="0">
                          <a:effectLst>
                            <a:outerShdw blurRad="38100" dist="38100" dir="2700000" algn="tl">
                              <a:srgbClr val="000000">
                                <a:alpha val="43137"/>
                              </a:srgbClr>
                            </a:outerShdw>
                          </a:effectLst>
                        </a:rPr>
                        <a:t>KONTENJAN</a:t>
                      </a:r>
                      <a:endParaRPr lang="tr-TR" sz="10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YERLEŞEN</a:t>
                      </a:r>
                      <a:endParaRPr lang="tr-TR" sz="12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BOŞ</a:t>
                      </a:r>
                      <a:endParaRPr lang="tr-TR" sz="1200" b="1" dirty="0">
                        <a:effectLst>
                          <a:outerShdw blurRad="38100" dist="38100" dir="2700000" algn="tl">
                            <a:srgbClr val="000000">
                              <a:alpha val="43137"/>
                            </a:srgbClr>
                          </a:outerShdw>
                        </a:effectLst>
                        <a:latin typeface="+mj-lt"/>
                      </a:endParaRPr>
                    </a:p>
                  </a:txBody>
                  <a:tcPr anchor="ctr"/>
                </a:tc>
                <a:tc>
                  <a:txBody>
                    <a:bodyPr/>
                    <a:lstStyle/>
                    <a:p>
                      <a:pPr algn="ctr"/>
                      <a:r>
                        <a:rPr lang="tr-TR" sz="1000" dirty="0" smtClean="0">
                          <a:effectLst>
                            <a:outerShdw blurRad="38100" dist="38100" dir="2700000" algn="tl">
                              <a:srgbClr val="000000">
                                <a:alpha val="43137"/>
                              </a:srgbClr>
                            </a:outerShdw>
                          </a:effectLst>
                        </a:rPr>
                        <a:t>KONTENJAN</a:t>
                      </a:r>
                      <a:endParaRPr lang="tr-TR" sz="10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YERLEŞEN</a:t>
                      </a:r>
                      <a:endParaRPr lang="tr-TR" sz="1200" b="1" dirty="0">
                        <a:effectLst>
                          <a:outerShdw blurRad="38100" dist="38100" dir="2700000" algn="tl">
                            <a:srgbClr val="000000">
                              <a:alpha val="43137"/>
                            </a:srgbClr>
                          </a:outerShdw>
                        </a:effectLst>
                        <a:latin typeface="+mj-lt"/>
                      </a:endParaRPr>
                    </a:p>
                  </a:txBody>
                  <a:tcPr anchor="ctr"/>
                </a:tc>
                <a:tc>
                  <a:txBody>
                    <a:bodyPr/>
                    <a:lstStyle/>
                    <a:p>
                      <a:pPr algn="ctr"/>
                      <a:r>
                        <a:rPr lang="tr-TR" sz="1200" dirty="0" smtClean="0">
                          <a:effectLst>
                            <a:outerShdw blurRad="38100" dist="38100" dir="2700000" algn="tl">
                              <a:srgbClr val="000000">
                                <a:alpha val="43137"/>
                              </a:srgbClr>
                            </a:outerShdw>
                          </a:effectLst>
                        </a:rPr>
                        <a:t>BOŞ</a:t>
                      </a:r>
                      <a:endParaRPr lang="tr-TR" sz="1200" b="1" dirty="0">
                        <a:effectLst>
                          <a:outerShdw blurRad="38100" dist="38100" dir="2700000" algn="tl">
                            <a:srgbClr val="000000">
                              <a:alpha val="43137"/>
                            </a:srgbClr>
                          </a:outerShdw>
                        </a:effectLst>
                        <a:latin typeface="+mj-lt"/>
                      </a:endParaRPr>
                    </a:p>
                  </a:txBody>
                  <a:tcPr anchor="ctr"/>
                </a:tc>
              </a:tr>
              <a:tr h="537742">
                <a:tc>
                  <a:txBody>
                    <a:bodyPr/>
                    <a:lstStyle/>
                    <a:p>
                      <a:pPr algn="ctr"/>
                      <a:r>
                        <a:rPr lang="tr-TR" sz="1600" dirty="0" smtClean="0">
                          <a:effectLst>
                            <a:outerShdw blurRad="38100" dist="38100" dir="2700000" algn="tl">
                              <a:srgbClr val="000000">
                                <a:alpha val="43137"/>
                              </a:srgbClr>
                            </a:outerShdw>
                          </a:effectLst>
                        </a:rPr>
                        <a:t>DEVLET</a:t>
                      </a:r>
                      <a:endParaRPr lang="tr-TR" sz="1600" b="1" dirty="0">
                        <a:effectLst>
                          <a:outerShdw blurRad="38100" dist="38100" dir="2700000" algn="tl">
                            <a:srgbClr val="000000">
                              <a:alpha val="43137"/>
                            </a:srgbClr>
                          </a:outerShdw>
                        </a:effectLst>
                      </a:endParaRPr>
                    </a:p>
                  </a:txBody>
                  <a:tcPr anchor="ctr"/>
                </a:tc>
                <a:tc>
                  <a:txBody>
                    <a:bodyPr/>
                    <a:lstStyle/>
                    <a:p>
                      <a:pPr algn="ctr"/>
                      <a:r>
                        <a:rPr lang="tr-TR" sz="1400" dirty="0" smtClean="0"/>
                        <a:t>338.127</a:t>
                      </a:r>
                      <a:endParaRPr lang="tr-TR" sz="1400" dirty="0"/>
                    </a:p>
                  </a:txBody>
                  <a:tcPr anchor="ctr"/>
                </a:tc>
                <a:tc>
                  <a:txBody>
                    <a:bodyPr/>
                    <a:lstStyle/>
                    <a:p>
                      <a:pPr algn="ctr"/>
                      <a:r>
                        <a:rPr lang="tr-TR" sz="1400" dirty="0" smtClean="0"/>
                        <a:t>323.205</a:t>
                      </a:r>
                      <a:endParaRPr lang="tr-TR" sz="1400" dirty="0"/>
                    </a:p>
                  </a:txBody>
                  <a:tcPr anchor="ctr"/>
                </a:tc>
                <a:tc>
                  <a:txBody>
                    <a:bodyPr/>
                    <a:lstStyle/>
                    <a:p>
                      <a:pPr algn="ctr"/>
                      <a:r>
                        <a:rPr lang="tr-TR" sz="1400" dirty="0" smtClean="0"/>
                        <a:t>14.922</a:t>
                      </a:r>
                      <a:endParaRPr lang="tr-TR" sz="1400" dirty="0"/>
                    </a:p>
                  </a:txBody>
                  <a:tcPr anchor="ctr"/>
                </a:tc>
                <a:tc>
                  <a:txBody>
                    <a:bodyPr/>
                    <a:lstStyle/>
                    <a:p>
                      <a:pPr algn="ctr"/>
                      <a:r>
                        <a:rPr lang="tr-TR" sz="1400" dirty="0" smtClean="0"/>
                        <a:t>311.619</a:t>
                      </a:r>
                      <a:endParaRPr lang="tr-TR" sz="1400" dirty="0"/>
                    </a:p>
                  </a:txBody>
                  <a:tcPr anchor="ctr"/>
                </a:tc>
                <a:tc>
                  <a:txBody>
                    <a:bodyPr/>
                    <a:lstStyle/>
                    <a:p>
                      <a:pPr algn="ctr"/>
                      <a:r>
                        <a:rPr lang="tr-TR" sz="1400" dirty="0" smtClean="0"/>
                        <a:t>251.763</a:t>
                      </a:r>
                      <a:endParaRPr lang="tr-TR" sz="1400" dirty="0"/>
                    </a:p>
                  </a:txBody>
                  <a:tcPr anchor="ctr"/>
                </a:tc>
                <a:tc>
                  <a:txBody>
                    <a:bodyPr/>
                    <a:lstStyle/>
                    <a:p>
                      <a:pPr algn="ctr"/>
                      <a:r>
                        <a:rPr lang="tr-TR" sz="1400" dirty="0" smtClean="0"/>
                        <a:t>59.856</a:t>
                      </a:r>
                      <a:endParaRPr lang="tr-TR" sz="1400" dirty="0"/>
                    </a:p>
                  </a:txBody>
                  <a:tcPr anchor="ctr"/>
                </a:tc>
                <a:tc>
                  <a:txBody>
                    <a:bodyPr/>
                    <a:lstStyle/>
                    <a:p>
                      <a:pPr algn="ctr"/>
                      <a:r>
                        <a:rPr lang="tr-TR" sz="1400" dirty="0" smtClean="0"/>
                        <a:t>649.746</a:t>
                      </a:r>
                      <a:endParaRPr lang="tr-TR" sz="1400" dirty="0"/>
                    </a:p>
                  </a:txBody>
                  <a:tcPr anchor="ctr"/>
                </a:tc>
                <a:tc>
                  <a:txBody>
                    <a:bodyPr/>
                    <a:lstStyle/>
                    <a:p>
                      <a:pPr algn="ctr"/>
                      <a:r>
                        <a:rPr lang="tr-TR" sz="1400" dirty="0" smtClean="0"/>
                        <a:t>574.968</a:t>
                      </a:r>
                      <a:endParaRPr lang="tr-TR" sz="1400" dirty="0"/>
                    </a:p>
                  </a:txBody>
                  <a:tcPr anchor="ctr"/>
                </a:tc>
                <a:tc>
                  <a:txBody>
                    <a:bodyPr/>
                    <a:lstStyle/>
                    <a:p>
                      <a:pPr algn="ctr"/>
                      <a:r>
                        <a:rPr lang="tr-TR" sz="1400" dirty="0" smtClean="0"/>
                        <a:t>74.778</a:t>
                      </a:r>
                      <a:endParaRPr lang="tr-TR" sz="1400" dirty="0"/>
                    </a:p>
                  </a:txBody>
                  <a:tcPr anchor="ctr"/>
                </a:tc>
              </a:tr>
              <a:tr h="537742">
                <a:tc>
                  <a:txBody>
                    <a:bodyPr/>
                    <a:lstStyle/>
                    <a:p>
                      <a:pPr algn="ctr"/>
                      <a:r>
                        <a:rPr lang="tr-TR" sz="1600" dirty="0" smtClean="0">
                          <a:effectLst>
                            <a:outerShdw blurRad="38100" dist="38100" dir="2700000" algn="tl">
                              <a:srgbClr val="000000">
                                <a:alpha val="43137"/>
                              </a:srgbClr>
                            </a:outerShdw>
                          </a:effectLst>
                        </a:rPr>
                        <a:t>VAKIF</a:t>
                      </a:r>
                      <a:endParaRPr lang="tr-TR" sz="1600" b="1" dirty="0">
                        <a:effectLst>
                          <a:outerShdw blurRad="38100" dist="38100" dir="2700000" algn="tl">
                            <a:srgbClr val="000000">
                              <a:alpha val="43137"/>
                            </a:srgbClr>
                          </a:outerShdw>
                        </a:effectLst>
                      </a:endParaRPr>
                    </a:p>
                  </a:txBody>
                  <a:tcPr anchor="ctr"/>
                </a:tc>
                <a:tc>
                  <a:txBody>
                    <a:bodyPr/>
                    <a:lstStyle/>
                    <a:p>
                      <a:pPr algn="ctr"/>
                      <a:r>
                        <a:rPr lang="tr-TR" sz="1400" dirty="0" smtClean="0"/>
                        <a:t>67.675</a:t>
                      </a:r>
                      <a:endParaRPr lang="tr-TR" sz="1400" dirty="0"/>
                    </a:p>
                  </a:txBody>
                  <a:tcPr anchor="ctr"/>
                </a:tc>
                <a:tc>
                  <a:txBody>
                    <a:bodyPr/>
                    <a:lstStyle/>
                    <a:p>
                      <a:pPr algn="ctr"/>
                      <a:r>
                        <a:rPr lang="tr-TR" sz="1400" dirty="0" smtClean="0"/>
                        <a:t>55.761</a:t>
                      </a:r>
                      <a:endParaRPr lang="tr-TR" sz="1400" dirty="0"/>
                    </a:p>
                  </a:txBody>
                  <a:tcPr anchor="ctr"/>
                </a:tc>
                <a:tc>
                  <a:txBody>
                    <a:bodyPr/>
                    <a:lstStyle/>
                    <a:p>
                      <a:pPr algn="ctr"/>
                      <a:r>
                        <a:rPr lang="tr-TR" sz="1400" dirty="0" smtClean="0"/>
                        <a:t>11.914</a:t>
                      </a:r>
                      <a:endParaRPr lang="tr-TR" sz="1400" dirty="0"/>
                    </a:p>
                  </a:txBody>
                  <a:tcPr anchor="ctr"/>
                </a:tc>
                <a:tc>
                  <a:txBody>
                    <a:bodyPr/>
                    <a:lstStyle/>
                    <a:p>
                      <a:pPr algn="ctr"/>
                      <a:r>
                        <a:rPr lang="tr-TR" sz="1400" dirty="0" smtClean="0"/>
                        <a:t>45.495</a:t>
                      </a:r>
                      <a:endParaRPr lang="tr-TR" sz="1400" dirty="0"/>
                    </a:p>
                  </a:txBody>
                  <a:tcPr anchor="ctr"/>
                </a:tc>
                <a:tc>
                  <a:txBody>
                    <a:bodyPr/>
                    <a:lstStyle/>
                    <a:p>
                      <a:pPr algn="ctr"/>
                      <a:r>
                        <a:rPr lang="tr-TR" sz="1400" dirty="0" smtClean="0"/>
                        <a:t>33.896</a:t>
                      </a:r>
                      <a:endParaRPr lang="tr-TR" sz="1400" dirty="0"/>
                    </a:p>
                  </a:txBody>
                  <a:tcPr anchor="ctr"/>
                </a:tc>
                <a:tc>
                  <a:txBody>
                    <a:bodyPr/>
                    <a:lstStyle/>
                    <a:p>
                      <a:pPr algn="ctr"/>
                      <a:r>
                        <a:rPr lang="tr-TR" sz="1400" dirty="0" smtClean="0"/>
                        <a:t>11.599</a:t>
                      </a:r>
                      <a:endParaRPr lang="tr-TR" sz="1400" dirty="0"/>
                    </a:p>
                  </a:txBody>
                  <a:tcPr anchor="ctr"/>
                </a:tc>
                <a:tc>
                  <a:txBody>
                    <a:bodyPr/>
                    <a:lstStyle/>
                    <a:p>
                      <a:pPr algn="ctr"/>
                      <a:r>
                        <a:rPr lang="tr-TR" sz="1400" dirty="0" smtClean="0"/>
                        <a:t>113.170</a:t>
                      </a:r>
                      <a:endParaRPr lang="tr-TR" sz="1400" dirty="0"/>
                    </a:p>
                  </a:txBody>
                  <a:tcPr anchor="ctr"/>
                </a:tc>
                <a:tc>
                  <a:txBody>
                    <a:bodyPr/>
                    <a:lstStyle/>
                    <a:p>
                      <a:pPr algn="ctr"/>
                      <a:r>
                        <a:rPr lang="tr-TR" sz="1400" dirty="0" smtClean="0"/>
                        <a:t>89.657</a:t>
                      </a:r>
                      <a:endParaRPr lang="tr-TR" sz="1400" dirty="0"/>
                    </a:p>
                  </a:txBody>
                  <a:tcPr anchor="ctr"/>
                </a:tc>
                <a:tc>
                  <a:txBody>
                    <a:bodyPr/>
                    <a:lstStyle/>
                    <a:p>
                      <a:pPr algn="ctr"/>
                      <a:r>
                        <a:rPr lang="tr-TR" sz="1400" dirty="0" smtClean="0"/>
                        <a:t>23.513</a:t>
                      </a:r>
                      <a:endParaRPr lang="tr-TR" sz="1400" dirty="0"/>
                    </a:p>
                  </a:txBody>
                  <a:tcPr anchor="ctr"/>
                </a:tc>
              </a:tr>
              <a:tr h="537742">
                <a:tc>
                  <a:txBody>
                    <a:bodyPr/>
                    <a:lstStyle/>
                    <a:p>
                      <a:pPr algn="ctr"/>
                      <a:r>
                        <a:rPr lang="tr-TR" sz="1600" dirty="0" smtClean="0">
                          <a:effectLst>
                            <a:outerShdw blurRad="38100" dist="38100" dir="2700000" algn="tl">
                              <a:srgbClr val="000000">
                                <a:alpha val="43137"/>
                              </a:srgbClr>
                            </a:outerShdw>
                          </a:effectLst>
                        </a:rPr>
                        <a:t>KKTC</a:t>
                      </a:r>
                      <a:endParaRPr lang="tr-TR" sz="1600" b="1" dirty="0">
                        <a:effectLst>
                          <a:outerShdw blurRad="38100" dist="38100" dir="2700000" algn="tl">
                            <a:srgbClr val="000000">
                              <a:alpha val="43137"/>
                            </a:srgbClr>
                          </a:outerShdw>
                        </a:effectLst>
                      </a:endParaRPr>
                    </a:p>
                  </a:txBody>
                  <a:tcPr anchor="ctr"/>
                </a:tc>
                <a:tc>
                  <a:txBody>
                    <a:bodyPr/>
                    <a:lstStyle/>
                    <a:p>
                      <a:pPr algn="ctr"/>
                      <a:r>
                        <a:rPr lang="tr-TR" sz="1400" dirty="0" smtClean="0"/>
                        <a:t>14.244</a:t>
                      </a:r>
                      <a:endParaRPr lang="tr-TR" sz="1400" dirty="0"/>
                    </a:p>
                  </a:txBody>
                  <a:tcPr anchor="ctr"/>
                </a:tc>
                <a:tc>
                  <a:txBody>
                    <a:bodyPr/>
                    <a:lstStyle/>
                    <a:p>
                      <a:pPr algn="ctr"/>
                      <a:r>
                        <a:rPr lang="tr-TR" sz="1400" dirty="0" smtClean="0"/>
                        <a:t>6.008</a:t>
                      </a:r>
                      <a:endParaRPr lang="tr-TR" sz="1400" dirty="0"/>
                    </a:p>
                  </a:txBody>
                  <a:tcPr anchor="ctr"/>
                </a:tc>
                <a:tc>
                  <a:txBody>
                    <a:bodyPr/>
                    <a:lstStyle/>
                    <a:p>
                      <a:pPr algn="ctr"/>
                      <a:r>
                        <a:rPr lang="tr-TR" sz="1400" dirty="0" smtClean="0"/>
                        <a:t>8.236</a:t>
                      </a:r>
                      <a:endParaRPr lang="tr-TR" sz="1400" dirty="0"/>
                    </a:p>
                  </a:txBody>
                  <a:tcPr anchor="ctr"/>
                </a:tc>
                <a:tc>
                  <a:txBody>
                    <a:bodyPr/>
                    <a:lstStyle/>
                    <a:p>
                      <a:pPr algn="ctr"/>
                      <a:r>
                        <a:rPr lang="tr-TR" sz="1400" dirty="0" smtClean="0"/>
                        <a:t>2.464</a:t>
                      </a:r>
                      <a:endParaRPr lang="tr-TR" sz="1400" dirty="0"/>
                    </a:p>
                  </a:txBody>
                  <a:tcPr anchor="ctr"/>
                </a:tc>
                <a:tc>
                  <a:txBody>
                    <a:bodyPr/>
                    <a:lstStyle/>
                    <a:p>
                      <a:pPr algn="ctr"/>
                      <a:r>
                        <a:rPr lang="tr-TR" sz="1400" dirty="0" smtClean="0"/>
                        <a:t>921</a:t>
                      </a:r>
                      <a:endParaRPr lang="tr-TR" sz="1400" dirty="0"/>
                    </a:p>
                  </a:txBody>
                  <a:tcPr anchor="ctr"/>
                </a:tc>
                <a:tc>
                  <a:txBody>
                    <a:bodyPr/>
                    <a:lstStyle/>
                    <a:p>
                      <a:pPr algn="ctr"/>
                      <a:r>
                        <a:rPr lang="tr-TR" sz="1400" dirty="0" smtClean="0"/>
                        <a:t>1.543</a:t>
                      </a:r>
                      <a:endParaRPr lang="tr-TR" sz="1400" dirty="0"/>
                    </a:p>
                  </a:txBody>
                  <a:tcPr anchor="ctr"/>
                </a:tc>
                <a:tc>
                  <a:txBody>
                    <a:bodyPr/>
                    <a:lstStyle/>
                    <a:p>
                      <a:pPr algn="ctr"/>
                      <a:r>
                        <a:rPr lang="tr-TR" sz="1400" dirty="0" smtClean="0"/>
                        <a:t>16.708</a:t>
                      </a:r>
                      <a:endParaRPr lang="tr-TR" sz="1400" dirty="0"/>
                    </a:p>
                  </a:txBody>
                  <a:tcPr anchor="ctr"/>
                </a:tc>
                <a:tc>
                  <a:txBody>
                    <a:bodyPr/>
                    <a:lstStyle/>
                    <a:p>
                      <a:pPr algn="ctr"/>
                      <a:r>
                        <a:rPr lang="tr-TR" sz="1400" dirty="0" smtClean="0"/>
                        <a:t>6.929</a:t>
                      </a:r>
                      <a:endParaRPr lang="tr-TR" sz="1400" dirty="0"/>
                    </a:p>
                  </a:txBody>
                  <a:tcPr anchor="ctr"/>
                </a:tc>
                <a:tc>
                  <a:txBody>
                    <a:bodyPr/>
                    <a:lstStyle/>
                    <a:p>
                      <a:pPr algn="ctr"/>
                      <a:r>
                        <a:rPr lang="tr-TR" sz="1400" dirty="0" smtClean="0"/>
                        <a:t>9.779</a:t>
                      </a:r>
                      <a:endParaRPr lang="tr-TR" sz="1400" dirty="0"/>
                    </a:p>
                  </a:txBody>
                  <a:tcPr anchor="ctr"/>
                </a:tc>
              </a:tr>
              <a:tr h="537742">
                <a:tc>
                  <a:txBody>
                    <a:bodyPr/>
                    <a:lstStyle/>
                    <a:p>
                      <a:pPr algn="ctr"/>
                      <a:r>
                        <a:rPr lang="tr-TR" sz="1600" dirty="0" smtClean="0">
                          <a:effectLst>
                            <a:outerShdw blurRad="38100" dist="38100" dir="2700000" algn="tl">
                              <a:srgbClr val="000000">
                                <a:alpha val="43137"/>
                              </a:srgbClr>
                            </a:outerShdw>
                          </a:effectLst>
                        </a:rPr>
                        <a:t>DİĞER</a:t>
                      </a:r>
                      <a:endParaRPr lang="tr-TR" sz="1600" b="1" dirty="0">
                        <a:effectLst>
                          <a:outerShdw blurRad="38100" dist="38100" dir="2700000" algn="tl">
                            <a:srgbClr val="000000">
                              <a:alpha val="43137"/>
                            </a:srgbClr>
                          </a:outerShdw>
                        </a:effectLst>
                      </a:endParaRPr>
                    </a:p>
                  </a:txBody>
                  <a:tcPr anchor="ctr"/>
                </a:tc>
                <a:tc>
                  <a:txBody>
                    <a:bodyPr/>
                    <a:lstStyle/>
                    <a:p>
                      <a:pPr algn="ctr"/>
                      <a:r>
                        <a:rPr lang="tr-TR" sz="1400" dirty="0" smtClean="0"/>
                        <a:t>1.932</a:t>
                      </a:r>
                      <a:endParaRPr lang="tr-TR" sz="1400" dirty="0"/>
                    </a:p>
                  </a:txBody>
                  <a:tcPr anchor="ctr"/>
                </a:tc>
                <a:tc>
                  <a:txBody>
                    <a:bodyPr/>
                    <a:lstStyle/>
                    <a:p>
                      <a:pPr algn="ctr"/>
                      <a:r>
                        <a:rPr lang="tr-TR" sz="1400" dirty="0" smtClean="0"/>
                        <a:t>821</a:t>
                      </a:r>
                      <a:endParaRPr lang="tr-TR" sz="1400" dirty="0"/>
                    </a:p>
                  </a:txBody>
                  <a:tcPr anchor="ctr"/>
                </a:tc>
                <a:tc>
                  <a:txBody>
                    <a:bodyPr/>
                    <a:lstStyle/>
                    <a:p>
                      <a:pPr algn="ctr"/>
                      <a:r>
                        <a:rPr lang="tr-TR" sz="1400" dirty="0" smtClean="0"/>
                        <a:t>1.111</a:t>
                      </a:r>
                      <a:endParaRPr lang="tr-TR" sz="1400" dirty="0"/>
                    </a:p>
                  </a:txBody>
                  <a:tcPr anchor="ctr"/>
                </a:tc>
                <a:tc>
                  <a:txBody>
                    <a:bodyPr/>
                    <a:lstStyle/>
                    <a:p>
                      <a:pPr algn="ctr"/>
                      <a:r>
                        <a:rPr lang="tr-TR" sz="1400" dirty="0" smtClean="0"/>
                        <a:t>50</a:t>
                      </a:r>
                      <a:endParaRPr lang="tr-TR" sz="1400" dirty="0"/>
                    </a:p>
                  </a:txBody>
                  <a:tcPr anchor="ctr"/>
                </a:tc>
                <a:tc>
                  <a:txBody>
                    <a:bodyPr/>
                    <a:lstStyle/>
                    <a:p>
                      <a:pPr algn="ctr"/>
                      <a:r>
                        <a:rPr lang="tr-TR" sz="1400" dirty="0" smtClean="0"/>
                        <a:t>42</a:t>
                      </a:r>
                      <a:endParaRPr lang="tr-TR" sz="1400" dirty="0"/>
                    </a:p>
                  </a:txBody>
                  <a:tcPr anchor="ctr"/>
                </a:tc>
                <a:tc>
                  <a:txBody>
                    <a:bodyPr/>
                    <a:lstStyle/>
                    <a:p>
                      <a:pPr algn="ctr"/>
                      <a:r>
                        <a:rPr lang="tr-TR" sz="1400" dirty="0" smtClean="0"/>
                        <a:t>8</a:t>
                      </a:r>
                      <a:endParaRPr lang="tr-TR" sz="1400" dirty="0"/>
                    </a:p>
                  </a:txBody>
                  <a:tcPr anchor="ctr"/>
                </a:tc>
                <a:tc>
                  <a:txBody>
                    <a:bodyPr/>
                    <a:lstStyle/>
                    <a:p>
                      <a:pPr algn="ctr"/>
                      <a:r>
                        <a:rPr lang="tr-TR" sz="1400" dirty="0" smtClean="0"/>
                        <a:t>1.982</a:t>
                      </a:r>
                      <a:endParaRPr lang="tr-TR" sz="1400" dirty="0"/>
                    </a:p>
                  </a:txBody>
                  <a:tcPr anchor="ctr"/>
                </a:tc>
                <a:tc>
                  <a:txBody>
                    <a:bodyPr/>
                    <a:lstStyle/>
                    <a:p>
                      <a:pPr algn="ctr"/>
                      <a:r>
                        <a:rPr lang="tr-TR" sz="1400" dirty="0" smtClean="0"/>
                        <a:t>863</a:t>
                      </a:r>
                      <a:endParaRPr lang="tr-TR" sz="1400" dirty="0"/>
                    </a:p>
                  </a:txBody>
                  <a:tcPr anchor="ctr"/>
                </a:tc>
                <a:tc>
                  <a:txBody>
                    <a:bodyPr/>
                    <a:lstStyle/>
                    <a:p>
                      <a:pPr algn="ctr"/>
                      <a:r>
                        <a:rPr lang="tr-TR" sz="1400" dirty="0" smtClean="0"/>
                        <a:t>1.119</a:t>
                      </a:r>
                      <a:endParaRPr lang="tr-TR" sz="1400" dirty="0"/>
                    </a:p>
                  </a:txBody>
                  <a:tcPr anchor="ctr"/>
                </a:tc>
              </a:tr>
              <a:tr h="537742">
                <a:tc>
                  <a:txBody>
                    <a:bodyPr/>
                    <a:lstStyle/>
                    <a:p>
                      <a:pPr algn="ctr"/>
                      <a:r>
                        <a:rPr lang="tr-TR" sz="1400" dirty="0" smtClean="0">
                          <a:effectLst>
                            <a:outerShdw blurRad="38100" dist="38100" dir="2700000" algn="tl">
                              <a:srgbClr val="000000">
                                <a:alpha val="43137"/>
                              </a:srgbClr>
                            </a:outerShdw>
                          </a:effectLst>
                        </a:rPr>
                        <a:t>TOPLAM</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t>421.978</a:t>
                      </a:r>
                      <a:endParaRPr lang="tr-TR" sz="1400" dirty="0"/>
                    </a:p>
                  </a:txBody>
                  <a:tcPr anchor="ctr"/>
                </a:tc>
                <a:tc>
                  <a:txBody>
                    <a:bodyPr/>
                    <a:lstStyle/>
                    <a:p>
                      <a:pPr algn="ctr"/>
                      <a:r>
                        <a:rPr lang="tr-TR" sz="1400" dirty="0" smtClean="0"/>
                        <a:t>385.795</a:t>
                      </a:r>
                      <a:endParaRPr lang="tr-TR" sz="1400" dirty="0"/>
                    </a:p>
                  </a:txBody>
                  <a:tcPr anchor="ctr"/>
                </a:tc>
                <a:tc>
                  <a:txBody>
                    <a:bodyPr/>
                    <a:lstStyle/>
                    <a:p>
                      <a:pPr algn="ctr"/>
                      <a:r>
                        <a:rPr lang="tr-TR" sz="1400" dirty="0" smtClean="0"/>
                        <a:t>36.183</a:t>
                      </a:r>
                      <a:endParaRPr lang="tr-TR" sz="1400" dirty="0"/>
                    </a:p>
                  </a:txBody>
                  <a:tcPr anchor="ctr"/>
                </a:tc>
                <a:tc>
                  <a:txBody>
                    <a:bodyPr/>
                    <a:lstStyle/>
                    <a:p>
                      <a:pPr algn="ctr"/>
                      <a:r>
                        <a:rPr lang="tr-TR" sz="1400" dirty="0" smtClean="0"/>
                        <a:t>359.628</a:t>
                      </a:r>
                      <a:endParaRPr lang="tr-TR" sz="1400" dirty="0"/>
                    </a:p>
                  </a:txBody>
                  <a:tcPr anchor="ctr"/>
                </a:tc>
                <a:tc>
                  <a:txBody>
                    <a:bodyPr/>
                    <a:lstStyle/>
                    <a:p>
                      <a:pPr algn="ctr"/>
                      <a:r>
                        <a:rPr lang="tr-TR" sz="1400" dirty="0" smtClean="0"/>
                        <a:t>286.622</a:t>
                      </a:r>
                      <a:endParaRPr lang="tr-TR" sz="1400" dirty="0"/>
                    </a:p>
                  </a:txBody>
                  <a:tcPr anchor="ctr"/>
                </a:tc>
                <a:tc>
                  <a:txBody>
                    <a:bodyPr/>
                    <a:lstStyle/>
                    <a:p>
                      <a:pPr algn="ctr"/>
                      <a:r>
                        <a:rPr lang="tr-TR" sz="1400" dirty="0" smtClean="0"/>
                        <a:t>73.006</a:t>
                      </a:r>
                      <a:endParaRPr lang="tr-TR" sz="1400" dirty="0"/>
                    </a:p>
                  </a:txBody>
                  <a:tcPr anchor="ctr"/>
                </a:tc>
                <a:tc>
                  <a:txBody>
                    <a:bodyPr/>
                    <a:lstStyle/>
                    <a:p>
                      <a:pPr algn="ctr"/>
                      <a:r>
                        <a:rPr lang="tr-TR" sz="1400" dirty="0" smtClean="0"/>
                        <a:t>781.606</a:t>
                      </a:r>
                      <a:endParaRPr lang="tr-TR" sz="1400" dirty="0"/>
                    </a:p>
                  </a:txBody>
                  <a:tcPr anchor="ctr"/>
                </a:tc>
                <a:tc>
                  <a:txBody>
                    <a:bodyPr/>
                    <a:lstStyle/>
                    <a:p>
                      <a:pPr algn="ctr"/>
                      <a:r>
                        <a:rPr lang="tr-TR" sz="1400" dirty="0" smtClean="0"/>
                        <a:t>672.417</a:t>
                      </a:r>
                      <a:endParaRPr lang="tr-TR" sz="1400" dirty="0"/>
                    </a:p>
                  </a:txBody>
                  <a:tcPr anchor="ctr"/>
                </a:tc>
                <a:tc>
                  <a:txBody>
                    <a:bodyPr/>
                    <a:lstStyle/>
                    <a:p>
                      <a:pPr algn="ctr"/>
                      <a:r>
                        <a:rPr lang="tr-TR" sz="1400" dirty="0" smtClean="0"/>
                        <a:t>109.189</a:t>
                      </a:r>
                      <a:endParaRPr lang="tr-TR" sz="1400" dirty="0"/>
                    </a:p>
                  </a:txBody>
                  <a:tcPr anchor="ctr"/>
                </a:tc>
              </a:tr>
            </a:tbl>
          </a:graphicData>
        </a:graphic>
      </p:graphicFrame>
      <p:sp>
        <p:nvSpPr>
          <p:cNvPr id="12" name="Başlık 1"/>
          <p:cNvSpPr>
            <a:spLocks noGrp="1"/>
          </p:cNvSpPr>
          <p:nvPr>
            <p:ph type="title"/>
          </p:nvPr>
        </p:nvSpPr>
        <p:spPr>
          <a:xfrm>
            <a:off x="683568" y="25265"/>
            <a:ext cx="7680065" cy="1243495"/>
          </a:xfrm>
          <a:prstGeom prst="flowChartDecision">
            <a:avLst/>
          </a:prstGeom>
        </p:spPr>
        <p:style>
          <a:lnRef idx="3">
            <a:schemeClr val="lt1"/>
          </a:lnRef>
          <a:fillRef idx="1">
            <a:schemeClr val="accent6"/>
          </a:fillRef>
          <a:effectRef idx="1">
            <a:schemeClr val="accent6"/>
          </a:effectRef>
          <a:fontRef idx="minor">
            <a:schemeClr val="lt1"/>
          </a:fontRef>
        </p:style>
        <p:txBody>
          <a:bodyPr>
            <a:normAutofit fontScale="90000"/>
          </a:bodyPr>
          <a:lstStyle/>
          <a:p>
            <a:r>
              <a:rPr lang="tr-T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SAYISAL  VERİLER</a:t>
            </a:r>
            <a:endParaRPr lang="tr-TR"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Oval 12"/>
          <p:cNvSpPr/>
          <p:nvPr/>
        </p:nvSpPr>
        <p:spPr>
          <a:xfrm>
            <a:off x="236123" y="116632"/>
            <a:ext cx="2016224" cy="115212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tr-TR"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YGS-LYS 2013</a:t>
            </a:r>
            <a:endPar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705713091"/>
      </p:ext>
    </p:extLst>
  </p:cSld>
  <p:clrMapOvr>
    <a:masterClrMapping/>
  </p:clrMapOvr>
  <p:transition spd="med">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173205" y="1785520"/>
            <a:ext cx="5832648" cy="4235767"/>
          </a:xfrm>
          <a:prstGeom prst="round2DiagRec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w"/>
              <a:tabLst/>
              <a:defRPr/>
            </a:pPr>
            <a:r>
              <a:rPr kumimoji="0" lang="tr-TR" sz="1600" b="1" i="0" u="none" strike="noStrike" kern="0" cap="none" spc="0" normalizeH="0" baseline="0" noProof="0" dirty="0" smtClean="0">
                <a:ln>
                  <a:noFill/>
                </a:ln>
                <a:solidFill>
                  <a:srgbClr val="FF0000"/>
                </a:solidFill>
                <a:effectLst/>
                <a:uLnTx/>
                <a:uFillTx/>
                <a:latin typeface="Times New Roman"/>
                <a:ea typeface="+mn-ea"/>
                <a:cs typeface="Times New Roman"/>
              </a:rPr>
              <a:t>MF–1 puan türünün</a:t>
            </a:r>
            <a:r>
              <a:rPr kumimoji="0" lang="tr-TR" sz="1600" b="0" i="0" u="none" strike="noStrike" kern="0" cap="none" spc="0" normalizeH="0" baseline="0" noProof="0" dirty="0" smtClean="0">
                <a:ln>
                  <a:noFill/>
                </a:ln>
                <a:solidFill>
                  <a:srgbClr val="FF0000"/>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oluşmasında % 60 pay oluşturan LYS testleri LYS–1 (Matematik)</a:t>
            </a:r>
          </a:p>
          <a:p>
            <a:pPr marL="0" marR="0" lvl="0" indent="0" algn="just" defTabSz="914400" rtl="0" eaLnBrk="1" fontAlgn="base" latinLnBrk="0" hangingPunct="1">
              <a:lnSpc>
                <a:spcPct val="80000"/>
              </a:lnSpc>
              <a:spcBef>
                <a:spcPct val="20000"/>
              </a:spcBef>
              <a:spcAft>
                <a:spcPct val="0"/>
              </a:spcAft>
              <a:buClr>
                <a:srgbClr val="003366"/>
              </a:buClr>
              <a:buSzTx/>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ve LYS–2 (Fen Grubu) testleridir. Bu testlerin %60 </a:t>
            </a:r>
            <a:r>
              <a:rPr kumimoji="0" lang="tr-TR" sz="1600" b="0" i="0" u="none" strike="noStrike" kern="0" cap="none" spc="0" normalizeH="0" baseline="0" noProof="0" dirty="0" err="1" smtClean="0">
                <a:ln>
                  <a:noFill/>
                </a:ln>
                <a:solidFill>
                  <a:srgbClr val="000000"/>
                </a:solidFill>
                <a:effectLst/>
                <a:uLnTx/>
                <a:uFillTx/>
                <a:latin typeface="Times New Roman"/>
                <a:ea typeface="+mn-ea"/>
                <a:cs typeface="Times New Roman"/>
              </a:rPr>
              <a:t>lık</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 etkisinin dağılımı aşağıdaki gibidir.</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Matematik %26 (LYS–1 sınavındaki 50 matematik)</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Geometri %13 (LYS–1 sınavındaki 30 geometri)</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Fizik %13 (LYS–2 sınavındaki 30 fizik)</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Kimya %6 (LYS–2 sınavındaki 30 kimya)</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Biyoloji %5 (LYS–2 sınavındaki 30 biyoloji)</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26+13+13+6+5= %60</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500" b="0"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Görüldüğü üzere %60 </a:t>
            </a:r>
            <a:r>
              <a:rPr kumimoji="0" lang="tr-TR" sz="1600" b="0" i="0" u="none" strike="noStrike" kern="0" cap="none" spc="0" normalizeH="0" baseline="0" noProof="0" dirty="0" err="1" smtClean="0">
                <a:ln>
                  <a:noFill/>
                </a:ln>
                <a:solidFill>
                  <a:srgbClr val="000000"/>
                </a:solidFill>
                <a:effectLst/>
                <a:uLnTx/>
                <a:uFillTx/>
                <a:latin typeface="Times New Roman"/>
                <a:ea typeface="+mn-ea"/>
                <a:cs typeface="Times New Roman"/>
              </a:rPr>
              <a:t>lık</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 etkide </a:t>
            </a:r>
            <a:r>
              <a:rPr kumimoji="0" lang="tr-TR" sz="1600" b="1" i="0" u="none" strike="noStrike" kern="0" cap="none" spc="0" normalizeH="0" baseline="0" noProof="0" dirty="0" smtClean="0">
                <a:ln>
                  <a:noFill/>
                </a:ln>
                <a:solidFill>
                  <a:srgbClr val="FF0000"/>
                </a:solidFill>
                <a:effectLst/>
                <a:uLnTx/>
                <a:uFillTx/>
                <a:latin typeface="Times New Roman"/>
                <a:ea typeface="+mn-ea"/>
                <a:cs typeface="Times New Roman"/>
              </a:rPr>
              <a:t>LYS–1</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 sınavının etkisi toplamda </a:t>
            </a:r>
            <a:r>
              <a:rPr kumimoji="0" lang="tr-TR" sz="1600" b="1" i="0" u="none" strike="noStrike" kern="0" cap="none" spc="0" normalizeH="0" baseline="0" noProof="0" dirty="0" smtClean="0">
                <a:ln>
                  <a:noFill/>
                </a:ln>
                <a:solidFill>
                  <a:srgbClr val="FF0000"/>
                </a:solidFill>
                <a:effectLst/>
                <a:uLnTx/>
                <a:uFillTx/>
                <a:latin typeface="Times New Roman"/>
                <a:ea typeface="+mn-ea"/>
                <a:cs typeface="Times New Roman"/>
              </a:rPr>
              <a:t>%39 iken</a:t>
            </a:r>
            <a:r>
              <a:rPr kumimoji="0" lang="tr-TR" sz="1600" b="0" i="0" u="none" strike="noStrike" kern="0" cap="none" spc="0" normalizeH="0" baseline="0" noProof="0" dirty="0" smtClean="0">
                <a:ln>
                  <a:noFill/>
                </a:ln>
                <a:solidFill>
                  <a:srgbClr val="FF0000"/>
                </a:solidFill>
                <a:effectLst/>
                <a:uLnTx/>
                <a:uFillTx/>
                <a:latin typeface="Times New Roman"/>
                <a:ea typeface="+mn-ea"/>
                <a:cs typeface="Times New Roman"/>
              </a:rPr>
              <a:t>, </a:t>
            </a:r>
            <a:r>
              <a:rPr kumimoji="0" lang="tr-TR" sz="1600" b="1" i="0" u="none" strike="noStrike" kern="0" cap="none" spc="0" normalizeH="0" baseline="0" noProof="0" dirty="0" smtClean="0">
                <a:ln>
                  <a:noFill/>
                </a:ln>
                <a:solidFill>
                  <a:srgbClr val="FF0000"/>
                </a:solidFill>
                <a:effectLst/>
                <a:uLnTx/>
                <a:uFillTx/>
                <a:latin typeface="Times New Roman"/>
                <a:ea typeface="+mn-ea"/>
                <a:cs typeface="Times New Roman"/>
              </a:rPr>
              <a:t>LYS–2</a:t>
            </a:r>
            <a:endParaRPr lang="tr-TR" sz="1600" b="1" kern="0" dirty="0">
              <a:solidFill>
                <a:srgbClr val="3333CC"/>
              </a:solidFill>
              <a:latin typeface="Times New Roman"/>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sınavının etkisi toplamda </a:t>
            </a:r>
            <a:r>
              <a:rPr kumimoji="0" lang="tr-TR" sz="1600" b="1" i="0" u="none" strike="noStrike" kern="0" cap="none" spc="0" normalizeH="0" baseline="0" noProof="0" dirty="0" smtClean="0">
                <a:ln>
                  <a:noFill/>
                </a:ln>
                <a:solidFill>
                  <a:srgbClr val="FF0000"/>
                </a:solidFill>
                <a:effectLst/>
                <a:uLnTx/>
                <a:uFillTx/>
                <a:latin typeface="Times New Roman"/>
                <a:ea typeface="+mn-ea"/>
                <a:cs typeface="Times New Roman"/>
              </a:rPr>
              <a:t>%21’de</a:t>
            </a:r>
            <a:r>
              <a:rPr kumimoji="0" lang="tr-TR" sz="1600" b="0" i="0" u="none" strike="noStrike" kern="0" cap="none" spc="0" normalizeH="0" baseline="0" noProof="0" dirty="0" smtClean="0">
                <a:ln>
                  <a:noFill/>
                </a:ln>
                <a:solidFill>
                  <a:srgbClr val="FF0000"/>
                </a:solidFill>
                <a:effectLst/>
                <a:uLnTx/>
                <a:uFillTx/>
                <a:latin typeface="Times New Roman"/>
                <a:ea typeface="+mn-ea"/>
                <a:cs typeface="Times New Roman"/>
              </a:rPr>
              <a:t> </a:t>
            </a: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kalmaktadır. Bu LYS-1 ve LYS-2 sınavlarının MF</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0" i="0" u="none" strike="noStrike" kern="0" cap="none" spc="0" normalizeH="0" baseline="0" noProof="0" dirty="0" smtClean="0">
                <a:ln>
                  <a:noFill/>
                </a:ln>
                <a:solidFill>
                  <a:srgbClr val="000000"/>
                </a:solidFill>
                <a:effectLst/>
                <a:uLnTx/>
                <a:uFillTx/>
                <a:latin typeface="Times New Roman"/>
                <a:ea typeface="+mn-ea"/>
                <a:cs typeface="Times New Roman"/>
              </a:rPr>
              <a:t>puanlarına etkisi MF-1, MF-2, MF-3 ve MF-4 puan türlerinde değişiklik göstermektedir. </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sz="1600" b="1" i="0" u="none" strike="noStrike" kern="0" cap="none" spc="0" normalizeH="0" baseline="0" noProof="0" dirty="0" smtClean="0">
              <a:ln>
                <a:noFill/>
              </a:ln>
              <a:solidFill>
                <a:srgbClr val="000000"/>
              </a:solidFill>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r>
              <a:rPr kumimoji="0" lang="tr-TR" sz="1600" b="1" i="0" u="none" strike="noStrike" kern="0" cap="none" spc="0" normalizeH="0" baseline="0" noProof="0" dirty="0" smtClean="0">
                <a:ln>
                  <a:noFill/>
                </a:ln>
                <a:solidFill>
                  <a:srgbClr val="800000"/>
                </a:solidFill>
                <a:effectLst/>
                <a:uLnTx/>
                <a:uFillTx/>
                <a:latin typeface="Times New Roman"/>
                <a:ea typeface="+mn-ea"/>
                <a:cs typeface="Times New Roman"/>
              </a:rPr>
              <a:t>	</a:t>
            </a:r>
            <a:endParaRPr kumimoji="0" lang="tr-TR" sz="1600" b="0" i="0" u="none" strike="noStrike" kern="0" cap="none" spc="0" normalizeH="0" baseline="0" noProof="0" dirty="0" smtClean="0">
              <a:ln>
                <a:noFill/>
              </a:ln>
              <a:solidFill>
                <a:srgbClr val="003366"/>
              </a:solidFill>
              <a:effectLst/>
              <a:uLnTx/>
              <a:uFillTx/>
              <a:latin typeface="Times New Roman"/>
              <a:ea typeface="+mn-ea"/>
              <a:cs typeface="Times New Roman"/>
            </a:endParaRP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11" name="Akış Çizelgesi: Çok Sayıda Belge 10"/>
          <p:cNvSpPr/>
          <p:nvPr/>
        </p:nvSpPr>
        <p:spPr>
          <a:xfrm>
            <a:off x="179512" y="116632"/>
            <a:ext cx="8136904" cy="144016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32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LYS </a:t>
            </a:r>
            <a: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TESTLERİNİN </a:t>
            </a:r>
            <a:r>
              <a:rPr lang="tr-TR" sz="32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TOPLAM PUANA </a:t>
            </a:r>
            <a: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KATKISI NE </a:t>
            </a:r>
            <a:r>
              <a:rPr lang="tr-TR" sz="3200" b="1" kern="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KADAR-2</a:t>
            </a:r>
            <a: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t/>
            </a:r>
            <a:br>
              <a:rPr lang="tr-TR" sz="3200" b="1" kern="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a:ea typeface="+mj-ea"/>
                <a:cs typeface="Times New Roman"/>
              </a:rPr>
            </a:br>
            <a:endPar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074" name="Picture 2" descr="http://www.rehberliksitesi.com/t/i/a/1380463461.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2060848"/>
            <a:ext cx="2451745" cy="396043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1616996354"/>
      </p:ext>
    </p:extLst>
  </p:cSld>
  <p:clrMapOvr>
    <a:masterClrMapping/>
  </p:clrMapOvr>
  <p:transition spd="med">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kış Çizelgesi: Delikli Teyp 9"/>
          <p:cNvSpPr/>
          <p:nvPr/>
        </p:nvSpPr>
        <p:spPr>
          <a:xfrm>
            <a:off x="179512" y="116632"/>
            <a:ext cx="8136904" cy="1152128"/>
          </a:xfrm>
          <a:prstGeom prst="flowChartPunchedTape">
            <a:avLst/>
          </a:prstGeom>
          <a:solidFill>
            <a:schemeClr val="accent1">
              <a:lumMod val="40000"/>
              <a:lumOff val="60000"/>
            </a:schemeClr>
          </a:solidFill>
          <a:ln/>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rebuchet MS"/>
                <a:ea typeface="+mj-ea"/>
                <a:cs typeface="+mj-cs"/>
              </a:rPr>
              <a:t>MF (SAYISAL) PUAN TÜRLERİ</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table"/>
          <p:cNvPicPr>
            <a:picLocks noChangeAspect="1"/>
          </p:cNvPicPr>
          <p:nvPr/>
        </p:nvPicPr>
        <p:blipFill>
          <a:blip r:embed="rId2"/>
          <a:stretch>
            <a:fillRect/>
          </a:stretch>
        </p:blipFill>
        <p:spPr>
          <a:xfrm>
            <a:off x="11661" y="1239834"/>
            <a:ext cx="8100392" cy="28083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6" name="Text Box 483"/>
          <p:cNvSpPr txBox="1">
            <a:spLocks noChangeArrowheads="1"/>
          </p:cNvSpPr>
          <p:nvPr/>
        </p:nvSpPr>
        <p:spPr bwMode="auto">
          <a:xfrm>
            <a:off x="118920" y="4221088"/>
            <a:ext cx="8206298" cy="2485787"/>
          </a:xfrm>
          <a:prstGeom prst="flowChartAlternateProcess">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wrap="square">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MF–1 Puan türü:</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a:t>
            </a:r>
            <a:r>
              <a:rPr kumimoji="0" lang="tr-TR" sz="14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Aktüerya</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İstatistik, Matematik, Matematik Öğretmenliği, Matematik Mühendisliği, Astronomi ve Uzay Bilimleri gibi bölümler için kullanılacak.</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MF–2 Puan türü:</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Biyoloji, Fizik, Kimya bölümleri, Biyoloji, Fizik Öğretmenlikleri, Fen Bilgisi Öğretmenliği, Su ürünleri Mühendisliği, Bahçe Bitkileri ve Zootekni gibi bölümler için kullanılacak.</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MF–3 Puan türü:</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Tıp, Diş Hekimliği, Eczacılık, Moleküler Biyoloji ve Genetik, Beslenme ve Diyetetik, Fizyoterapi, </a:t>
            </a:r>
            <a:r>
              <a:rPr kumimoji="0" lang="tr-TR" sz="14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Odyoloji</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a:t>
            </a:r>
            <a:r>
              <a:rPr kumimoji="0" lang="tr-TR" sz="14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Ergoterapi</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Dil ve Konuşma Terapi, </a:t>
            </a:r>
            <a:r>
              <a:rPr kumimoji="0" lang="tr-TR" sz="14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Gerontoloji</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 Hemşirelik, Ebelik, Veteriner gibi bölümler için kullanılacak.</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MF–4 Puan türü:</a:t>
            </a:r>
            <a:r>
              <a:rPr kumimoji="0" lang="tr-TR" sz="14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Bilgisayar, Bilgisayar sistemleri, İnşaat, Makine, Çevre, Deniz Ulaştırma, Gıda, Elektrik, Elektronik, Mimarlık, İç Mimarlık, Endüstri, Gemi İnşaatı Mühendislikleri gibi bölümler için kullanılacak.</a:t>
            </a: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9"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4003756338"/>
      </p:ext>
    </p:extLst>
  </p:cSld>
  <p:clrMapOvr>
    <a:masterClrMapping/>
  </p:clrMapOvr>
  <p:transition spd="med">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7504" y="116632"/>
            <a:ext cx="8301608" cy="1152128"/>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İLKÖĞRETİM MATEMATİK ÖĞRETMENLİĞİ (MF-1)</a:t>
            </a:r>
            <a:endParaRPr lang="tr-TR" sz="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6" name="Tablo 5"/>
          <p:cNvGraphicFramePr>
            <a:graphicFrameLocks noGrp="1"/>
          </p:cNvGraphicFramePr>
          <p:nvPr>
            <p:extLst>
              <p:ext uri="{D42A27DB-BD31-4B8C-83A1-F6EECF244321}">
                <p14:modId xmlns:p14="http://schemas.microsoft.com/office/powerpoint/2010/main" val="2845459781"/>
              </p:ext>
            </p:extLst>
          </p:nvPr>
        </p:nvGraphicFramePr>
        <p:xfrm>
          <a:off x="107504" y="1412776"/>
          <a:ext cx="8280920" cy="5073792"/>
        </p:xfrm>
        <a:graphic>
          <a:graphicData uri="http://schemas.openxmlformats.org/drawingml/2006/table">
            <a:tbl>
              <a:tblPr>
                <a:tableStyleId>{3C2FFA5D-87B4-456A-9821-1D502468CF0F}</a:tableStyleId>
              </a:tblPr>
              <a:tblGrid>
                <a:gridCol w="1655053"/>
                <a:gridCol w="1655053"/>
                <a:gridCol w="1655053"/>
                <a:gridCol w="1655053"/>
                <a:gridCol w="1660708"/>
              </a:tblGrid>
              <a:tr h="202176">
                <a:tc>
                  <a:txBody>
                    <a:bodyPr/>
                    <a:lstStyle/>
                    <a:p>
                      <a:pPr>
                        <a:lnSpc>
                          <a:spcPct val="115000"/>
                        </a:lnSpc>
                        <a:spcAft>
                          <a:spcPts val="0"/>
                        </a:spcAft>
                      </a:pPr>
                      <a:r>
                        <a:rPr lang="tr-TR" sz="1100" b="1" dirty="0">
                          <a:solidFill>
                            <a:srgbClr val="C00000"/>
                          </a:solidFill>
                          <a:effectLst/>
                        </a:rPr>
                        <a:t>İstanbul</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Boğaziçi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Örgün-İng.</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428,131</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dirty="0">
                          <a:solidFill>
                            <a:srgbClr val="C00000"/>
                          </a:solidFill>
                          <a:effectLst/>
                        </a:rPr>
                        <a:t>Ankara</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Orta Doğu Teknik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Örgün-İng.</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408,380</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Ankara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Hacettepe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399,349</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Konya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Mevlana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Tam Burslu</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398,674</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İstanbul</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Marmara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Atatürk 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395,286</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dirty="0">
                          <a:solidFill>
                            <a:srgbClr val="C00000"/>
                          </a:solidFill>
                          <a:effectLst/>
                        </a:rPr>
                        <a:t>Ankara</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Gazi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Gazi 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384,645</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dirty="0">
                          <a:solidFill>
                            <a:srgbClr val="C00000"/>
                          </a:solidFill>
                          <a:effectLst/>
                        </a:rPr>
                        <a:t>İstanbul</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İstanbul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smtClean="0">
                          <a:solidFill>
                            <a:srgbClr val="C00000"/>
                          </a:solidFill>
                          <a:effectLst/>
                        </a:rPr>
                        <a:t>H. </a:t>
                      </a:r>
                      <a:r>
                        <a:rPr lang="tr-TR" sz="1100" b="1" dirty="0">
                          <a:solidFill>
                            <a:srgbClr val="C00000"/>
                          </a:solidFill>
                          <a:effectLst/>
                        </a:rPr>
                        <a:t>Ali Yücel 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384,297</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İzmir</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Dokuz Eylül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Buca 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379,591</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Gaziantep</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Zirve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Tam Burslu</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377,851</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dirty="0">
                          <a:solidFill>
                            <a:srgbClr val="C00000"/>
                          </a:solidFill>
                          <a:effectLst/>
                        </a:rPr>
                        <a:t>İstanbul</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Yıldız Teknik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376,865</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Bursa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Uludağ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374,480</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İstanbul</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Maltepe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Tam Burslu</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371,659</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Denizli</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Pamukkale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368,862</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Eskişehir</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Anadolu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367,773</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Antalya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Akdeniz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364,573</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Ankara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Başkent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Tam Burslu</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362,065</a:t>
                      </a:r>
                      <a:endParaRPr lang="tr-TR" sz="2400" b="1">
                        <a:solidFill>
                          <a:srgbClr val="C00000"/>
                        </a:solidFill>
                        <a:effectLst/>
                        <a:latin typeface="Tahoma"/>
                        <a:ea typeface="Calibri"/>
                      </a:endParaRPr>
                    </a:p>
                  </a:txBody>
                  <a:tcPr marL="68580" marR="68580" marT="0" marB="0"/>
                </a:tc>
              </a:tr>
              <a:tr h="221568">
                <a:tc>
                  <a:txBody>
                    <a:bodyPr/>
                    <a:lstStyle/>
                    <a:p>
                      <a:pPr>
                        <a:lnSpc>
                          <a:spcPct val="115000"/>
                        </a:lnSpc>
                        <a:spcAft>
                          <a:spcPts val="0"/>
                        </a:spcAft>
                      </a:pPr>
                      <a:r>
                        <a:rPr lang="tr-TR" sz="1100" b="1">
                          <a:solidFill>
                            <a:srgbClr val="C00000"/>
                          </a:solidFill>
                          <a:effectLst/>
                        </a:rPr>
                        <a:t>Konya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Necmettin Erbakan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smtClean="0">
                          <a:solidFill>
                            <a:srgbClr val="C00000"/>
                          </a:solidFill>
                          <a:effectLst/>
                        </a:rPr>
                        <a:t>A. Keleşoğlu </a:t>
                      </a: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361,193</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Eskişehir</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Eskişehir Osmangazi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Eğitim Fak.</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Örgün</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360,441</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Kocaeli</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Kocaeli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Örgün</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356,467</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Kayseri</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Erciyes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Örgün</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355,896</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Mersin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Mersin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Örgün</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354,477</a:t>
                      </a:r>
                      <a:endParaRPr lang="tr-TR" sz="2400" b="1">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Balıkesir</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Balıkesir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Necatibey 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Örgün</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350,501</a:t>
                      </a:r>
                      <a:endParaRPr lang="tr-TR" sz="2400" b="1" dirty="0">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Samsun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Ondokuz Mayıs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349,708</a:t>
                      </a:r>
                      <a:endParaRPr lang="tr-TR" sz="2400" b="1" dirty="0">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Antalya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Akdeniz Ü.</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Alanya 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345,465</a:t>
                      </a:r>
                      <a:endParaRPr lang="tr-TR" sz="2400" b="1" dirty="0">
                        <a:solidFill>
                          <a:srgbClr val="C00000"/>
                        </a:solidFill>
                        <a:effectLst/>
                        <a:latin typeface="Tahoma"/>
                        <a:ea typeface="Calibri"/>
                      </a:endParaRPr>
                    </a:p>
                  </a:txBody>
                  <a:tcPr marL="68580" marR="68580" marT="0" marB="0"/>
                </a:tc>
              </a:tr>
              <a:tr h="202176">
                <a:tc>
                  <a:txBody>
                    <a:bodyPr/>
                    <a:lstStyle/>
                    <a:p>
                      <a:pPr>
                        <a:lnSpc>
                          <a:spcPct val="115000"/>
                        </a:lnSpc>
                        <a:spcAft>
                          <a:spcPts val="0"/>
                        </a:spcAft>
                      </a:pPr>
                      <a:r>
                        <a:rPr lang="tr-TR" sz="1100" b="1">
                          <a:solidFill>
                            <a:srgbClr val="C00000"/>
                          </a:solidFill>
                          <a:effectLst/>
                        </a:rPr>
                        <a:t>Muğla</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Muğla Sıtkı Koçman Ü.</a:t>
                      </a:r>
                      <a:endParaRPr lang="tr-TR" sz="24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Eğitim Fak.</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a:solidFill>
                            <a:srgbClr val="C00000"/>
                          </a:solidFill>
                          <a:effectLst/>
                        </a:rPr>
                        <a:t>Örgün</a:t>
                      </a:r>
                      <a:endParaRPr lang="tr-TR" sz="24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100" b="1" dirty="0">
                          <a:solidFill>
                            <a:srgbClr val="C00000"/>
                          </a:solidFill>
                          <a:effectLst/>
                        </a:rPr>
                        <a:t>341,321</a:t>
                      </a:r>
                      <a:endParaRPr lang="tr-TR" sz="2400" b="1" dirty="0">
                        <a:solidFill>
                          <a:srgbClr val="C00000"/>
                        </a:solidFill>
                        <a:effectLst/>
                        <a:latin typeface="Tahoma"/>
                        <a:ea typeface="Calibri"/>
                      </a:endParaRPr>
                    </a:p>
                  </a:txBody>
                  <a:tcPr marL="68580" marR="68580" marT="0" marB="0"/>
                </a:tc>
              </a:tr>
            </a:tbl>
          </a:graphicData>
        </a:graphic>
      </p:graphicFrame>
      <p:sp>
        <p:nvSpPr>
          <p:cNvPr id="4"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899277880"/>
      </p:ext>
    </p:extLst>
  </p:cSld>
  <p:clrMapOvr>
    <a:masterClrMapping/>
  </p:clrMapOvr>
  <p:transition spd="med">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7504" y="18864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BESLENME VE DİYETETİK (MF-3/YGS-2)</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5" name="Tablo 4"/>
          <p:cNvGraphicFramePr>
            <a:graphicFrameLocks noGrp="1"/>
          </p:cNvGraphicFramePr>
          <p:nvPr>
            <p:extLst>
              <p:ext uri="{D42A27DB-BD31-4B8C-83A1-F6EECF244321}">
                <p14:modId xmlns:p14="http://schemas.microsoft.com/office/powerpoint/2010/main" val="3438213417"/>
              </p:ext>
            </p:extLst>
          </p:nvPr>
        </p:nvGraphicFramePr>
        <p:xfrm>
          <a:off x="179512" y="1484785"/>
          <a:ext cx="8136903" cy="5336667"/>
        </p:xfrm>
        <a:graphic>
          <a:graphicData uri="http://schemas.openxmlformats.org/drawingml/2006/table">
            <a:tbl>
              <a:tblPr>
                <a:tableStyleId>{3C2FFA5D-87B4-456A-9821-1D502468CF0F}</a:tableStyleId>
              </a:tblPr>
              <a:tblGrid>
                <a:gridCol w="2436032"/>
                <a:gridCol w="2436032"/>
                <a:gridCol w="2436032"/>
                <a:gridCol w="828807"/>
              </a:tblGrid>
              <a:tr h="178778">
                <a:tc>
                  <a:txBody>
                    <a:bodyPr/>
                    <a:lstStyle/>
                    <a:p>
                      <a:pPr>
                        <a:lnSpc>
                          <a:spcPct val="115000"/>
                        </a:lnSpc>
                        <a:spcAft>
                          <a:spcPts val="0"/>
                        </a:spcAft>
                      </a:pPr>
                      <a:r>
                        <a:rPr lang="tr-TR" sz="1050" b="1" dirty="0">
                          <a:solidFill>
                            <a:srgbClr val="C00000"/>
                          </a:solidFill>
                          <a:effectLst/>
                        </a:rPr>
                        <a:t>Zirve Ü.</a:t>
                      </a:r>
                      <a:endParaRPr lang="tr-TR" sz="1200" b="1" dirty="0">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424,678</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Erciyes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Örgün</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424,432</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Nuh Naci Yazgan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422,574</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Kırıkkale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Örgün</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419,237</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Trakya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Örgün</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419,204</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Atatürk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Örgün</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418,540</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İstanbul Medipol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415,847</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Doğu Akdeniz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412,771</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Başkent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412,133</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Lefke Avrupa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408,159</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Yeditepe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398,484</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Yeni Yüzyıl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396,561</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Zirve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394,842</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Nuh Naci Yazgan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%50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393,220</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Uluslararası Kıbrıs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383,008</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Yakın Doğu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Tam Burslu-İng.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374,921</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Doğu Akdeniz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dirty="0">
                          <a:solidFill>
                            <a:srgbClr val="C00000"/>
                          </a:solidFill>
                          <a:effectLst/>
                        </a:rPr>
                        <a:t>%50 Burslu</a:t>
                      </a:r>
                      <a:endParaRPr lang="tr-TR" sz="1200" b="1" dirty="0">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340,516</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Şifa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330,355</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Yeni Yüzyıl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%25 Burslu-İng.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329,597</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Başkent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328,671</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İstanbul Medipol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%25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327,023</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Nuh Naci Yazgan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324,598</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Yeditepe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318,371</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Zirve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%25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312,044</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Yeni Yüzyıl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Ücretli-İng.</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268,633</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Doğu Akdeniz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%25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248,518</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Bahçeşehir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245,405</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a:solidFill>
                            <a:srgbClr val="C00000"/>
                          </a:solidFill>
                          <a:effectLst/>
                        </a:rPr>
                        <a:t>Lefke Avrupa Ü.</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%25 Burslu</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237,054</a:t>
                      </a:r>
                      <a:endParaRPr lang="tr-TR" sz="1200" b="1">
                        <a:solidFill>
                          <a:srgbClr val="C00000"/>
                        </a:solidFill>
                        <a:effectLst/>
                        <a:latin typeface="Calibri"/>
                        <a:ea typeface="Calibri"/>
                        <a:cs typeface="Times New Roman"/>
                      </a:endParaRPr>
                    </a:p>
                  </a:txBody>
                  <a:tcPr marL="30043" marR="30043" marT="0" marB="0"/>
                </a:tc>
              </a:tr>
              <a:tr h="178778">
                <a:tc>
                  <a:txBody>
                    <a:bodyPr/>
                    <a:lstStyle/>
                    <a:p>
                      <a:pPr>
                        <a:lnSpc>
                          <a:spcPct val="115000"/>
                        </a:lnSpc>
                        <a:spcAft>
                          <a:spcPts val="0"/>
                        </a:spcAft>
                      </a:pPr>
                      <a:r>
                        <a:rPr lang="tr-TR" sz="1050" b="1" dirty="0">
                          <a:solidFill>
                            <a:srgbClr val="C00000"/>
                          </a:solidFill>
                          <a:effectLst/>
                        </a:rPr>
                        <a:t>Zirve Ü.</a:t>
                      </a:r>
                      <a:endParaRPr lang="tr-TR" sz="1200" b="1" dirty="0">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Sağlık Bilimleri Fak.</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a:solidFill>
                            <a:srgbClr val="C00000"/>
                          </a:solidFill>
                          <a:effectLst/>
                        </a:rPr>
                        <a:t>Ücretli</a:t>
                      </a:r>
                      <a:endParaRPr lang="tr-TR" sz="1200" b="1">
                        <a:solidFill>
                          <a:srgbClr val="C00000"/>
                        </a:solidFill>
                        <a:effectLst/>
                        <a:latin typeface="Calibri"/>
                        <a:ea typeface="Calibri"/>
                        <a:cs typeface="Times New Roman"/>
                      </a:endParaRPr>
                    </a:p>
                  </a:txBody>
                  <a:tcPr marL="30043" marR="30043" marT="0" marB="0"/>
                </a:tc>
                <a:tc>
                  <a:txBody>
                    <a:bodyPr/>
                    <a:lstStyle/>
                    <a:p>
                      <a:pPr>
                        <a:lnSpc>
                          <a:spcPct val="115000"/>
                        </a:lnSpc>
                        <a:spcAft>
                          <a:spcPts val="0"/>
                        </a:spcAft>
                      </a:pPr>
                      <a:r>
                        <a:rPr lang="tr-TR" sz="1050" b="1" dirty="0">
                          <a:solidFill>
                            <a:srgbClr val="C00000"/>
                          </a:solidFill>
                          <a:effectLst/>
                        </a:rPr>
                        <a:t>180,000</a:t>
                      </a:r>
                      <a:endParaRPr lang="tr-TR" sz="1200" b="1" dirty="0">
                        <a:solidFill>
                          <a:srgbClr val="C00000"/>
                        </a:solidFill>
                        <a:effectLst/>
                        <a:latin typeface="Calibri"/>
                        <a:ea typeface="Calibri"/>
                        <a:cs typeface="Times New Roman"/>
                      </a:endParaRPr>
                    </a:p>
                  </a:txBody>
                  <a:tcPr marL="30043" marR="30043" marT="0" marB="0"/>
                </a:tc>
              </a:tr>
            </a:tbl>
          </a:graphicData>
        </a:graphic>
      </p:graphicFrame>
      <p:sp>
        <p:nvSpPr>
          <p:cNvPr id="4"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3665590320"/>
      </p:ext>
    </p:extLst>
  </p:cSld>
  <p:clrMapOvr>
    <a:masterClrMapping/>
  </p:clrMapOvr>
  <p:transition spd="med">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7504" y="0"/>
            <a:ext cx="8229600" cy="72008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DİŞ HEKİMLİĞİ (MF-3) </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Tablo 3"/>
          <p:cNvGraphicFramePr>
            <a:graphicFrameLocks noGrp="1"/>
          </p:cNvGraphicFramePr>
          <p:nvPr>
            <p:extLst>
              <p:ext uri="{D42A27DB-BD31-4B8C-83A1-F6EECF244321}">
                <p14:modId xmlns:p14="http://schemas.microsoft.com/office/powerpoint/2010/main" val="1664200481"/>
              </p:ext>
            </p:extLst>
          </p:nvPr>
        </p:nvGraphicFramePr>
        <p:xfrm>
          <a:off x="107504" y="803974"/>
          <a:ext cx="8280921" cy="6021288"/>
        </p:xfrm>
        <a:graphic>
          <a:graphicData uri="http://schemas.openxmlformats.org/drawingml/2006/table">
            <a:tbl>
              <a:tblPr>
                <a:tableStyleId>{3C2FFA5D-87B4-456A-9821-1D502468CF0F}</a:tableStyleId>
              </a:tblPr>
              <a:tblGrid>
                <a:gridCol w="1657713"/>
                <a:gridCol w="1655802"/>
                <a:gridCol w="1655802"/>
                <a:gridCol w="1655802"/>
                <a:gridCol w="1655802"/>
              </a:tblGrid>
              <a:tr h="143364">
                <a:tc>
                  <a:txBody>
                    <a:bodyPr/>
                    <a:lstStyle/>
                    <a:p>
                      <a:pPr>
                        <a:lnSpc>
                          <a:spcPct val="115000"/>
                        </a:lnSpc>
                        <a:spcAft>
                          <a:spcPts val="0"/>
                        </a:spcAft>
                      </a:pPr>
                      <a:r>
                        <a:rPr lang="tr-TR" sz="800" b="1" dirty="0">
                          <a:solidFill>
                            <a:srgbClr val="C00000"/>
                          </a:solidFill>
                          <a:effectLst/>
                        </a:rPr>
                        <a:t>İstanbul</a:t>
                      </a:r>
                      <a:endParaRPr lang="tr-TR" sz="900" b="1" dirty="0">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Yeditepe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Burslu-İng.</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489,064</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dirty="0">
                          <a:solidFill>
                            <a:srgbClr val="C00000"/>
                          </a:solidFill>
                          <a:effectLst/>
                        </a:rPr>
                        <a:t>İzmir</a:t>
                      </a:r>
                      <a:endParaRPr lang="tr-TR" sz="900" b="1" dirty="0">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Şifa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468,107</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dirty="0">
                          <a:solidFill>
                            <a:srgbClr val="C00000"/>
                          </a:solidFill>
                          <a:effectLst/>
                        </a:rPr>
                        <a:t>Ankara</a:t>
                      </a:r>
                      <a:endParaRPr lang="tr-TR" sz="900" b="1" dirty="0">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Hacettepe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461,435</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İstanbul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460,222</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Bezm-i Alem Vakıf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457,401</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İstanbul Medipol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456,453</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Marmara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454,843</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İzmir</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Ege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454,218</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Ankara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453,590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İstanbul Aydın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453,298</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Gazi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453,114</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452,780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Yeni Yüzyıl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452,526</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Eskişehir</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Eskişehir Osmangazi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451,945</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Antalya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Akdeniz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451,904</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Kocaeli</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Kocaeli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451,219</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451,130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İzmir</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İzmir Katip Çelebi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450,809</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İstanbul Aydın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%75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450,536</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İzmir</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Şifa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450,299</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Adana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Çukurova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450,209</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Konya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Selçuk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449,978</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%25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449,325</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Kayseri</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Erciyes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449,107</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Bolu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Abant İzzet Baysal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448,934</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Gaziantep</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Gaziantep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dirty="0">
                          <a:solidFill>
                            <a:srgbClr val="C00000"/>
                          </a:solidFill>
                          <a:effectLst/>
                        </a:rPr>
                        <a:t>448,627</a:t>
                      </a:r>
                      <a:endParaRPr lang="tr-TR" sz="900" b="1" dirty="0">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Konya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Necmettin Erbakan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447,916</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Samsun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Ondokuz Mayıs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447,697</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Isparta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Süleyman Demirel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447,039</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Malatya</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İnönü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446,986</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Trabzon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Karadeniz Teknik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446,250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Kırıkkale</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Kırıkkale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446,050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Bezm-i Alem Vakıf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445,102</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Ordu</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Ordu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444,681</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Hatay</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Mustafa Kemal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444,675</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Zonguldak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Bülent Ecevit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444,561</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Sivas</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Cumhuriyet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444,216</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Diyarbakır</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Dicle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444,080</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Tokat</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Gaziosmanpaşa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443,352</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Rize</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Recep Tayyip Erdoğan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443,352</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Erzurum</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Atatürk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443,254</a:t>
                      </a:r>
                      <a:endParaRPr lang="tr-TR" sz="900" b="1">
                        <a:solidFill>
                          <a:srgbClr val="C00000"/>
                        </a:solidFill>
                        <a:effectLst/>
                        <a:latin typeface="+mn-lt"/>
                        <a:ea typeface="Calibri"/>
                        <a:cs typeface="Times New Roman"/>
                      </a:endParaRPr>
                    </a:p>
                  </a:txBody>
                  <a:tcPr marL="16513" marR="16513" marT="0" marB="0"/>
                </a:tc>
              </a:tr>
              <a:tr h="143364">
                <a:tc>
                  <a:txBody>
                    <a:bodyPr/>
                    <a:lstStyle/>
                    <a:p>
                      <a:pPr>
                        <a:lnSpc>
                          <a:spcPct val="115000"/>
                        </a:lnSpc>
                        <a:spcAft>
                          <a:spcPts val="0"/>
                        </a:spcAft>
                      </a:pPr>
                      <a:r>
                        <a:rPr lang="tr-TR" sz="800" b="1">
                          <a:solidFill>
                            <a:srgbClr val="C00000"/>
                          </a:solidFill>
                          <a:effectLst/>
                        </a:rPr>
                        <a:t>Van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Yüzüncü Yıl Ü.</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Diş Hekimliği Fak.</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mn-lt"/>
                        <a:ea typeface="Calibri"/>
                        <a:cs typeface="Times New Roman"/>
                      </a:endParaRPr>
                    </a:p>
                  </a:txBody>
                  <a:tcPr marL="16513" marR="16513" marT="0" marB="0"/>
                </a:tc>
                <a:tc>
                  <a:txBody>
                    <a:bodyPr/>
                    <a:lstStyle/>
                    <a:p>
                      <a:pPr>
                        <a:lnSpc>
                          <a:spcPct val="115000"/>
                        </a:lnSpc>
                        <a:spcAft>
                          <a:spcPts val="0"/>
                        </a:spcAft>
                      </a:pPr>
                      <a:r>
                        <a:rPr lang="tr-TR" sz="800" b="1" dirty="0">
                          <a:solidFill>
                            <a:srgbClr val="C00000"/>
                          </a:solidFill>
                          <a:effectLst/>
                        </a:rPr>
                        <a:t>442,708</a:t>
                      </a:r>
                      <a:endParaRPr lang="tr-TR" sz="900" b="1" dirty="0">
                        <a:solidFill>
                          <a:srgbClr val="C00000"/>
                        </a:solidFill>
                        <a:effectLst/>
                        <a:latin typeface="+mn-lt"/>
                        <a:ea typeface="Calibri"/>
                        <a:cs typeface="Times New Roman"/>
                      </a:endParaRPr>
                    </a:p>
                  </a:txBody>
                  <a:tcPr marL="16513" marR="16513" marT="0" marB="0"/>
                </a:tc>
              </a:tr>
            </a:tbl>
          </a:graphicData>
        </a:graphic>
      </p:graphicFrame>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899212568"/>
      </p:ext>
    </p:extLst>
  </p:cSld>
  <p:clrMapOvr>
    <a:masterClrMapping/>
  </p:clrMapOvr>
  <p:transition spd="med">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ECZACILIK (MF-3)</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Tablo 3"/>
          <p:cNvGraphicFramePr>
            <a:graphicFrameLocks noGrp="1"/>
          </p:cNvGraphicFramePr>
          <p:nvPr>
            <p:extLst>
              <p:ext uri="{D42A27DB-BD31-4B8C-83A1-F6EECF244321}">
                <p14:modId xmlns:p14="http://schemas.microsoft.com/office/powerpoint/2010/main" val="3039455966"/>
              </p:ext>
            </p:extLst>
          </p:nvPr>
        </p:nvGraphicFramePr>
        <p:xfrm>
          <a:off x="179512" y="1124744"/>
          <a:ext cx="8208910" cy="5595312"/>
        </p:xfrm>
        <a:graphic>
          <a:graphicData uri="http://schemas.openxmlformats.org/drawingml/2006/table">
            <a:tbl>
              <a:tblPr>
                <a:tableStyleId>{3C2FFA5D-87B4-456A-9821-1D502468CF0F}</a:tableStyleId>
              </a:tblPr>
              <a:tblGrid>
                <a:gridCol w="1641782"/>
                <a:gridCol w="1641782"/>
                <a:gridCol w="1641782"/>
                <a:gridCol w="1641782"/>
                <a:gridCol w="1641782"/>
              </a:tblGrid>
              <a:tr h="154331">
                <a:tc>
                  <a:txBody>
                    <a:bodyPr/>
                    <a:lstStyle/>
                    <a:p>
                      <a:pPr>
                        <a:lnSpc>
                          <a:spcPct val="115000"/>
                        </a:lnSpc>
                        <a:spcAft>
                          <a:spcPts val="0"/>
                        </a:spcAft>
                      </a:pPr>
                      <a:r>
                        <a:rPr lang="tr-TR" sz="900" b="1" dirty="0">
                          <a:solidFill>
                            <a:srgbClr val="C00000"/>
                          </a:solidFill>
                          <a:effectLst/>
                        </a:rPr>
                        <a:t>İstanbul</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dirty="0">
                          <a:solidFill>
                            <a:srgbClr val="C00000"/>
                          </a:solidFill>
                          <a:effectLst/>
                        </a:rPr>
                        <a:t>Yeditepe Ü.</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Tam Burslu-İng.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453,148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dirty="0">
                          <a:solidFill>
                            <a:srgbClr val="C00000"/>
                          </a:solidFill>
                          <a:effectLst/>
                        </a:rPr>
                        <a:t>Ankara</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Hacettepe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441,703</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Bezm-i Alem Vakıf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441,015</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Marmara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437,829</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dirty="0">
                          <a:solidFill>
                            <a:srgbClr val="C00000"/>
                          </a:solidFill>
                          <a:effectLst/>
                        </a:rPr>
                        <a:t>İstanbul </a:t>
                      </a:r>
                      <a:r>
                        <a:rPr lang="tr-TR" sz="900" b="1" dirty="0" err="1">
                          <a:solidFill>
                            <a:srgbClr val="C00000"/>
                          </a:solidFill>
                          <a:effectLst/>
                        </a:rPr>
                        <a:t>Medipol</a:t>
                      </a:r>
                      <a:r>
                        <a:rPr lang="tr-TR" sz="900" b="1" dirty="0">
                          <a:solidFill>
                            <a:srgbClr val="C00000"/>
                          </a:solidFill>
                          <a:effectLst/>
                        </a:rPr>
                        <a:t> Ü.</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435,671</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dirty="0">
                          <a:solidFill>
                            <a:srgbClr val="C00000"/>
                          </a:solidFill>
                          <a:effectLst/>
                        </a:rPr>
                        <a:t>İstanbul Ü.</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433,709</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dirty="0">
                          <a:solidFill>
                            <a:srgbClr val="C00000"/>
                          </a:solidFill>
                          <a:effectLst/>
                        </a:rPr>
                        <a:t>İzmir</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Ege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432,331</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Yeni Yüzyıl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dirty="0">
                          <a:solidFill>
                            <a:srgbClr val="C00000"/>
                          </a:solidFill>
                          <a:effectLst/>
                        </a:rPr>
                        <a:t>431,923</a:t>
                      </a:r>
                      <a:endParaRPr lang="tr-TR" sz="1100" b="1" dirty="0">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Ankara</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Ankara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431,418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Ankara</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Gazi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429,773</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Kayseri</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Erciyes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428,102</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Eskişehir</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Anadolu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427,386</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Mersin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Mersin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426,362</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Malatya</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İnönü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425,025</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İstanbul Kemerburgaz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Tam Burslu-İng.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424,518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Diyarbakır</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Dicle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424,376</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Edirne</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Trakya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423,767</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Trabzon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Karadeniz Teknik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423,597</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Sivas</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Cumhuriyet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422,239</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Erzurum</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Atatürk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421,997</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Yeditepe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%50 Burslu-İng.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420,398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Van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Yüzüncü Yıl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420,056</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Erzincan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Erzincan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419,955</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Ağrı</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Ağrı İbrahim Çeçen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417,103</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İstanbul Medipol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%50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414,861</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Bezm-i Alem Vakıf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%50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414,821</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Bezm-i Alem Vakıf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370,776</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İstanbul Kemerburgaz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%25 Burslu-İng.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367,730</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Kıbrıs</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Doğu Akdeniz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Ücretli-TC 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362,678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İstanbul Medipol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%25 Burslu</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359,196</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Yeditepe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346,659</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Yeni Yüzyıl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337,932</a:t>
                      </a:r>
                      <a:endParaRPr lang="tr-TR" sz="1100" b="1">
                        <a:solidFill>
                          <a:srgbClr val="C00000"/>
                        </a:solidFill>
                        <a:effectLst/>
                        <a:latin typeface="Calibri"/>
                        <a:ea typeface="Calibri"/>
                        <a:cs typeface="Times New Roman"/>
                      </a:endParaRPr>
                    </a:p>
                  </a:txBody>
                  <a:tcPr marL="35851" marR="35851" marT="0" marB="0"/>
                </a:tc>
              </a:tr>
              <a:tr h="170171">
                <a:tc>
                  <a:txBody>
                    <a:bodyPr/>
                    <a:lstStyle/>
                    <a:p>
                      <a:pPr>
                        <a:lnSpc>
                          <a:spcPct val="115000"/>
                        </a:lnSpc>
                        <a:spcAft>
                          <a:spcPts val="0"/>
                        </a:spcAft>
                      </a:pPr>
                      <a:r>
                        <a:rPr lang="tr-TR" sz="900" b="1">
                          <a:solidFill>
                            <a:srgbClr val="C00000"/>
                          </a:solidFill>
                          <a:effectLst/>
                        </a:rPr>
                        <a:t>İstanbul</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İstanbul Kemerburgaz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326,498</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a:solidFill>
                            <a:srgbClr val="C00000"/>
                          </a:solidFill>
                          <a:effectLst/>
                        </a:rPr>
                        <a:t>Kıbrıs</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Uluslararası Kıbrıs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Ücretli-TC 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301,685</a:t>
                      </a:r>
                      <a:endParaRPr lang="tr-TR" sz="1100" b="1">
                        <a:solidFill>
                          <a:srgbClr val="C00000"/>
                        </a:solidFill>
                        <a:effectLst/>
                        <a:latin typeface="Calibri"/>
                        <a:ea typeface="Calibri"/>
                        <a:cs typeface="Times New Roman"/>
                      </a:endParaRPr>
                    </a:p>
                  </a:txBody>
                  <a:tcPr marL="35851" marR="35851" marT="0" marB="0"/>
                </a:tc>
              </a:tr>
              <a:tr h="154331">
                <a:tc>
                  <a:txBody>
                    <a:bodyPr/>
                    <a:lstStyle/>
                    <a:p>
                      <a:pPr>
                        <a:lnSpc>
                          <a:spcPct val="115000"/>
                        </a:lnSpc>
                        <a:spcAft>
                          <a:spcPts val="0"/>
                        </a:spcAft>
                      </a:pPr>
                      <a:r>
                        <a:rPr lang="tr-TR" sz="900" b="1" dirty="0">
                          <a:solidFill>
                            <a:srgbClr val="C00000"/>
                          </a:solidFill>
                          <a:effectLst/>
                        </a:rPr>
                        <a:t>Kıbrıs</a:t>
                      </a:r>
                      <a:endParaRPr lang="tr-TR" sz="1100" b="1" dirty="0">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Yakın Doğu Ü.</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Eczacılık Fak.</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a:solidFill>
                            <a:srgbClr val="C00000"/>
                          </a:solidFill>
                          <a:effectLst/>
                        </a:rPr>
                        <a:t>Ücretli-İng.</a:t>
                      </a:r>
                      <a:endParaRPr lang="tr-TR" sz="1100" b="1">
                        <a:solidFill>
                          <a:srgbClr val="C00000"/>
                        </a:solidFill>
                        <a:effectLst/>
                        <a:latin typeface="Calibri"/>
                        <a:ea typeface="Calibri"/>
                        <a:cs typeface="Times New Roman"/>
                      </a:endParaRPr>
                    </a:p>
                  </a:txBody>
                  <a:tcPr marL="35851" marR="35851" marT="0" marB="0"/>
                </a:tc>
                <a:tc>
                  <a:txBody>
                    <a:bodyPr/>
                    <a:lstStyle/>
                    <a:p>
                      <a:pPr>
                        <a:lnSpc>
                          <a:spcPct val="115000"/>
                        </a:lnSpc>
                        <a:spcAft>
                          <a:spcPts val="0"/>
                        </a:spcAft>
                      </a:pPr>
                      <a:r>
                        <a:rPr lang="tr-TR" sz="900" b="1" dirty="0">
                          <a:solidFill>
                            <a:srgbClr val="C00000"/>
                          </a:solidFill>
                          <a:effectLst/>
                        </a:rPr>
                        <a:t>259,018</a:t>
                      </a:r>
                      <a:endParaRPr lang="tr-TR" sz="1100" b="1" dirty="0">
                        <a:solidFill>
                          <a:srgbClr val="C00000"/>
                        </a:solidFill>
                        <a:effectLst/>
                        <a:latin typeface="Calibri"/>
                        <a:ea typeface="Calibri"/>
                        <a:cs typeface="Times New Roman"/>
                      </a:endParaRPr>
                    </a:p>
                  </a:txBody>
                  <a:tcPr marL="35851" marR="35851" marT="0" marB="0"/>
                </a:tc>
              </a:tr>
            </a:tbl>
          </a:graphicData>
        </a:graphic>
      </p:graphicFrame>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669051236"/>
      </p:ext>
    </p:extLst>
  </p:cSld>
  <p:clrMapOvr>
    <a:masterClrMapping/>
  </p:clrMapOvr>
  <p:transition spd="med">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116632"/>
            <a:ext cx="8229600" cy="864096"/>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FİZYOTERAPİ (MF-3/YGS-2)</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Tablo 3"/>
          <p:cNvGraphicFramePr>
            <a:graphicFrameLocks noGrp="1"/>
          </p:cNvGraphicFramePr>
          <p:nvPr>
            <p:extLst>
              <p:ext uri="{D42A27DB-BD31-4B8C-83A1-F6EECF244321}">
                <p14:modId xmlns:p14="http://schemas.microsoft.com/office/powerpoint/2010/main" val="2770712702"/>
              </p:ext>
            </p:extLst>
          </p:nvPr>
        </p:nvGraphicFramePr>
        <p:xfrm>
          <a:off x="251520" y="1150886"/>
          <a:ext cx="8064895" cy="5468112"/>
        </p:xfrm>
        <a:graphic>
          <a:graphicData uri="http://schemas.openxmlformats.org/drawingml/2006/table">
            <a:tbl>
              <a:tblPr>
                <a:tableStyleId>{3C2FFA5D-87B4-456A-9821-1D502468CF0F}</a:tableStyleId>
              </a:tblPr>
              <a:tblGrid>
                <a:gridCol w="1612979"/>
                <a:gridCol w="1612979"/>
                <a:gridCol w="1612979"/>
                <a:gridCol w="1612979"/>
                <a:gridCol w="1612979"/>
              </a:tblGrid>
              <a:tr h="133968">
                <a:tc>
                  <a:txBody>
                    <a:bodyPr/>
                    <a:lstStyle/>
                    <a:p>
                      <a:pPr>
                        <a:lnSpc>
                          <a:spcPct val="115000"/>
                        </a:lnSpc>
                        <a:spcAft>
                          <a:spcPts val="0"/>
                        </a:spcAft>
                      </a:pPr>
                      <a:r>
                        <a:rPr lang="tr-TR" sz="800" b="1" dirty="0">
                          <a:solidFill>
                            <a:srgbClr val="C00000"/>
                          </a:solidFill>
                          <a:effectLst/>
                        </a:rPr>
                        <a:t>İzmir</a:t>
                      </a:r>
                      <a:endParaRPr lang="tr-TR" sz="900" b="1" dirty="0">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Şifa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447,576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Hacettepe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443,445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Acıbadem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441,445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Bezm-i Alem Vakıf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441,203</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Marmara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440,630</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Gazi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440,075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439,733</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İstanbul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439,355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Gaziantep</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Zirve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439,146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dirty="0">
                          <a:solidFill>
                            <a:srgbClr val="C00000"/>
                          </a:solidFill>
                          <a:effectLst/>
                        </a:rPr>
                        <a:t>Yeditepe Ü.</a:t>
                      </a:r>
                      <a:endParaRPr lang="tr-TR" sz="900" b="1" dirty="0">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Burslu-İng.</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438,716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İstanbul Medipol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438,660</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Bahçeşehir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437,885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İzmir</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Şifa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437,144</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Isparta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Süleyman Demirel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436,884</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Yeni Yüzyıl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436,336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Kırıkkale</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Kırıkkale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434,780</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Edirne</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Trakya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432,483</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Doğu Akdeniz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432,224</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431,229</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Yakın Doğu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428,964</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İstanbul Medipol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425,779</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Yeni Yüzyıl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424,623</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Bezm-i Alem Vakıf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421,208</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Gaziantep</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Zirve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410,345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Uluslararası Kıbrıs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Tam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410,326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Yeditepe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Burslu-İng.</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409,737</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Yeni Yüzyıl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%25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404,229</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Doğu Akdeniz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%50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400,814</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İstanbul Medipol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%25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378,431</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Ankara</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Başkent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374,443</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Acıbadem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359,722</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Gaziantep</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Zirve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%25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357,557</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Bezm-i Alem Vakıf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353,375</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İzmir</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Şifa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351,837</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Doğu Akdeniz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%25 Burslu</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345,576</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Yeni Yüzyıl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337,080</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İstanbul</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Yeditepe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Ücretli-İng.</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330,078</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Lefke Avrupa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275,137</a:t>
                      </a:r>
                      <a:endParaRPr lang="tr-TR" sz="900" b="1">
                        <a:solidFill>
                          <a:srgbClr val="C00000"/>
                        </a:solidFill>
                        <a:effectLst/>
                        <a:latin typeface="Calibri"/>
                        <a:ea typeface="Calibri"/>
                        <a:cs typeface="Times New Roman"/>
                      </a:endParaRPr>
                    </a:p>
                  </a:txBody>
                  <a:tcPr marL="21121" marR="21121" marT="0" marB="0"/>
                </a:tc>
              </a:tr>
              <a:tr h="133968">
                <a:tc>
                  <a:txBody>
                    <a:bodyPr/>
                    <a:lstStyle/>
                    <a:p>
                      <a:pPr>
                        <a:lnSpc>
                          <a:spcPct val="115000"/>
                        </a:lnSpc>
                        <a:spcAft>
                          <a:spcPts val="0"/>
                        </a:spcAft>
                      </a:pPr>
                      <a:r>
                        <a:rPr lang="tr-TR" sz="800" b="1">
                          <a:solidFill>
                            <a:srgbClr val="C00000"/>
                          </a:solidFill>
                          <a:effectLst/>
                        </a:rPr>
                        <a:t>Kıbrıs</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Doğu Akdeniz Ü.</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Sağlık Bilimleri Fak.</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a:solidFill>
                            <a:srgbClr val="C00000"/>
                          </a:solidFill>
                          <a:effectLst/>
                        </a:rPr>
                        <a:t>Ücretli</a:t>
                      </a:r>
                      <a:endParaRPr lang="tr-TR" sz="900" b="1">
                        <a:solidFill>
                          <a:srgbClr val="C00000"/>
                        </a:solidFill>
                        <a:effectLst/>
                        <a:latin typeface="Calibri"/>
                        <a:ea typeface="Calibri"/>
                        <a:cs typeface="Times New Roman"/>
                      </a:endParaRPr>
                    </a:p>
                  </a:txBody>
                  <a:tcPr marL="21121" marR="21121" marT="0" marB="0"/>
                </a:tc>
                <a:tc>
                  <a:txBody>
                    <a:bodyPr/>
                    <a:lstStyle/>
                    <a:p>
                      <a:pPr>
                        <a:lnSpc>
                          <a:spcPct val="115000"/>
                        </a:lnSpc>
                        <a:spcAft>
                          <a:spcPts val="0"/>
                        </a:spcAft>
                      </a:pPr>
                      <a:r>
                        <a:rPr lang="tr-TR" sz="800" b="1" dirty="0">
                          <a:solidFill>
                            <a:srgbClr val="C00000"/>
                          </a:solidFill>
                          <a:effectLst/>
                        </a:rPr>
                        <a:t>261,491</a:t>
                      </a:r>
                      <a:endParaRPr lang="tr-TR" sz="900" b="1" dirty="0">
                        <a:solidFill>
                          <a:srgbClr val="C00000"/>
                        </a:solidFill>
                        <a:effectLst/>
                        <a:latin typeface="Calibri"/>
                        <a:ea typeface="Calibri"/>
                        <a:cs typeface="Times New Roman"/>
                      </a:endParaRPr>
                    </a:p>
                  </a:txBody>
                  <a:tcPr marL="21121" marR="21121" marT="0" marB="0"/>
                </a:tc>
              </a:tr>
            </a:tbl>
          </a:graphicData>
        </a:graphic>
      </p:graphicFrame>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474623253"/>
      </p:ext>
    </p:extLst>
  </p:cSld>
  <p:clrMapOvr>
    <a:masterClrMapping/>
  </p:clrMapOvr>
  <p:transition spd="med">
    <p:wipe dir="d"/>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116632"/>
            <a:ext cx="8229600" cy="792088"/>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TIP (MF-3)</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3" name="Tablo 2"/>
          <p:cNvGraphicFramePr>
            <a:graphicFrameLocks noGrp="1"/>
          </p:cNvGraphicFramePr>
          <p:nvPr>
            <p:extLst>
              <p:ext uri="{D42A27DB-BD31-4B8C-83A1-F6EECF244321}">
                <p14:modId xmlns:p14="http://schemas.microsoft.com/office/powerpoint/2010/main" val="4205691427"/>
              </p:ext>
            </p:extLst>
          </p:nvPr>
        </p:nvGraphicFramePr>
        <p:xfrm>
          <a:off x="179512" y="980728"/>
          <a:ext cx="8208911" cy="5888736"/>
        </p:xfrm>
        <a:graphic>
          <a:graphicData uri="http://schemas.openxmlformats.org/drawingml/2006/table">
            <a:tbl>
              <a:tblPr>
                <a:tableStyleId>{3C2FFA5D-87B4-456A-9821-1D502468CF0F}</a:tableStyleId>
              </a:tblPr>
              <a:tblGrid>
                <a:gridCol w="1636103"/>
                <a:gridCol w="1641782"/>
                <a:gridCol w="1641782"/>
                <a:gridCol w="1641782"/>
                <a:gridCol w="1647462"/>
              </a:tblGrid>
              <a:tr h="41145">
                <a:tc>
                  <a:txBody>
                    <a:bodyPr/>
                    <a:lstStyle/>
                    <a:p>
                      <a:pPr>
                        <a:lnSpc>
                          <a:spcPct val="115000"/>
                        </a:lnSpc>
                        <a:spcAft>
                          <a:spcPts val="0"/>
                        </a:spcAft>
                      </a:pPr>
                      <a:r>
                        <a:rPr lang="tr-TR" sz="800" b="1" dirty="0">
                          <a:solidFill>
                            <a:srgbClr val="C00000"/>
                          </a:solidFill>
                          <a:effectLst/>
                        </a:rPr>
                        <a:t>İzmir</a:t>
                      </a:r>
                      <a:endParaRPr lang="tr-TR" sz="1000" b="1" dirty="0">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Şifa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540,464</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Koç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537,080</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İzmir</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Şifa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530,097</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Turgut Özal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528,978</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Bahçeşehir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526,644</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Cerrahpaşa 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526,609</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Hacettepe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523,857</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dirty="0">
                          <a:solidFill>
                            <a:srgbClr val="C00000"/>
                          </a:solidFill>
                          <a:effectLst/>
                        </a:rPr>
                        <a:t>İstanbul</a:t>
                      </a:r>
                      <a:endParaRPr lang="tr-TR" sz="1000" b="1" dirty="0">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Fatih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523,296</a:t>
                      </a:r>
                      <a:endParaRPr lang="tr-TR" sz="1000" b="1">
                        <a:solidFill>
                          <a:srgbClr val="C00000"/>
                        </a:solidFill>
                        <a:effectLst/>
                        <a:latin typeface="Calibri"/>
                        <a:ea typeface="Calibri"/>
                        <a:cs typeface="Calibri"/>
                      </a:endParaRPr>
                    </a:p>
                  </a:txBody>
                  <a:tcPr marL="24770" marR="24770" marT="0" marB="0"/>
                </a:tc>
              </a:tr>
              <a:tr h="82290">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TOBB Ekonomi ve Teknoloji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521,541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Bahçeşehir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520,288</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Hacettepe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518,548</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Medipol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508,620</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Yeditepe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506,599</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Konya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Mevlana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506,210</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505,294</a:t>
                      </a:r>
                      <a:endParaRPr lang="tr-TR" sz="1000" b="1">
                        <a:solidFill>
                          <a:srgbClr val="C00000"/>
                        </a:solidFill>
                        <a:effectLst/>
                        <a:latin typeface="Calibri"/>
                        <a:ea typeface="Calibri"/>
                        <a:cs typeface="Calibri"/>
                      </a:endParaRPr>
                    </a:p>
                  </a:txBody>
                  <a:tcPr marL="24770" marR="24770" marT="0" marB="0"/>
                </a:tc>
              </a:tr>
              <a:tr h="82290">
                <a:tc>
                  <a:txBody>
                    <a:bodyPr/>
                    <a:lstStyle/>
                    <a:p>
                      <a:pPr>
                        <a:lnSpc>
                          <a:spcPct val="115000"/>
                        </a:lnSpc>
                        <a:spcAft>
                          <a:spcPts val="0"/>
                        </a:spcAft>
                      </a:pPr>
                      <a:r>
                        <a:rPr lang="tr-TR" sz="800" b="1">
                          <a:solidFill>
                            <a:srgbClr val="C00000"/>
                          </a:solidFill>
                          <a:effectLst/>
                        </a:rPr>
                        <a:t>Gaziantep</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Zirve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Emine-Bahaeddin Nakiboğlu 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502,584</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Cerrahpaşa 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501,715</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Bezm-i Alem Vakıf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498,311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Acıbadem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497,184</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Marmara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496,372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Ankara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495,238</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Koç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493,372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İzmir</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Ege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493,252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Gazi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492,162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Bilim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492,029</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Bahçeşehir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Ücretli-İng.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490,534</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Başkent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490,426</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Gazi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489,286</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Yıldırım Beyazıt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488,236</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İzmir</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Dokuz Eylül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486,532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Başkent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486,288</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Gülhane Askeri Tıp Akdm.</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Askeri Tıp Fak. </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Örgün-Kız</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485,041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İstanbul Bilim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484,330</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Ufuk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Tam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482,121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Bursa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Uludağ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481,991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Yıldırım Beyazıt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481,153</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Yeditepe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Burslu-İng.</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480,861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Eskişehir</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Eskişehir Osmangazi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480,482</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Antalya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Akdeniz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480,107</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İstanbul</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Bezm-i Alem Vakıf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%50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479,721</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a:solidFill>
                            <a:srgbClr val="C00000"/>
                          </a:solidFill>
                          <a:effectLst/>
                        </a:rPr>
                        <a:t>Ankara</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Başkent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%25 Burslu</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478,577</a:t>
                      </a:r>
                      <a:endParaRPr lang="tr-TR" sz="1000" b="1">
                        <a:solidFill>
                          <a:srgbClr val="C00000"/>
                        </a:solidFill>
                        <a:effectLst/>
                        <a:latin typeface="Calibri"/>
                        <a:ea typeface="Calibri"/>
                        <a:cs typeface="Calibri"/>
                      </a:endParaRPr>
                    </a:p>
                  </a:txBody>
                  <a:tcPr marL="24770" marR="24770" marT="0" marB="0"/>
                </a:tc>
              </a:tr>
              <a:tr h="41145">
                <a:tc>
                  <a:txBody>
                    <a:bodyPr/>
                    <a:lstStyle/>
                    <a:p>
                      <a:pPr>
                        <a:lnSpc>
                          <a:spcPct val="115000"/>
                        </a:lnSpc>
                        <a:spcAft>
                          <a:spcPts val="0"/>
                        </a:spcAft>
                      </a:pPr>
                      <a:r>
                        <a:rPr lang="tr-TR" sz="800" b="1" dirty="0">
                          <a:solidFill>
                            <a:srgbClr val="C00000"/>
                          </a:solidFill>
                          <a:effectLst/>
                        </a:rPr>
                        <a:t>Çorum</a:t>
                      </a:r>
                      <a:endParaRPr lang="tr-TR" sz="1000" b="1" dirty="0">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Hitit Ü.</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Tıp Fak.</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24770" marR="24770" marT="0" marB="0"/>
                </a:tc>
                <a:tc>
                  <a:txBody>
                    <a:bodyPr/>
                    <a:lstStyle/>
                    <a:p>
                      <a:pPr>
                        <a:lnSpc>
                          <a:spcPct val="115000"/>
                        </a:lnSpc>
                        <a:spcAft>
                          <a:spcPts val="0"/>
                        </a:spcAft>
                      </a:pPr>
                      <a:r>
                        <a:rPr lang="tr-TR" sz="800" b="1" dirty="0">
                          <a:solidFill>
                            <a:srgbClr val="C00000"/>
                          </a:solidFill>
                          <a:effectLst/>
                        </a:rPr>
                        <a:t>478,298</a:t>
                      </a:r>
                      <a:endParaRPr lang="tr-TR" sz="1000" b="1" dirty="0">
                        <a:solidFill>
                          <a:srgbClr val="C00000"/>
                        </a:solidFill>
                        <a:effectLst/>
                        <a:latin typeface="Calibri"/>
                        <a:ea typeface="Calibri"/>
                        <a:cs typeface="Calibri"/>
                      </a:endParaRPr>
                    </a:p>
                  </a:txBody>
                  <a:tcPr marL="24770" marR="24770" marT="0" marB="0"/>
                </a:tc>
              </a:tr>
            </a:tbl>
          </a:graphicData>
        </a:graphic>
      </p:graphicFrame>
      <p:sp>
        <p:nvSpPr>
          <p:cNvPr id="4"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3707140629"/>
      </p:ext>
    </p:extLst>
  </p:cSld>
  <p:clrMapOvr>
    <a:masterClrMapping/>
  </p:clrMapOvr>
  <p:transition spd="med">
    <p:wipe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116632"/>
            <a:ext cx="8229600" cy="1008112"/>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HEMŞİRELİK (MF-3/YGS-2)</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4" name="Tablo 3"/>
          <p:cNvGraphicFramePr>
            <a:graphicFrameLocks noGrp="1"/>
          </p:cNvGraphicFramePr>
          <p:nvPr>
            <p:extLst>
              <p:ext uri="{D42A27DB-BD31-4B8C-83A1-F6EECF244321}">
                <p14:modId xmlns:p14="http://schemas.microsoft.com/office/powerpoint/2010/main" val="3840582744"/>
              </p:ext>
            </p:extLst>
          </p:nvPr>
        </p:nvGraphicFramePr>
        <p:xfrm>
          <a:off x="179512" y="1196752"/>
          <a:ext cx="8208910" cy="5499185"/>
        </p:xfrm>
        <a:graphic>
          <a:graphicData uri="http://schemas.openxmlformats.org/drawingml/2006/table">
            <a:tbl>
              <a:tblPr>
                <a:tableStyleId>{3C2FFA5D-87B4-456A-9821-1D502468CF0F}</a:tableStyleId>
              </a:tblPr>
              <a:tblGrid>
                <a:gridCol w="1641782"/>
                <a:gridCol w="1641782"/>
                <a:gridCol w="1641782"/>
                <a:gridCol w="1641782"/>
                <a:gridCol w="1641782"/>
              </a:tblGrid>
              <a:tr h="181039">
                <a:tc>
                  <a:txBody>
                    <a:bodyPr/>
                    <a:lstStyle/>
                    <a:p>
                      <a:pPr>
                        <a:lnSpc>
                          <a:spcPct val="115000"/>
                        </a:lnSpc>
                        <a:spcAft>
                          <a:spcPts val="0"/>
                        </a:spcAft>
                      </a:pPr>
                      <a:r>
                        <a:rPr lang="tr-TR" sz="1200" b="1" dirty="0">
                          <a:solidFill>
                            <a:srgbClr val="C00000"/>
                          </a:solidFill>
                          <a:effectLst/>
                        </a:rPr>
                        <a:t>İzmir</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Şifa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409,803</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İzmir</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Şifa Ü.</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%75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403,077</a:t>
                      </a:r>
                      <a:endParaRPr lang="tr-TR" sz="1800" b="1">
                        <a:solidFill>
                          <a:srgbClr val="C00000"/>
                        </a:solidFill>
                        <a:effectLst/>
                        <a:latin typeface="Calibri"/>
                        <a:ea typeface="Calibri"/>
                        <a:cs typeface="Calibri"/>
                      </a:endParaRPr>
                    </a:p>
                  </a:txBody>
                  <a:tcPr marL="36329" marR="36329" marT="0" marB="0"/>
                </a:tc>
              </a:tr>
              <a:tr h="120692">
                <a:tc>
                  <a:txBody>
                    <a:bodyPr/>
                    <a:lstStyle/>
                    <a:p>
                      <a:pPr>
                        <a:lnSpc>
                          <a:spcPct val="115000"/>
                        </a:lnSpc>
                        <a:spcAft>
                          <a:spcPts val="0"/>
                        </a:spcAft>
                      </a:pPr>
                      <a:r>
                        <a:rPr lang="tr-TR" sz="1200" b="1">
                          <a:solidFill>
                            <a:srgbClr val="C00000"/>
                          </a:solidFill>
                          <a:effectLst/>
                        </a:rPr>
                        <a:t>Ankara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Hacettepe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Hemşirelik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372,187</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Acıbadem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368,464</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İstanbul </a:t>
                      </a:r>
                      <a:r>
                        <a:rPr lang="tr-TR" sz="1200" b="1" dirty="0" err="1">
                          <a:solidFill>
                            <a:srgbClr val="C00000"/>
                          </a:solidFill>
                          <a:effectLst/>
                        </a:rPr>
                        <a:t>Medipol</a:t>
                      </a:r>
                      <a:r>
                        <a:rPr lang="tr-TR" sz="1200" b="1" dirty="0">
                          <a:solidFill>
                            <a:srgbClr val="C00000"/>
                          </a:solidFill>
                          <a:effectLst/>
                        </a:rPr>
                        <a:t> Ü.</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367,019</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İzmir</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Gediz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366,762</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Bezm-i Alem Vakıf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361,907</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Ankara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Ankara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Sağlık Bilimleri Fak.</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356,084</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dirty="0">
                          <a:solidFill>
                            <a:srgbClr val="C00000"/>
                          </a:solidFill>
                          <a:effectLst/>
                        </a:rPr>
                        <a:t>İstanbul</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Bahçeşehir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342,748</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Gaziantep</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Zirve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341,199</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Ankara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Gazi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Sağlık Bilimleri Fak.</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340,847</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Marmara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335,861</a:t>
                      </a:r>
                      <a:endParaRPr lang="tr-TR" sz="1800" b="1">
                        <a:solidFill>
                          <a:srgbClr val="C00000"/>
                        </a:solidFill>
                        <a:effectLst/>
                        <a:latin typeface="Calibri"/>
                        <a:ea typeface="Calibri"/>
                        <a:cs typeface="Calibri"/>
                      </a:endParaRPr>
                    </a:p>
                  </a:txBody>
                  <a:tcPr marL="36329" marR="36329" marT="0" marB="0"/>
                </a:tc>
              </a:tr>
              <a:tr h="241385">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İstanbul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smtClean="0">
                          <a:solidFill>
                            <a:srgbClr val="C00000"/>
                          </a:solidFill>
                          <a:effectLst/>
                        </a:rPr>
                        <a:t>F. N. </a:t>
                      </a:r>
                      <a:r>
                        <a:rPr lang="tr-TR" sz="1200" b="1" dirty="0">
                          <a:solidFill>
                            <a:srgbClr val="C00000"/>
                          </a:solidFill>
                          <a:effectLst/>
                        </a:rPr>
                        <a:t>Hemşirelik Fak.</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330,450</a:t>
                      </a:r>
                      <a:endParaRPr lang="tr-TR" sz="1800" b="1">
                        <a:solidFill>
                          <a:srgbClr val="C00000"/>
                        </a:solidFill>
                        <a:effectLst/>
                        <a:latin typeface="Calibri"/>
                        <a:ea typeface="Calibri"/>
                        <a:cs typeface="Calibri"/>
                      </a:endParaRPr>
                    </a:p>
                  </a:txBody>
                  <a:tcPr marL="36329" marR="36329" marT="0" marB="0"/>
                </a:tc>
              </a:tr>
              <a:tr h="120692">
                <a:tc>
                  <a:txBody>
                    <a:bodyPr/>
                    <a:lstStyle/>
                    <a:p>
                      <a:pPr>
                        <a:lnSpc>
                          <a:spcPct val="115000"/>
                        </a:lnSpc>
                        <a:spcAft>
                          <a:spcPts val="0"/>
                        </a:spcAft>
                      </a:pPr>
                      <a:r>
                        <a:rPr lang="tr-TR" sz="1200" b="1">
                          <a:solidFill>
                            <a:srgbClr val="C00000"/>
                          </a:solidFill>
                          <a:effectLst/>
                        </a:rPr>
                        <a:t>İzmir</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Ege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Hemşirelik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330,394</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Ankara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Yıldırım Beyazıt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330,087</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İstanbul </a:t>
                      </a:r>
                      <a:r>
                        <a:rPr lang="tr-TR" sz="1200" b="1" dirty="0" smtClean="0">
                          <a:solidFill>
                            <a:srgbClr val="C00000"/>
                          </a:solidFill>
                          <a:effectLst/>
                        </a:rPr>
                        <a:t>S. </a:t>
                      </a:r>
                      <a:r>
                        <a:rPr lang="tr-TR" sz="1200" b="1" dirty="0">
                          <a:solidFill>
                            <a:srgbClr val="C00000"/>
                          </a:solidFill>
                          <a:effectLst/>
                        </a:rPr>
                        <a:t>Zaim Ü.</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327,677</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Yeni Yüzyıl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326,121</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Konya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Selçuk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326,108</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Üsküdar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Tam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326,089</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Konya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Necmettin Erbakan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322,487</a:t>
                      </a:r>
                      <a:endParaRPr lang="tr-TR" sz="1800" b="1">
                        <a:solidFill>
                          <a:srgbClr val="C00000"/>
                        </a:solidFill>
                        <a:effectLst/>
                        <a:latin typeface="Calibri"/>
                        <a:ea typeface="Calibri"/>
                        <a:cs typeface="Calibri"/>
                      </a:endParaRPr>
                    </a:p>
                  </a:txBody>
                  <a:tcPr marL="36329" marR="36329" marT="0" marB="0"/>
                </a:tc>
              </a:tr>
              <a:tr h="120692">
                <a:tc>
                  <a:txBody>
                    <a:bodyPr/>
                    <a:lstStyle/>
                    <a:p>
                      <a:pPr>
                        <a:lnSpc>
                          <a:spcPct val="115000"/>
                        </a:lnSpc>
                        <a:spcAft>
                          <a:spcPts val="0"/>
                        </a:spcAft>
                      </a:pPr>
                      <a:r>
                        <a:rPr lang="tr-TR" sz="1200" b="1">
                          <a:solidFill>
                            <a:srgbClr val="C00000"/>
                          </a:solidFill>
                          <a:effectLst/>
                        </a:rPr>
                        <a:t>İzmir</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Dokuz Eylül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Hemşirelik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318,803</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Ankara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Gülhane </a:t>
                      </a:r>
                      <a:r>
                        <a:rPr lang="tr-TR" sz="1200" b="1" dirty="0" smtClean="0">
                          <a:solidFill>
                            <a:srgbClr val="C00000"/>
                          </a:solidFill>
                          <a:effectLst/>
                        </a:rPr>
                        <a:t>A. </a:t>
                      </a:r>
                      <a:r>
                        <a:rPr lang="tr-TR" sz="1200" b="1" dirty="0">
                          <a:solidFill>
                            <a:srgbClr val="C00000"/>
                          </a:solidFill>
                          <a:effectLst/>
                        </a:rPr>
                        <a:t>Tıp </a:t>
                      </a:r>
                      <a:r>
                        <a:rPr lang="tr-TR" sz="1200" b="1" dirty="0" err="1">
                          <a:solidFill>
                            <a:srgbClr val="C00000"/>
                          </a:solidFill>
                          <a:effectLst/>
                        </a:rPr>
                        <a:t>Akdm</a:t>
                      </a:r>
                      <a:r>
                        <a:rPr lang="tr-TR" sz="1200" b="1" dirty="0">
                          <a:solidFill>
                            <a:srgbClr val="C00000"/>
                          </a:solidFill>
                          <a:effectLst/>
                        </a:rPr>
                        <a:t>.</a:t>
                      </a:r>
                      <a:endParaRPr lang="tr-TR" sz="1800" b="1" dirty="0">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Hemşirelik Y.O.</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316,413</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İstanbul</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Bezm-i Alem Vakıf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%50 Burslu</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313,845</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Kayseri</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Erciyes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313,440</a:t>
                      </a:r>
                      <a:endParaRPr lang="tr-TR" sz="1800" b="1">
                        <a:solidFill>
                          <a:srgbClr val="C00000"/>
                        </a:solidFill>
                        <a:effectLst/>
                        <a:latin typeface="Calibri"/>
                        <a:ea typeface="Calibri"/>
                        <a:cs typeface="Calibri"/>
                      </a:endParaRPr>
                    </a:p>
                  </a:txBody>
                  <a:tcPr marL="36329" marR="36329" marT="0" marB="0"/>
                </a:tc>
              </a:tr>
              <a:tr h="181039">
                <a:tc>
                  <a:txBody>
                    <a:bodyPr/>
                    <a:lstStyle/>
                    <a:p>
                      <a:pPr>
                        <a:lnSpc>
                          <a:spcPct val="115000"/>
                        </a:lnSpc>
                        <a:spcAft>
                          <a:spcPts val="0"/>
                        </a:spcAft>
                      </a:pPr>
                      <a:r>
                        <a:rPr lang="tr-TR" sz="1200" b="1">
                          <a:solidFill>
                            <a:srgbClr val="C00000"/>
                          </a:solidFill>
                          <a:effectLst/>
                        </a:rPr>
                        <a:t>Gaziantep</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Gaziantep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Sağlık Bilimleri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313,202</a:t>
                      </a:r>
                      <a:endParaRPr lang="tr-TR" sz="1800" b="1">
                        <a:solidFill>
                          <a:srgbClr val="C00000"/>
                        </a:solidFill>
                        <a:effectLst/>
                        <a:latin typeface="Calibri"/>
                        <a:ea typeface="Calibri"/>
                        <a:cs typeface="Calibri"/>
                      </a:endParaRPr>
                    </a:p>
                  </a:txBody>
                  <a:tcPr marL="36329" marR="36329" marT="0" marB="0"/>
                </a:tc>
              </a:tr>
              <a:tr h="120692">
                <a:tc>
                  <a:txBody>
                    <a:bodyPr/>
                    <a:lstStyle/>
                    <a:p>
                      <a:pPr>
                        <a:lnSpc>
                          <a:spcPct val="115000"/>
                        </a:lnSpc>
                        <a:spcAft>
                          <a:spcPts val="0"/>
                        </a:spcAft>
                      </a:pPr>
                      <a:r>
                        <a:rPr lang="tr-TR" sz="1200" b="1">
                          <a:solidFill>
                            <a:srgbClr val="C00000"/>
                          </a:solidFill>
                          <a:effectLst/>
                        </a:rPr>
                        <a:t>Antalya</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Akdeniz Ü.</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Hemşirelik Fak.</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36329" marR="36329" marT="0" marB="0"/>
                </a:tc>
                <a:tc>
                  <a:txBody>
                    <a:bodyPr/>
                    <a:lstStyle/>
                    <a:p>
                      <a:pPr>
                        <a:lnSpc>
                          <a:spcPct val="115000"/>
                        </a:lnSpc>
                        <a:spcAft>
                          <a:spcPts val="0"/>
                        </a:spcAft>
                      </a:pPr>
                      <a:r>
                        <a:rPr lang="tr-TR" sz="1200" b="1" dirty="0">
                          <a:solidFill>
                            <a:srgbClr val="C00000"/>
                          </a:solidFill>
                          <a:effectLst/>
                        </a:rPr>
                        <a:t>312,522</a:t>
                      </a:r>
                      <a:endParaRPr lang="tr-TR" sz="1800" b="1" dirty="0">
                        <a:solidFill>
                          <a:srgbClr val="C00000"/>
                        </a:solidFill>
                        <a:effectLst/>
                        <a:latin typeface="Calibri"/>
                        <a:ea typeface="Calibri"/>
                        <a:cs typeface="Calibri"/>
                      </a:endParaRPr>
                    </a:p>
                  </a:txBody>
                  <a:tcPr marL="36329" marR="36329" marT="0" marB="0"/>
                </a:tc>
              </a:tr>
            </a:tbl>
          </a:graphicData>
        </a:graphic>
      </p:graphicFrame>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662770158"/>
      </p:ext>
    </p:extLst>
  </p:cSld>
  <p:clrMapOvr>
    <a:masterClrMapping/>
  </p:clrMapOvr>
  <p:transition spd="med">
    <p:wipe di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79512" y="0"/>
            <a:ext cx="8229600" cy="1259632"/>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MÜHENDİSLİKLER 1 (MF-4)</a:t>
            </a:r>
            <a:b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BİYOMEDİKAL MÜHENDİSLİĞİ</a:t>
            </a:r>
            <a:endParaRPr lang="tr-TR" sz="8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4" name="Tablo 3"/>
          <p:cNvGraphicFramePr>
            <a:graphicFrameLocks noGrp="1"/>
          </p:cNvGraphicFramePr>
          <p:nvPr>
            <p:extLst>
              <p:ext uri="{D42A27DB-BD31-4B8C-83A1-F6EECF244321}">
                <p14:modId xmlns:p14="http://schemas.microsoft.com/office/powerpoint/2010/main" val="979973667"/>
              </p:ext>
            </p:extLst>
          </p:nvPr>
        </p:nvGraphicFramePr>
        <p:xfrm>
          <a:off x="179512" y="1412776"/>
          <a:ext cx="8136903" cy="4942832"/>
        </p:xfrm>
        <a:graphic>
          <a:graphicData uri="http://schemas.openxmlformats.org/drawingml/2006/table">
            <a:tbl>
              <a:tblPr>
                <a:tableStyleId>{3C2FFA5D-87B4-456A-9821-1D502468CF0F}</a:tableStyleId>
              </a:tblPr>
              <a:tblGrid>
                <a:gridCol w="1626270"/>
                <a:gridCol w="1626270"/>
                <a:gridCol w="1626270"/>
                <a:gridCol w="1626270"/>
                <a:gridCol w="1631823"/>
              </a:tblGrid>
              <a:tr h="216023">
                <a:tc>
                  <a:txBody>
                    <a:bodyPr/>
                    <a:lstStyle/>
                    <a:p>
                      <a:pPr>
                        <a:lnSpc>
                          <a:spcPct val="115000"/>
                        </a:lnSpc>
                        <a:spcAft>
                          <a:spcPts val="0"/>
                        </a:spcAft>
                      </a:pPr>
                      <a:r>
                        <a:rPr lang="tr-TR" sz="1000" b="1" dirty="0">
                          <a:solidFill>
                            <a:srgbClr val="C00000"/>
                          </a:solidFill>
                          <a:effectLst/>
                        </a:rPr>
                        <a:t>Ankara</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ve </a:t>
                      </a:r>
                      <a:r>
                        <a:rPr lang="tr-TR" sz="1000" b="1" dirty="0">
                          <a:solidFill>
                            <a:srgbClr val="C00000"/>
                          </a:solidFill>
                          <a:effectLst/>
                        </a:rPr>
                        <a:t>Teknoloji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434,597</a:t>
                      </a:r>
                      <a:endParaRPr lang="tr-TR" sz="1200" b="1">
                        <a:solidFill>
                          <a:srgbClr val="C00000"/>
                        </a:solidFill>
                        <a:effectLst/>
                        <a:latin typeface="Tahoma"/>
                        <a:ea typeface="Calibri"/>
                      </a:endParaRPr>
                    </a:p>
                  </a:txBody>
                  <a:tcPr marL="41918" marR="41918" marT="0" marB="0"/>
                </a:tc>
              </a:tr>
              <a:tr h="242753">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a:t>
                      </a:r>
                      <a:r>
                        <a:rPr lang="tr-TR" sz="1000" b="1" dirty="0">
                          <a:solidFill>
                            <a:srgbClr val="C00000"/>
                          </a:solidFill>
                          <a:effectLst/>
                        </a:rPr>
                        <a:t>ve Teknoloji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%75 Burslu</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421,327</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Bahçeşehir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418,600</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Yeditepe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411,567</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Başkent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406,546</a:t>
                      </a:r>
                      <a:endParaRPr lang="tr-TR" sz="1200" b="1">
                        <a:solidFill>
                          <a:srgbClr val="C00000"/>
                        </a:solidFill>
                        <a:effectLst/>
                        <a:latin typeface="Tahoma"/>
                        <a:ea typeface="Calibri"/>
                      </a:endParaRPr>
                    </a:p>
                  </a:txBody>
                  <a:tcPr marL="41918" marR="41918" marT="0" marB="0"/>
                </a:tc>
              </a:tr>
              <a:tr h="238566">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ve </a:t>
                      </a:r>
                      <a:r>
                        <a:rPr lang="tr-TR" sz="1000" b="1" dirty="0">
                          <a:solidFill>
                            <a:srgbClr val="C00000"/>
                          </a:solidFill>
                          <a:effectLst/>
                        </a:rPr>
                        <a:t>Teknoloji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%50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399,696</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Işık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386,305</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Fatih </a:t>
                      </a:r>
                      <a:r>
                        <a:rPr lang="tr-TR" sz="1000" b="1" dirty="0" smtClean="0">
                          <a:solidFill>
                            <a:srgbClr val="C00000"/>
                          </a:solidFill>
                          <a:effectLst/>
                        </a:rPr>
                        <a:t>S. </a:t>
                      </a:r>
                      <a:r>
                        <a:rPr lang="tr-TR" sz="1000" b="1" dirty="0">
                          <a:solidFill>
                            <a:srgbClr val="C00000"/>
                          </a:solidFill>
                          <a:effectLst/>
                        </a:rPr>
                        <a:t>Mehmet Vakıf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385,036</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Kayseri</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Erciyes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380,582</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Kocaeli</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Kocaeli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Teknoloji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376,250</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İzmir</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İzmir Katip Çelebi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err="1" smtClean="0">
                          <a:solidFill>
                            <a:srgbClr val="C00000"/>
                          </a:solidFill>
                          <a:effectLst/>
                        </a:rPr>
                        <a:t>Mühen</a:t>
                      </a:r>
                      <a:r>
                        <a:rPr lang="tr-TR" sz="1000" b="1" dirty="0" smtClean="0">
                          <a:solidFill>
                            <a:srgbClr val="C00000"/>
                          </a:solidFill>
                          <a:effectLst/>
                        </a:rPr>
                        <a:t>. </a:t>
                      </a:r>
                      <a:r>
                        <a:rPr lang="tr-TR" sz="1000" b="1" dirty="0">
                          <a:solidFill>
                            <a:srgbClr val="C00000"/>
                          </a:solidFill>
                          <a:effectLst/>
                        </a:rPr>
                        <a:t>ve Mimarlık Fak.</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372,968</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Adana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Çukurova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370,831</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Yeni Yüzyıl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365,577</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Başkent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%50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355,078</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a:t>
                      </a:r>
                      <a:r>
                        <a:rPr lang="tr-TR" sz="1000" b="1" dirty="0">
                          <a:solidFill>
                            <a:srgbClr val="C00000"/>
                          </a:solidFill>
                          <a:effectLst/>
                        </a:rPr>
                        <a:t>ve Teknoloji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%25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354,019</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Afyon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Afyon Kocatepe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352,663</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Kayseri</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Erciyes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İ.Ö.</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352,417</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Tekirdağ</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Namık Kemal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Çorlu 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344,531</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Zonguldak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Bülent Ecevit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334,584</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Karabük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Karabük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326,582</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a:t>
                      </a:r>
                      <a:r>
                        <a:rPr lang="tr-TR" sz="1000" b="1" dirty="0">
                          <a:solidFill>
                            <a:srgbClr val="C00000"/>
                          </a:solidFill>
                          <a:effectLst/>
                        </a:rPr>
                        <a:t>ve Teknoloji Ü.</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Mühendislik Fak.</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Ücretli</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308,177</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Ankara</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Başkent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%25 Burslu</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287,488</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Yeditepe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%50 Burslu-İng.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266,846</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Bahçeşehir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%50 Burslu-İng.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247,154</a:t>
                      </a:r>
                      <a:endParaRPr lang="tr-TR" sz="1200" b="1">
                        <a:solidFill>
                          <a:srgbClr val="C00000"/>
                        </a:solidFill>
                        <a:effectLst/>
                        <a:latin typeface="Tahoma"/>
                        <a:ea typeface="Calibri"/>
                      </a:endParaRPr>
                    </a:p>
                  </a:txBody>
                  <a:tcPr marL="41918" marR="41918" marT="0" marB="0"/>
                </a:tc>
              </a:tr>
              <a:tr h="165041">
                <a:tc>
                  <a:txBody>
                    <a:bodyPr/>
                    <a:lstStyle/>
                    <a:p>
                      <a:pPr>
                        <a:lnSpc>
                          <a:spcPct val="115000"/>
                        </a:lnSpc>
                        <a:spcAft>
                          <a:spcPts val="0"/>
                        </a:spcAft>
                      </a:pPr>
                      <a:r>
                        <a:rPr lang="tr-TR" sz="1000" b="1">
                          <a:solidFill>
                            <a:srgbClr val="C00000"/>
                          </a:solidFill>
                          <a:effectLst/>
                        </a:rPr>
                        <a:t>İstanbul</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Bahçeşehir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Ücretli-İng.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228,923</a:t>
                      </a:r>
                      <a:endParaRPr lang="tr-TR" sz="1200" b="1">
                        <a:solidFill>
                          <a:srgbClr val="C00000"/>
                        </a:solidFill>
                        <a:effectLst/>
                        <a:latin typeface="Tahoma"/>
                        <a:ea typeface="Calibri"/>
                      </a:endParaRPr>
                    </a:p>
                  </a:txBody>
                  <a:tcPr marL="41918" marR="41918" marT="0" marB="0"/>
                </a:tc>
              </a:tr>
              <a:tr h="196711">
                <a:tc>
                  <a:txBody>
                    <a:bodyPr/>
                    <a:lstStyle/>
                    <a:p>
                      <a:pPr>
                        <a:lnSpc>
                          <a:spcPct val="115000"/>
                        </a:lnSpc>
                        <a:spcAft>
                          <a:spcPts val="0"/>
                        </a:spcAft>
                      </a:pPr>
                      <a:r>
                        <a:rPr lang="tr-TR" sz="1000" b="1" dirty="0">
                          <a:solidFill>
                            <a:srgbClr val="C00000"/>
                          </a:solidFill>
                          <a:effectLst/>
                        </a:rPr>
                        <a:t>İstanbul</a:t>
                      </a:r>
                      <a:endParaRPr lang="tr-TR" sz="1200" b="1" dirty="0">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Yeditepe Ü.</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Mühendislik-Mimarlık Fak.</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a:solidFill>
                            <a:srgbClr val="C00000"/>
                          </a:solidFill>
                          <a:effectLst/>
                        </a:rPr>
                        <a:t>Ücretli-İng.</a:t>
                      </a:r>
                      <a:endParaRPr lang="tr-TR" sz="1200" b="1">
                        <a:solidFill>
                          <a:srgbClr val="C00000"/>
                        </a:solidFill>
                        <a:effectLst/>
                        <a:latin typeface="Tahoma"/>
                        <a:ea typeface="Calibri"/>
                      </a:endParaRPr>
                    </a:p>
                  </a:txBody>
                  <a:tcPr marL="41918" marR="41918" marT="0" marB="0"/>
                </a:tc>
                <a:tc>
                  <a:txBody>
                    <a:bodyPr/>
                    <a:lstStyle/>
                    <a:p>
                      <a:pPr>
                        <a:lnSpc>
                          <a:spcPct val="115000"/>
                        </a:lnSpc>
                        <a:spcAft>
                          <a:spcPts val="0"/>
                        </a:spcAft>
                      </a:pPr>
                      <a:r>
                        <a:rPr lang="tr-TR" sz="1000" b="1" dirty="0">
                          <a:solidFill>
                            <a:srgbClr val="C00000"/>
                          </a:solidFill>
                          <a:effectLst/>
                        </a:rPr>
                        <a:t>220,356</a:t>
                      </a:r>
                      <a:endParaRPr lang="tr-TR" sz="1200" b="1" dirty="0">
                        <a:solidFill>
                          <a:srgbClr val="C00000"/>
                        </a:solidFill>
                        <a:effectLst/>
                        <a:latin typeface="Tahoma"/>
                        <a:ea typeface="Calibri"/>
                      </a:endParaRPr>
                    </a:p>
                  </a:txBody>
                  <a:tcPr marL="41918" marR="41918" marT="0" marB="0"/>
                </a:tc>
              </a:tr>
            </a:tbl>
          </a:graphicData>
        </a:graphic>
      </p:graphicFrame>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2331647968"/>
      </p:ext>
    </p:extLst>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
        <p:nvSpPr>
          <p:cNvPr id="7" name="Dikdörtgen 6"/>
          <p:cNvSpPr/>
          <p:nvPr/>
        </p:nvSpPr>
        <p:spPr>
          <a:xfrm>
            <a:off x="236123" y="1412776"/>
            <a:ext cx="7992888" cy="8309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Tablo </a:t>
            </a: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3. Öğrenim Durumuna Göre Başvuran ve </a:t>
            </a:r>
          </a:p>
          <a:p>
            <a:pPr algn="ct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Yerleşen  </a:t>
            </a:r>
            <a:r>
              <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Aday </a:t>
            </a:r>
            <a:r>
              <a:rPr lang="tr-T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Sayıları</a:t>
            </a:r>
            <a:endParaRPr lang="tr-TR"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4" name="Tablo 3"/>
          <p:cNvGraphicFramePr>
            <a:graphicFrameLocks noGrp="1"/>
          </p:cNvGraphicFramePr>
          <p:nvPr>
            <p:extLst>
              <p:ext uri="{D42A27DB-BD31-4B8C-83A1-F6EECF244321}">
                <p14:modId xmlns:p14="http://schemas.microsoft.com/office/powerpoint/2010/main" val="3590998806"/>
              </p:ext>
            </p:extLst>
          </p:nvPr>
        </p:nvGraphicFramePr>
        <p:xfrm>
          <a:off x="142569" y="2317560"/>
          <a:ext cx="8257542" cy="3920188"/>
        </p:xfrm>
        <a:graphic>
          <a:graphicData uri="http://schemas.openxmlformats.org/drawingml/2006/table">
            <a:tbl>
              <a:tblPr firstRow="1" bandRow="1">
                <a:tableStyleId>{2A488322-F2BA-4B5B-9748-0D474271808F}</a:tableStyleId>
              </a:tblPr>
              <a:tblGrid>
                <a:gridCol w="2352887"/>
                <a:gridCol w="1296144"/>
                <a:gridCol w="1296144"/>
                <a:gridCol w="1152128"/>
                <a:gridCol w="1224136"/>
                <a:gridCol w="936103"/>
              </a:tblGrid>
              <a:tr h="580241">
                <a:tc>
                  <a:txBody>
                    <a:bodyPr/>
                    <a:lstStyle/>
                    <a:p>
                      <a:pPr algn="ctr"/>
                      <a:endParaRPr lang="tr-TR" dirty="0"/>
                    </a:p>
                  </a:txBody>
                  <a:tcPr anchor="ctr"/>
                </a:tc>
                <a:tc rowSpan="2">
                  <a:txBody>
                    <a:bodyPr/>
                    <a:lstStyle/>
                    <a:p>
                      <a:pPr algn="ctr"/>
                      <a:r>
                        <a:rPr lang="tr-TR" sz="1600" dirty="0" smtClean="0">
                          <a:effectLst/>
                        </a:rPr>
                        <a:t>ÖSYS’YE BAŞVURAN</a:t>
                      </a:r>
                      <a:r>
                        <a:rPr lang="tr-TR" sz="1600" baseline="0" dirty="0" smtClean="0">
                          <a:effectLst/>
                        </a:rPr>
                        <a:t> ADAY SAYISI</a:t>
                      </a:r>
                      <a:endParaRPr lang="tr-TR" sz="1600" dirty="0">
                        <a:effectLst/>
                      </a:endParaRPr>
                    </a:p>
                  </a:txBody>
                  <a:tcPr anchor="ctr"/>
                </a:tc>
                <a:tc gridSpan="4">
                  <a:txBody>
                    <a:bodyPr/>
                    <a:lstStyle/>
                    <a:p>
                      <a:pPr algn="ctr"/>
                      <a:r>
                        <a:rPr lang="tr-TR" dirty="0" smtClean="0"/>
                        <a:t>YERLEŞEN</a:t>
                      </a:r>
                      <a:endParaRPr lang="tr-TR" dirty="0"/>
                    </a:p>
                  </a:txBody>
                  <a:tcPr anchor="ctr"/>
                </a:tc>
                <a:tc hMerge="1">
                  <a:txBody>
                    <a:bodyPr/>
                    <a:lstStyle/>
                    <a:p>
                      <a:endParaRPr lang="tr-TR" dirty="0"/>
                    </a:p>
                  </a:txBody>
                  <a:tcPr/>
                </a:tc>
                <a:tc hMerge="1">
                  <a:txBody>
                    <a:bodyPr/>
                    <a:lstStyle/>
                    <a:p>
                      <a:endParaRPr lang="tr-TR" dirty="0"/>
                    </a:p>
                  </a:txBody>
                  <a:tcPr/>
                </a:tc>
                <a:tc hMerge="1">
                  <a:txBody>
                    <a:bodyPr/>
                    <a:lstStyle/>
                    <a:p>
                      <a:pPr algn="ctr"/>
                      <a:endParaRPr lang="tr-TR" dirty="0"/>
                    </a:p>
                  </a:txBody>
                  <a:tcPr anchor="ctr">
                    <a:lnL w="12700" cap="flat" cmpd="sng" algn="ctr">
                      <a:solidFill>
                        <a:schemeClr val="tx1"/>
                      </a:solidFill>
                      <a:prstDash val="solid"/>
                      <a:round/>
                      <a:headEnd type="none" w="med" len="med"/>
                      <a:tailEnd type="none" w="med" len="med"/>
                    </a:lnL>
                  </a:tcPr>
                </a:tc>
              </a:tr>
              <a:tr h="360040">
                <a:tc>
                  <a:txBody>
                    <a:bodyPr/>
                    <a:lstStyle/>
                    <a:p>
                      <a:endParaRPr lang="tr-TR" dirty="0"/>
                    </a:p>
                  </a:txBody>
                  <a:tcPr anchor="ctr"/>
                </a:tc>
                <a:tc vMerge="1">
                  <a:txBody>
                    <a:bodyPr/>
                    <a:lstStyle/>
                    <a:p>
                      <a:endParaRPr lang="tr-TR"/>
                    </a:p>
                  </a:txBody>
                  <a:tcPr/>
                </a:tc>
                <a:tc>
                  <a:txBody>
                    <a:bodyPr/>
                    <a:lstStyle/>
                    <a:p>
                      <a:pPr algn="ctr"/>
                      <a:r>
                        <a:rPr lang="tr-TR" sz="1400" dirty="0" smtClean="0">
                          <a:effectLst>
                            <a:outerShdw blurRad="38100" dist="38100" dir="2700000" algn="tl">
                              <a:srgbClr val="000000">
                                <a:alpha val="43137"/>
                              </a:srgbClr>
                            </a:outerShdw>
                          </a:effectLst>
                        </a:rPr>
                        <a:t>LİSANS</a:t>
                      </a:r>
                      <a:endParaRPr lang="tr-TR" sz="1400" b="1" dirty="0">
                        <a:effectLst>
                          <a:outerShdw blurRad="38100" dist="38100" dir="2700000" algn="tl">
                            <a:srgbClr val="000000">
                              <a:alpha val="43137"/>
                            </a:srgbClr>
                          </a:outerShdw>
                        </a:effectLst>
                        <a:latin typeface="+mj-lt"/>
                      </a:endParaRPr>
                    </a:p>
                  </a:txBody>
                  <a:tcPr anchor="ctr"/>
                </a:tc>
                <a:tc>
                  <a:txBody>
                    <a:bodyPr/>
                    <a:lstStyle/>
                    <a:p>
                      <a:pPr algn="ctr"/>
                      <a:r>
                        <a:rPr lang="tr-TR" sz="1600" dirty="0" smtClean="0">
                          <a:effectLst>
                            <a:outerShdw blurRad="38100" dist="38100" dir="2700000" algn="tl">
                              <a:srgbClr val="000000">
                                <a:alpha val="43137"/>
                              </a:srgbClr>
                            </a:outerShdw>
                          </a:effectLst>
                        </a:rPr>
                        <a:t>ÖNLİSANS</a:t>
                      </a:r>
                      <a:endParaRPr lang="tr-TR" sz="1600" b="1" dirty="0">
                        <a:effectLst>
                          <a:outerShdw blurRad="38100" dist="38100" dir="2700000" algn="tl">
                            <a:srgbClr val="000000">
                              <a:alpha val="43137"/>
                            </a:srgbClr>
                          </a:outerShdw>
                        </a:effectLst>
                        <a:latin typeface="+mj-lt"/>
                      </a:endParaRPr>
                    </a:p>
                  </a:txBody>
                  <a:tcPr anchor="ctr"/>
                </a:tc>
                <a:tc>
                  <a:txBody>
                    <a:bodyPr/>
                    <a:lstStyle/>
                    <a:p>
                      <a:pPr algn="ctr"/>
                      <a:r>
                        <a:rPr lang="tr-TR" sz="1600" dirty="0" smtClean="0">
                          <a:effectLst>
                            <a:outerShdw blurRad="38100" dist="38100" dir="2700000" algn="tl">
                              <a:srgbClr val="000000">
                                <a:alpha val="43137"/>
                              </a:srgbClr>
                            </a:outerShdw>
                          </a:effectLst>
                        </a:rPr>
                        <a:t>AÖF</a:t>
                      </a:r>
                      <a:endParaRPr lang="tr-TR" sz="1600" b="1" dirty="0">
                        <a:effectLst>
                          <a:outerShdw blurRad="38100" dist="38100" dir="2700000" algn="tl">
                            <a:srgbClr val="000000">
                              <a:alpha val="43137"/>
                            </a:srgbClr>
                          </a:outerShdw>
                        </a:effectLst>
                        <a:latin typeface="+mj-lt"/>
                      </a:endParaRPr>
                    </a:p>
                  </a:txBody>
                  <a:tcPr anchor="ctr"/>
                </a:tc>
                <a:tc>
                  <a:txBody>
                    <a:bodyPr/>
                    <a:lstStyle/>
                    <a:p>
                      <a:pPr algn="ctr"/>
                      <a:r>
                        <a:rPr lang="tr-TR" sz="1400" dirty="0" smtClean="0">
                          <a:effectLst>
                            <a:outerShdw blurRad="38100" dist="38100" dir="2700000" algn="tl">
                              <a:srgbClr val="000000">
                                <a:alpha val="43137"/>
                              </a:srgbClr>
                            </a:outerShdw>
                          </a:effectLst>
                        </a:rPr>
                        <a:t>TOPLAM</a:t>
                      </a:r>
                      <a:endParaRPr lang="tr-TR" sz="1400" b="1" dirty="0">
                        <a:effectLst>
                          <a:outerShdw blurRad="38100" dist="38100" dir="2700000" algn="tl">
                            <a:srgbClr val="000000">
                              <a:alpha val="43137"/>
                            </a:srgbClr>
                          </a:outerShdw>
                        </a:effectLst>
                        <a:latin typeface="+mj-lt"/>
                      </a:endParaRPr>
                    </a:p>
                  </a:txBody>
                  <a:tcPr anchor="ctr"/>
                </a:tc>
              </a:tr>
              <a:tr h="479420">
                <a:tc>
                  <a:txBody>
                    <a:bodyPr/>
                    <a:lstStyle/>
                    <a:p>
                      <a:pPr algn="ctr"/>
                      <a:r>
                        <a:rPr lang="tr-TR" sz="1200" dirty="0" smtClean="0">
                          <a:effectLst>
                            <a:outerShdw blurRad="38100" dist="38100" dir="2700000" algn="tl">
                              <a:srgbClr val="000000">
                                <a:alpha val="43137"/>
                              </a:srgbClr>
                            </a:outerShdw>
                          </a:effectLst>
                        </a:rPr>
                        <a:t>SON SINIF DÜZEYİNDE</a:t>
                      </a:r>
                      <a:endParaRPr lang="tr-TR" sz="12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800.038</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191.502</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u="none" strike="noStrike" kern="1200" baseline="0" dirty="0" smtClean="0">
                          <a:effectLst>
                            <a:outerShdw blurRad="38100" dist="38100" dir="2700000" algn="tl">
                              <a:srgbClr val="000000">
                                <a:alpha val="43137"/>
                              </a:srgbClr>
                            </a:outerShdw>
                          </a:effectLst>
                        </a:rPr>
                        <a:t>165.004</a:t>
                      </a:r>
                      <a:endParaRPr lang="tr-TR" sz="11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38.535</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395.041</a:t>
                      </a:r>
                      <a:endParaRPr lang="tr-TR" sz="1400" b="1" dirty="0">
                        <a:effectLst>
                          <a:outerShdw blurRad="38100" dist="38100" dir="2700000" algn="tl">
                            <a:srgbClr val="000000">
                              <a:alpha val="43137"/>
                            </a:srgbClr>
                          </a:outerShdw>
                        </a:effectLst>
                      </a:endParaRPr>
                    </a:p>
                  </a:txBody>
                  <a:tcPr anchor="ctr"/>
                </a:tc>
              </a:tr>
              <a:tr h="479420">
                <a:tc>
                  <a:txBody>
                    <a:bodyPr/>
                    <a:lstStyle/>
                    <a:p>
                      <a:pPr algn="ctr"/>
                      <a:r>
                        <a:rPr lang="tr-TR" sz="1200" dirty="0" smtClean="0">
                          <a:effectLst>
                            <a:outerShdw blurRad="38100" dist="38100" dir="2700000" algn="tl">
                              <a:srgbClr val="000000">
                                <a:alpha val="43137"/>
                              </a:srgbClr>
                            </a:outerShdw>
                          </a:effectLst>
                        </a:rPr>
                        <a:t>ÖNCEKİ</a:t>
                      </a:r>
                      <a:r>
                        <a:rPr lang="tr-TR" sz="1200" baseline="0" dirty="0" smtClean="0">
                          <a:effectLst>
                            <a:outerShdw blurRad="38100" dist="38100" dir="2700000" algn="tl">
                              <a:srgbClr val="000000">
                                <a:alpha val="43137"/>
                              </a:srgbClr>
                            </a:outerShdw>
                          </a:effectLst>
                        </a:rPr>
                        <a:t> YILLARDA YERLEŞMEMİŞ</a:t>
                      </a:r>
                      <a:endParaRPr lang="tr-TR" sz="12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606.266</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153.604</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u="none" strike="noStrike" kern="1200" baseline="0" dirty="0" smtClean="0">
                          <a:effectLst>
                            <a:outerShdw blurRad="38100" dist="38100" dir="2700000" algn="tl">
                              <a:srgbClr val="000000">
                                <a:alpha val="43137"/>
                              </a:srgbClr>
                            </a:outerShdw>
                          </a:effectLst>
                        </a:rPr>
                        <a:t>81.979</a:t>
                      </a:r>
                      <a:endParaRPr lang="tr-TR" sz="11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97.473</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333.056</a:t>
                      </a:r>
                      <a:endParaRPr lang="tr-TR" sz="1400" b="1" dirty="0">
                        <a:effectLst>
                          <a:outerShdw blurRad="38100" dist="38100" dir="2700000" algn="tl">
                            <a:srgbClr val="000000">
                              <a:alpha val="43137"/>
                            </a:srgbClr>
                          </a:outerShdw>
                        </a:effectLst>
                      </a:endParaRPr>
                    </a:p>
                  </a:txBody>
                  <a:tcPr anchor="ctr"/>
                </a:tc>
              </a:tr>
              <a:tr h="479420">
                <a:tc>
                  <a:txBody>
                    <a:bodyPr/>
                    <a:lstStyle/>
                    <a:p>
                      <a:pPr algn="ctr"/>
                      <a:r>
                        <a:rPr lang="tr-TR" sz="1200" dirty="0" smtClean="0">
                          <a:effectLst>
                            <a:outerShdw blurRad="38100" dist="38100" dir="2700000" algn="tl">
                              <a:srgbClr val="000000">
                                <a:alpha val="43137"/>
                              </a:srgbClr>
                            </a:outerShdw>
                          </a:effectLst>
                        </a:rPr>
                        <a:t>DAHA ÖNCE YERLEŞMİŞ</a:t>
                      </a:r>
                      <a:endParaRPr lang="tr-TR" sz="12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374.875</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28.666</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u="none" strike="noStrike" kern="1200" baseline="0" dirty="0" smtClean="0">
                          <a:effectLst>
                            <a:outerShdw blurRad="38100" dist="38100" dir="2700000" algn="tl">
                              <a:srgbClr val="000000">
                                <a:alpha val="43137"/>
                              </a:srgbClr>
                            </a:outerShdw>
                          </a:effectLst>
                        </a:rPr>
                        <a:t>27.020</a:t>
                      </a:r>
                      <a:endParaRPr lang="tr-TR" sz="11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38.274</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93.960</a:t>
                      </a:r>
                      <a:endParaRPr lang="tr-TR" sz="1400" b="1" dirty="0">
                        <a:effectLst>
                          <a:outerShdw blurRad="38100" dist="38100" dir="2700000" algn="tl">
                            <a:srgbClr val="000000">
                              <a:alpha val="43137"/>
                            </a:srgbClr>
                          </a:outerShdw>
                        </a:effectLst>
                      </a:endParaRPr>
                    </a:p>
                  </a:txBody>
                  <a:tcPr anchor="ctr"/>
                </a:tc>
              </a:tr>
              <a:tr h="577087">
                <a:tc>
                  <a:txBody>
                    <a:bodyPr/>
                    <a:lstStyle/>
                    <a:p>
                      <a:pPr algn="ctr"/>
                      <a:r>
                        <a:rPr lang="tr-TR" sz="1200" dirty="0" smtClean="0">
                          <a:effectLst>
                            <a:outerShdw blurRad="38100" dist="38100" dir="2700000" algn="tl">
                              <a:srgbClr val="000000">
                                <a:alpha val="43137"/>
                              </a:srgbClr>
                            </a:outerShdw>
                          </a:effectLst>
                        </a:rPr>
                        <a:t>BİR YÜKSEKÖĞR.</a:t>
                      </a:r>
                      <a:r>
                        <a:rPr lang="tr-TR" sz="1200" baseline="0" dirty="0" smtClean="0">
                          <a:effectLst>
                            <a:outerShdw blurRad="38100" dist="38100" dir="2700000" algn="tl">
                              <a:srgbClr val="000000">
                                <a:alpha val="43137"/>
                              </a:srgbClr>
                            </a:outerShdw>
                          </a:effectLst>
                        </a:rPr>
                        <a:t> PROGRAMINI BİTİRMİŞ</a:t>
                      </a:r>
                      <a:endParaRPr lang="tr-TR" sz="12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84.591</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9.069</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7.001</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12.332</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28.402</a:t>
                      </a:r>
                      <a:endParaRPr lang="tr-TR" sz="1400" b="1" dirty="0">
                        <a:effectLst>
                          <a:outerShdw blurRad="38100" dist="38100" dir="2700000" algn="tl">
                            <a:srgbClr val="000000">
                              <a:alpha val="43137"/>
                            </a:srgbClr>
                          </a:outerShdw>
                        </a:effectLst>
                      </a:endParaRPr>
                    </a:p>
                  </a:txBody>
                  <a:tcPr anchor="ctr"/>
                </a:tc>
              </a:tr>
              <a:tr h="479420">
                <a:tc>
                  <a:txBody>
                    <a:bodyPr/>
                    <a:lstStyle/>
                    <a:p>
                      <a:pPr algn="ctr"/>
                      <a:r>
                        <a:rPr lang="tr-TR" sz="1100" dirty="0" smtClean="0">
                          <a:effectLst>
                            <a:outerShdw blurRad="38100" dist="38100" dir="2700000" algn="tl">
                              <a:srgbClr val="000000">
                                <a:alpha val="43137"/>
                              </a:srgbClr>
                            </a:outerShdw>
                          </a:effectLst>
                        </a:rPr>
                        <a:t>YÜKSEKÖĞR. </a:t>
                      </a:r>
                      <a:r>
                        <a:rPr lang="tr-TR" sz="1100" baseline="0" dirty="0" smtClean="0">
                          <a:effectLst>
                            <a:outerShdw blurRad="38100" dist="38100" dir="2700000" algn="tl">
                              <a:srgbClr val="000000">
                                <a:alpha val="43137"/>
                              </a:srgbClr>
                            </a:outerShdw>
                          </a:effectLst>
                        </a:rPr>
                        <a:t>KAYDI SİLİNMİŞ</a:t>
                      </a:r>
                      <a:endParaRPr lang="tr-TR" sz="11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53.780</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2.954</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5.618</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18.753</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27.325</a:t>
                      </a:r>
                      <a:endParaRPr lang="tr-TR" sz="1400" b="1" dirty="0">
                        <a:effectLst>
                          <a:outerShdw blurRad="38100" dist="38100" dir="2700000" algn="tl">
                            <a:srgbClr val="000000">
                              <a:alpha val="43137"/>
                            </a:srgbClr>
                          </a:outerShdw>
                        </a:effectLst>
                      </a:endParaRPr>
                    </a:p>
                  </a:txBody>
                  <a:tcPr anchor="ctr"/>
                </a:tc>
              </a:tr>
              <a:tr h="479420">
                <a:tc>
                  <a:txBody>
                    <a:bodyPr/>
                    <a:lstStyle/>
                    <a:p>
                      <a:pPr algn="ctr"/>
                      <a:r>
                        <a:rPr lang="tr-TR" sz="1100" dirty="0" smtClean="0">
                          <a:effectLst>
                            <a:outerShdw blurRad="38100" dist="38100" dir="2700000" algn="tl">
                              <a:srgbClr val="000000">
                                <a:alpha val="43137"/>
                              </a:srgbClr>
                            </a:outerShdw>
                          </a:effectLst>
                        </a:rPr>
                        <a:t>TOPLAM</a:t>
                      </a:r>
                      <a:endParaRPr lang="tr-TR" sz="11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1.954.550</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385.795</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286.622</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205.367</a:t>
                      </a:r>
                      <a:endParaRPr lang="tr-TR" sz="1400" b="1" dirty="0">
                        <a:effectLst>
                          <a:outerShdw blurRad="38100" dist="38100" dir="2700000" algn="tl">
                            <a:srgbClr val="000000">
                              <a:alpha val="43137"/>
                            </a:srgbClr>
                          </a:outerShdw>
                        </a:effectLst>
                      </a:endParaRPr>
                    </a:p>
                  </a:txBody>
                  <a:tcPr anchor="ctr"/>
                </a:tc>
                <a:tc>
                  <a:txBody>
                    <a:bodyPr/>
                    <a:lstStyle/>
                    <a:p>
                      <a:pPr algn="ctr"/>
                      <a:r>
                        <a:rPr lang="tr-TR" sz="1400" dirty="0" smtClean="0">
                          <a:effectLst>
                            <a:outerShdw blurRad="38100" dist="38100" dir="2700000" algn="tl">
                              <a:srgbClr val="000000">
                                <a:alpha val="43137"/>
                              </a:srgbClr>
                            </a:outerShdw>
                          </a:effectLst>
                        </a:rPr>
                        <a:t>877.784</a:t>
                      </a:r>
                      <a:endParaRPr lang="tr-TR" sz="1400" b="1" dirty="0">
                        <a:effectLst>
                          <a:outerShdw blurRad="38100" dist="38100" dir="2700000" algn="tl">
                            <a:srgbClr val="000000">
                              <a:alpha val="43137"/>
                            </a:srgbClr>
                          </a:outerShdw>
                        </a:effectLst>
                      </a:endParaRPr>
                    </a:p>
                  </a:txBody>
                  <a:tcPr anchor="ctr"/>
                </a:tc>
              </a:tr>
            </a:tbl>
          </a:graphicData>
        </a:graphic>
      </p:graphicFrame>
      <p:sp>
        <p:nvSpPr>
          <p:cNvPr id="9" name="Başlık 1"/>
          <p:cNvSpPr>
            <a:spLocks noGrp="1"/>
          </p:cNvSpPr>
          <p:nvPr>
            <p:ph type="title"/>
          </p:nvPr>
        </p:nvSpPr>
        <p:spPr>
          <a:xfrm>
            <a:off x="683568" y="70948"/>
            <a:ext cx="7680065" cy="1243495"/>
          </a:xfrm>
          <a:prstGeom prst="flowChartDecision">
            <a:avLst/>
          </a:prstGeom>
        </p:spPr>
        <p:style>
          <a:lnRef idx="3">
            <a:schemeClr val="lt1"/>
          </a:lnRef>
          <a:fillRef idx="1">
            <a:schemeClr val="accent6"/>
          </a:fillRef>
          <a:effectRef idx="1">
            <a:schemeClr val="accent6"/>
          </a:effectRef>
          <a:fontRef idx="minor">
            <a:schemeClr val="lt1"/>
          </a:fontRef>
        </p:style>
        <p:txBody>
          <a:bodyPr>
            <a:normAutofit fontScale="90000"/>
          </a:bodyPr>
          <a:lstStyle/>
          <a:p>
            <a:r>
              <a:rPr lang="tr-T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SAYISAL  VERİLER</a:t>
            </a:r>
            <a:endParaRPr lang="tr-TR"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Oval 10"/>
          <p:cNvSpPr/>
          <p:nvPr/>
        </p:nvSpPr>
        <p:spPr>
          <a:xfrm>
            <a:off x="236123" y="116632"/>
            <a:ext cx="2016224" cy="1152128"/>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tr-TR"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YGS-LYS 2013</a:t>
            </a:r>
            <a:endPar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926149382"/>
      </p:ext>
    </p:extLst>
  </p:cSld>
  <p:clrMapOvr>
    <a:masterClrMapping/>
  </p:clrMapOvr>
  <p:transition spd="med">
    <p:wipe di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229600" cy="16288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MÜHENDİSLİKLER 2 (MF-4) </a:t>
            </a:r>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ELEKTRİK-ELEKTRONİK MÜHENDİSLİĞİ</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7" name="Tablo 6"/>
          <p:cNvGraphicFramePr>
            <a:graphicFrameLocks noGrp="1"/>
          </p:cNvGraphicFramePr>
          <p:nvPr>
            <p:extLst>
              <p:ext uri="{D42A27DB-BD31-4B8C-83A1-F6EECF244321}">
                <p14:modId xmlns:p14="http://schemas.microsoft.com/office/powerpoint/2010/main" val="3033127651"/>
              </p:ext>
            </p:extLst>
          </p:nvPr>
        </p:nvGraphicFramePr>
        <p:xfrm>
          <a:off x="179512" y="2013728"/>
          <a:ext cx="8208912" cy="4206240"/>
        </p:xfrm>
        <a:graphic>
          <a:graphicData uri="http://schemas.openxmlformats.org/drawingml/2006/table">
            <a:tbl>
              <a:tblPr>
                <a:tableStyleId>{3C2FFA5D-87B4-456A-9821-1D502468CF0F}</a:tableStyleId>
              </a:tblPr>
              <a:tblGrid>
                <a:gridCol w="1636546"/>
                <a:gridCol w="1640285"/>
                <a:gridCol w="1642157"/>
                <a:gridCol w="1642157"/>
                <a:gridCol w="1647767"/>
              </a:tblGrid>
              <a:tr h="75433">
                <a:tc>
                  <a:txBody>
                    <a:bodyPr/>
                    <a:lstStyle/>
                    <a:p>
                      <a:pPr>
                        <a:lnSpc>
                          <a:spcPct val="115000"/>
                        </a:lnSpc>
                        <a:spcAft>
                          <a:spcPts val="0"/>
                        </a:spcAft>
                      </a:pPr>
                      <a:r>
                        <a:rPr lang="tr-TR" sz="1000" b="1" dirty="0">
                          <a:solidFill>
                            <a:srgbClr val="C00000"/>
                          </a:solidFill>
                          <a:effectLst/>
                        </a:rPr>
                        <a:t>İstanbul</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Koç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537,032</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Boğaziçi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533,400</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Ankara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İhsan Doğramacı Bilkent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530,430</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Antalya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Uluslararası Antalya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526,342</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Ankara</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Hacettepe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Mühendislik Fak.</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439,238</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Fatih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439,127</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Bahçeşehir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438,639</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Kayseri</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Abdullah Gül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Mühendislik ve Doğa </a:t>
                      </a:r>
                      <a:r>
                        <a:rPr lang="tr-TR" sz="1000" b="1" dirty="0" smtClean="0">
                          <a:solidFill>
                            <a:srgbClr val="C00000"/>
                          </a:solidFill>
                          <a:effectLst/>
                        </a:rPr>
                        <a:t>Bil. </a:t>
                      </a:r>
                      <a:r>
                        <a:rPr lang="tr-TR" sz="1000" b="1" dirty="0">
                          <a:solidFill>
                            <a:srgbClr val="C00000"/>
                          </a:solidFill>
                          <a:effectLst/>
                        </a:rPr>
                        <a:t>Fak.</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436,851</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Özyeğin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%75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431,258</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Yeditepe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Mühendislik-Mimarlık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426,082</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Marmara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424,394</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İzmir</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İzmir Ekonomi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Mühendislik ve </a:t>
                      </a:r>
                      <a:r>
                        <a:rPr lang="tr-TR" sz="1000" b="1" dirty="0" err="1" smtClean="0">
                          <a:solidFill>
                            <a:srgbClr val="C00000"/>
                          </a:solidFill>
                          <a:effectLst/>
                        </a:rPr>
                        <a:t>Bilg</a:t>
                      </a:r>
                      <a:r>
                        <a:rPr lang="tr-TR" sz="1000" b="1" dirty="0" smtClean="0">
                          <a:solidFill>
                            <a:srgbClr val="C00000"/>
                          </a:solidFill>
                          <a:effectLst/>
                        </a:rPr>
                        <a:t>. Bil. </a:t>
                      </a:r>
                      <a:r>
                        <a:rPr lang="tr-TR" sz="1000" b="1" dirty="0">
                          <a:solidFill>
                            <a:srgbClr val="C00000"/>
                          </a:solidFill>
                          <a:effectLst/>
                        </a:rPr>
                        <a:t>Fak.</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423,800</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İstanbul Bilgi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423,156</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Ankara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TOBB </a:t>
                      </a:r>
                      <a:r>
                        <a:rPr lang="tr-TR" sz="1000" b="1" dirty="0" smtClean="0">
                          <a:solidFill>
                            <a:srgbClr val="C00000"/>
                          </a:solidFill>
                          <a:effectLst/>
                        </a:rPr>
                        <a:t>Eko. </a:t>
                      </a:r>
                      <a:r>
                        <a:rPr lang="tr-TR" sz="1000" b="1" dirty="0">
                          <a:solidFill>
                            <a:srgbClr val="C00000"/>
                          </a:solidFill>
                          <a:effectLst/>
                        </a:rPr>
                        <a:t>ve Teknoloji Ü.</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%50 Burslu</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422,233</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Ankara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Gazi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417,352</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İzmir</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Ege Ü.</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412,998</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Kayseri</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Melikşah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Mühendislik-Mimarlık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412,571</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Koç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%25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410,945</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İstanbul</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Kadir Has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Mühendislik ve Doğa </a:t>
                      </a:r>
                      <a:r>
                        <a:rPr lang="tr-TR" sz="1000" b="1" dirty="0" smtClean="0">
                          <a:solidFill>
                            <a:srgbClr val="C00000"/>
                          </a:solidFill>
                          <a:effectLst/>
                        </a:rPr>
                        <a:t>Bil. </a:t>
                      </a:r>
                      <a:r>
                        <a:rPr lang="tr-TR" sz="1000" b="1" dirty="0">
                          <a:solidFill>
                            <a:srgbClr val="C00000"/>
                          </a:solidFill>
                          <a:effectLst/>
                        </a:rPr>
                        <a:t>Fak.</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Tam Burslu-İng.</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409,025</a:t>
                      </a:r>
                      <a:endParaRPr lang="tr-TR" sz="1400" b="1">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İstanbul</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İstanbul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İ.Ö.</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384,433</a:t>
                      </a:r>
                      <a:endParaRPr lang="tr-TR" sz="1400" b="1" dirty="0">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Adana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Çukurova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Mühendislik-Mimarlık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Örgün-İng.</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384,141</a:t>
                      </a:r>
                      <a:endParaRPr lang="tr-TR" sz="1400" b="1" dirty="0">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Antalya</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Akdeniz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Örgün</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371,898</a:t>
                      </a:r>
                      <a:endParaRPr lang="tr-TR" sz="1400" b="1" dirty="0">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a:solidFill>
                            <a:srgbClr val="C00000"/>
                          </a:solidFill>
                          <a:effectLst/>
                        </a:rPr>
                        <a:t>Ankara</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Gazi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Teknoloji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371,351</a:t>
                      </a:r>
                      <a:endParaRPr lang="tr-TR" sz="1400" b="1" dirty="0">
                        <a:solidFill>
                          <a:srgbClr val="C00000"/>
                        </a:solidFill>
                        <a:effectLst/>
                        <a:latin typeface="Tahoma"/>
                        <a:ea typeface="Calibri"/>
                      </a:endParaRPr>
                    </a:p>
                  </a:txBody>
                  <a:tcPr marL="45411" marR="45411" marT="0" marB="0"/>
                </a:tc>
              </a:tr>
              <a:tr h="75433">
                <a:tc>
                  <a:txBody>
                    <a:bodyPr/>
                    <a:lstStyle/>
                    <a:p>
                      <a:pPr>
                        <a:lnSpc>
                          <a:spcPct val="115000"/>
                        </a:lnSpc>
                        <a:spcAft>
                          <a:spcPts val="0"/>
                        </a:spcAft>
                      </a:pPr>
                      <a:r>
                        <a:rPr lang="tr-TR" sz="1000" b="1" dirty="0">
                          <a:solidFill>
                            <a:srgbClr val="C00000"/>
                          </a:solidFill>
                          <a:effectLst/>
                        </a:rPr>
                        <a:t>Konya</a:t>
                      </a:r>
                      <a:endParaRPr lang="tr-TR" sz="1400" b="1" dirty="0">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Selçuk Ü.</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Mühendislik Fak.</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Tahoma"/>
                        <a:ea typeface="Calibri"/>
                      </a:endParaRPr>
                    </a:p>
                  </a:txBody>
                  <a:tcPr marL="45411" marR="45411" marT="0" marB="0"/>
                </a:tc>
                <a:tc>
                  <a:txBody>
                    <a:bodyPr/>
                    <a:lstStyle/>
                    <a:p>
                      <a:pPr>
                        <a:lnSpc>
                          <a:spcPct val="115000"/>
                        </a:lnSpc>
                        <a:spcAft>
                          <a:spcPts val="0"/>
                        </a:spcAft>
                      </a:pPr>
                      <a:r>
                        <a:rPr lang="tr-TR" sz="1000" b="1" dirty="0">
                          <a:solidFill>
                            <a:srgbClr val="C00000"/>
                          </a:solidFill>
                          <a:effectLst/>
                        </a:rPr>
                        <a:t>369,551</a:t>
                      </a:r>
                      <a:endParaRPr lang="tr-TR" sz="1400" b="1" dirty="0">
                        <a:solidFill>
                          <a:srgbClr val="C00000"/>
                        </a:solidFill>
                        <a:effectLst/>
                        <a:latin typeface="Tahoma"/>
                        <a:ea typeface="Calibri"/>
                      </a:endParaRPr>
                    </a:p>
                  </a:txBody>
                  <a:tcPr marL="45411" marR="45411" marT="0" marB="0"/>
                </a:tc>
              </a:tr>
            </a:tbl>
          </a:graphicData>
        </a:graphic>
      </p:graphicFrame>
      <p:sp>
        <p:nvSpPr>
          <p:cNvPr id="8"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2533683094"/>
      </p:ext>
    </p:extLst>
  </p:cSld>
  <p:clrMapOvr>
    <a:masterClrMapping/>
  </p:clrMapOvr>
  <p:transition spd="med">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229600" cy="1340768"/>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MÜHENDİSLİKLER 3 (MF-4) </a:t>
            </a:r>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ENDÜSTRİ MÜHENDİSLİĞİ</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6" name="Tablo 5"/>
          <p:cNvGraphicFramePr>
            <a:graphicFrameLocks noGrp="1"/>
          </p:cNvGraphicFramePr>
          <p:nvPr>
            <p:extLst>
              <p:ext uri="{D42A27DB-BD31-4B8C-83A1-F6EECF244321}">
                <p14:modId xmlns:p14="http://schemas.microsoft.com/office/powerpoint/2010/main" val="966183268"/>
              </p:ext>
            </p:extLst>
          </p:nvPr>
        </p:nvGraphicFramePr>
        <p:xfrm>
          <a:off x="179512" y="1412777"/>
          <a:ext cx="8208911" cy="5059037"/>
        </p:xfrm>
        <a:graphic>
          <a:graphicData uri="http://schemas.openxmlformats.org/drawingml/2006/table">
            <a:tbl>
              <a:tblPr>
                <a:tableStyleId>{3C2FFA5D-87B4-456A-9821-1D502468CF0F}</a:tableStyleId>
              </a:tblPr>
              <a:tblGrid>
                <a:gridCol w="721661"/>
                <a:gridCol w="2256793"/>
                <a:gridCol w="1961422"/>
                <a:gridCol w="1017033"/>
                <a:gridCol w="2252002"/>
              </a:tblGrid>
              <a:tr h="112599">
                <a:tc>
                  <a:txBody>
                    <a:bodyPr/>
                    <a:lstStyle/>
                    <a:p>
                      <a:pPr>
                        <a:lnSpc>
                          <a:spcPct val="115000"/>
                        </a:lnSpc>
                        <a:spcAft>
                          <a:spcPts val="0"/>
                        </a:spcAft>
                      </a:pPr>
                      <a:r>
                        <a:rPr lang="tr-TR" sz="800" b="1" dirty="0">
                          <a:solidFill>
                            <a:srgbClr val="C00000"/>
                          </a:solidFill>
                          <a:effectLst/>
                        </a:rPr>
                        <a:t>İstanbul</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Koç Ü.</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Mühendislik Fak.</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Tam Burslu-İng.</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522,741</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Boğaziçi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521,945</a:t>
                      </a:r>
                      <a:endParaRPr lang="tr-TR" sz="800" b="1" dirty="0">
                        <a:solidFill>
                          <a:srgbClr val="C00000"/>
                        </a:solidFill>
                        <a:effectLst/>
                        <a:latin typeface="Tahoma"/>
                        <a:ea typeface="Calibri"/>
                      </a:endParaRPr>
                    </a:p>
                  </a:txBody>
                  <a:tcPr marL="18124" marR="18124" marT="0" marB="0"/>
                </a:tc>
              </a:tr>
              <a:tr h="120887">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İhsan Doğramacı Bilkent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497,777</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dirty="0">
                          <a:solidFill>
                            <a:srgbClr val="C00000"/>
                          </a:solidFill>
                          <a:effectLst/>
                        </a:rPr>
                        <a:t>İstanbul</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İstanbul Teknik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İşletme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491,989</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dirty="0">
                          <a:solidFill>
                            <a:srgbClr val="C00000"/>
                          </a:solidFill>
                          <a:effectLst/>
                        </a:rPr>
                        <a:t>Ankara</a:t>
                      </a:r>
                      <a:endParaRPr lang="tr-TR" sz="800" b="1" dirty="0">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Orta Doğu Teknik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485,776</a:t>
                      </a:r>
                      <a:endParaRPr lang="tr-TR" sz="800" b="1">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Koç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%50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482,192</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İstanbul Teknik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İşletme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473,513</a:t>
                      </a:r>
                      <a:endParaRPr lang="tr-TR" sz="800" b="1" dirty="0">
                        <a:solidFill>
                          <a:srgbClr val="C00000"/>
                        </a:solidFill>
                        <a:effectLst/>
                        <a:latin typeface="Tahoma"/>
                        <a:ea typeface="Calibri"/>
                      </a:endParaRPr>
                    </a:p>
                  </a:txBody>
                  <a:tcPr marL="18124" marR="18124" marT="0" marB="0"/>
                </a:tc>
              </a:tr>
              <a:tr h="120887">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TOBB Ekonomi ve Teknoloji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Tam Burslu</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472,927</a:t>
                      </a:r>
                      <a:endParaRPr lang="tr-TR" sz="800" b="1" dirty="0">
                        <a:solidFill>
                          <a:srgbClr val="C00000"/>
                        </a:solidFill>
                        <a:effectLst/>
                        <a:latin typeface="Tahoma"/>
                        <a:ea typeface="Calibri"/>
                      </a:endParaRPr>
                    </a:p>
                  </a:txBody>
                  <a:tcPr marL="18124" marR="18124" marT="0" marB="0"/>
                </a:tc>
              </a:tr>
              <a:tr h="120887">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Galatasaray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ve Teknoloji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462,697</a:t>
                      </a:r>
                      <a:endParaRPr lang="tr-TR" sz="800" b="1" dirty="0">
                        <a:solidFill>
                          <a:srgbClr val="C00000"/>
                        </a:solidFill>
                        <a:effectLst/>
                        <a:latin typeface="Tahoma"/>
                        <a:ea typeface="Calibri"/>
                      </a:endParaRPr>
                    </a:p>
                  </a:txBody>
                  <a:tcPr marL="18124" marR="18124" marT="0" marB="0"/>
                </a:tc>
              </a:tr>
              <a:tr h="120887">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İhsan Doğramacı Bilkent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%50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458,536</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Koç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%25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456,762</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Bahçeşehir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452,400</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Özyeğin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452,343</a:t>
                      </a:r>
                      <a:endParaRPr lang="tr-TR" sz="800" b="1">
                        <a:solidFill>
                          <a:srgbClr val="C00000"/>
                        </a:solidFill>
                        <a:effectLst/>
                        <a:latin typeface="Tahoma"/>
                        <a:ea typeface="Calibri"/>
                      </a:endParaRPr>
                    </a:p>
                  </a:txBody>
                  <a:tcPr marL="18124" marR="18124" marT="0" marB="0"/>
                </a:tc>
              </a:tr>
              <a:tr h="142045">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TOBB Ekonomi ve Teknoloji Ü.</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a:solidFill>
                            <a:srgbClr val="C00000"/>
                          </a:solidFill>
                          <a:effectLst/>
                        </a:rPr>
                        <a:t>%75 Burslu</a:t>
                      </a:r>
                      <a:endParaRPr lang="tr-TR" sz="800" b="1">
                        <a:solidFill>
                          <a:srgbClr val="C00000"/>
                        </a:solidFill>
                        <a:effectLst/>
                        <a:latin typeface="Tahoma"/>
                        <a:ea typeface="Calibri"/>
                      </a:endParaRPr>
                    </a:p>
                  </a:txBody>
                  <a:tcPr marL="18124" marR="18124" marT="0" marB="0"/>
                </a:tc>
                <a:tc>
                  <a:txBody>
                    <a:bodyPr/>
                    <a:lstStyle/>
                    <a:p>
                      <a:pPr>
                        <a:lnSpc>
                          <a:spcPct val="115000"/>
                        </a:lnSpc>
                        <a:spcAft>
                          <a:spcPts val="0"/>
                        </a:spcAft>
                      </a:pPr>
                      <a:r>
                        <a:rPr lang="tr-TR" sz="800" b="1" dirty="0">
                          <a:solidFill>
                            <a:srgbClr val="C00000"/>
                          </a:solidFill>
                          <a:effectLst/>
                        </a:rPr>
                        <a:t>446,545</a:t>
                      </a:r>
                      <a:endParaRPr lang="tr-TR" sz="800" b="1" dirty="0">
                        <a:solidFill>
                          <a:srgbClr val="C00000"/>
                        </a:solidFill>
                        <a:effectLst/>
                        <a:latin typeface="Tahoma"/>
                        <a:ea typeface="Calibri"/>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Yıldız Teknik Ü.</a:t>
                      </a:r>
                      <a:endParaRPr lang="tr-TR" sz="800" b="1" dirty="0">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Makine Fak.</a:t>
                      </a:r>
                      <a:endParaRPr lang="tr-TR" sz="800" b="1" dirty="0">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444,528</a:t>
                      </a:r>
                      <a:endParaRPr lang="tr-TR" sz="800" b="1" dirty="0">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Yıldız Teknik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Makine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434,915</a:t>
                      </a:r>
                      <a:endParaRPr lang="tr-TR" sz="800" b="1" dirty="0">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İstanbul Bilgi Ü.</a:t>
                      </a:r>
                      <a:endParaRPr lang="tr-TR" sz="800" b="1" dirty="0">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434,324</a:t>
                      </a:r>
                      <a:endParaRPr lang="tr-TR" sz="800" b="1" dirty="0">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Hacettepe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431,024</a:t>
                      </a:r>
                      <a:endParaRPr lang="tr-TR" sz="800" b="1">
                        <a:solidFill>
                          <a:srgbClr val="C00000"/>
                        </a:solidFill>
                        <a:effectLst/>
                        <a:latin typeface="Calibri"/>
                        <a:ea typeface="Calibri"/>
                        <a:cs typeface="Times New Roman"/>
                      </a:endParaRPr>
                    </a:p>
                  </a:txBody>
                  <a:tcPr marL="18124" marR="18124" marT="0" marB="0"/>
                </a:tc>
              </a:tr>
              <a:tr h="145064">
                <a:tc>
                  <a:txBody>
                    <a:bodyPr/>
                    <a:lstStyle/>
                    <a:p>
                      <a:pPr>
                        <a:lnSpc>
                          <a:spcPct val="115000"/>
                        </a:lnSpc>
                        <a:spcAft>
                          <a:spcPts val="0"/>
                        </a:spcAft>
                      </a:pPr>
                      <a:r>
                        <a:rPr lang="tr-TR" sz="800" b="1" dirty="0">
                          <a:solidFill>
                            <a:srgbClr val="C00000"/>
                          </a:solidFill>
                          <a:effectLst/>
                        </a:rPr>
                        <a:t>Kayseri</a:t>
                      </a:r>
                      <a:endParaRPr lang="tr-TR" sz="800" b="1" dirty="0">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Abdullah Gül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ve Doğa Bilimleri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426,047</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Koç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Ücretli-İng.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424,700</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Marmara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424,467</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Fatih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422,499</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Özyeğin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%75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422,370</a:t>
                      </a:r>
                      <a:endParaRPr lang="tr-TR" sz="800" b="1">
                        <a:solidFill>
                          <a:srgbClr val="C00000"/>
                        </a:solidFill>
                        <a:effectLst/>
                        <a:latin typeface="Calibri"/>
                        <a:ea typeface="Calibri"/>
                        <a:cs typeface="Times New Roman"/>
                      </a:endParaRPr>
                    </a:p>
                  </a:txBody>
                  <a:tcPr marL="18124" marR="18124" marT="0" marB="0"/>
                </a:tc>
              </a:tr>
              <a:tr h="145064">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Kadir Has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ve Doğa Bilimleri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418,086</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İzmir</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Yaşar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413,725</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İstanbul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411,981</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Antalya</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Uluslararası Antalya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410,312</a:t>
                      </a:r>
                      <a:endParaRPr lang="tr-TR" sz="800" b="1">
                        <a:solidFill>
                          <a:srgbClr val="C00000"/>
                        </a:solidFill>
                        <a:effectLst/>
                        <a:latin typeface="Calibri"/>
                        <a:ea typeface="Calibri"/>
                        <a:cs typeface="Times New Roman"/>
                      </a:endParaRPr>
                    </a:p>
                  </a:txBody>
                  <a:tcPr marL="18124" marR="18124" marT="0" marB="0"/>
                </a:tc>
              </a:tr>
              <a:tr h="120887">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TOBB Ekonomi ve Teknoloji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%50 Burslu</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410,060</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İstanbul Teknik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İşletme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Ücretli-UOLP 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404,310</a:t>
                      </a:r>
                      <a:endParaRPr lang="tr-TR" sz="800" b="1">
                        <a:solidFill>
                          <a:srgbClr val="C00000"/>
                        </a:solidFill>
                        <a:effectLst/>
                        <a:latin typeface="Calibri"/>
                        <a:ea typeface="Calibri"/>
                        <a:cs typeface="Times New Roman"/>
                      </a:endParaRPr>
                    </a:p>
                  </a:txBody>
                  <a:tcPr marL="18124" marR="18124" marT="0" marB="0"/>
                </a:tc>
              </a:tr>
              <a:tr h="120887">
                <a:tc>
                  <a:txBody>
                    <a:bodyPr/>
                    <a:lstStyle/>
                    <a:p>
                      <a:pPr>
                        <a:lnSpc>
                          <a:spcPct val="115000"/>
                        </a:lnSpc>
                        <a:spcAft>
                          <a:spcPts val="0"/>
                        </a:spcAft>
                      </a:pPr>
                      <a:r>
                        <a:rPr lang="tr-TR" sz="800" b="1">
                          <a:solidFill>
                            <a:srgbClr val="C00000"/>
                          </a:solidFill>
                          <a:effectLst/>
                        </a:rPr>
                        <a:t>İzmir</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Gediz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ve Mimarlık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402,710</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İzmir</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Dokuz Eylül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398,922</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İstanbul Kültür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397,722</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Ankara</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Gazi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397,165</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Doğuş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394,728</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İstanbul</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Işık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Tam Burslu-İng.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394,707</a:t>
                      </a:r>
                      <a:endParaRPr lang="tr-TR" sz="800" b="1">
                        <a:solidFill>
                          <a:srgbClr val="C00000"/>
                        </a:solidFill>
                        <a:effectLst/>
                        <a:latin typeface="Calibri"/>
                        <a:ea typeface="Calibri"/>
                        <a:cs typeface="Times New Roman"/>
                      </a:endParaRPr>
                    </a:p>
                  </a:txBody>
                  <a:tcPr marL="18124" marR="18124" marT="0" marB="0"/>
                </a:tc>
              </a:tr>
              <a:tr h="112599">
                <a:tc>
                  <a:txBody>
                    <a:bodyPr/>
                    <a:lstStyle/>
                    <a:p>
                      <a:pPr>
                        <a:lnSpc>
                          <a:spcPct val="115000"/>
                        </a:lnSpc>
                        <a:spcAft>
                          <a:spcPts val="0"/>
                        </a:spcAft>
                      </a:pPr>
                      <a:r>
                        <a:rPr lang="tr-TR" sz="800" b="1">
                          <a:solidFill>
                            <a:srgbClr val="C00000"/>
                          </a:solidFill>
                          <a:effectLst/>
                        </a:rPr>
                        <a:t>Eskişehir</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Anadolu Ü.</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Mühendislik Fak.</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a:solidFill>
                            <a:srgbClr val="C00000"/>
                          </a:solidFill>
                          <a:effectLst/>
                        </a:rPr>
                        <a:t>Örgün-İng.</a:t>
                      </a:r>
                      <a:endParaRPr lang="tr-TR" sz="800" b="1">
                        <a:solidFill>
                          <a:srgbClr val="C00000"/>
                        </a:solidFill>
                        <a:effectLst/>
                        <a:latin typeface="Calibri"/>
                        <a:ea typeface="Calibri"/>
                        <a:cs typeface="Times New Roman"/>
                      </a:endParaRPr>
                    </a:p>
                  </a:txBody>
                  <a:tcPr marL="18124" marR="18124" marT="0" marB="0"/>
                </a:tc>
                <a:tc>
                  <a:txBody>
                    <a:bodyPr/>
                    <a:lstStyle/>
                    <a:p>
                      <a:pPr>
                        <a:lnSpc>
                          <a:spcPct val="115000"/>
                        </a:lnSpc>
                        <a:spcAft>
                          <a:spcPts val="0"/>
                        </a:spcAft>
                      </a:pPr>
                      <a:r>
                        <a:rPr lang="tr-TR" sz="800" b="1" dirty="0">
                          <a:solidFill>
                            <a:srgbClr val="C00000"/>
                          </a:solidFill>
                          <a:effectLst/>
                        </a:rPr>
                        <a:t>394,691</a:t>
                      </a:r>
                      <a:endParaRPr lang="tr-TR" sz="800" b="1" dirty="0">
                        <a:solidFill>
                          <a:srgbClr val="C00000"/>
                        </a:solidFill>
                        <a:effectLst/>
                        <a:latin typeface="Calibri"/>
                        <a:ea typeface="Calibri"/>
                        <a:cs typeface="Times New Roman"/>
                      </a:endParaRPr>
                    </a:p>
                  </a:txBody>
                  <a:tcPr marL="18124" marR="18124" marT="0" marB="0"/>
                </a:tc>
              </a:tr>
            </a:tbl>
          </a:graphicData>
        </a:graphic>
      </p:graphicFrame>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100078343"/>
      </p:ext>
    </p:extLst>
  </p:cSld>
  <p:clrMapOvr>
    <a:masterClrMapping/>
  </p:clrMapOvr>
  <p:transition spd="med">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ctrTitle"/>
          </p:nvPr>
        </p:nvSpPr>
        <p:spPr>
          <a:xfrm>
            <a:off x="179512" y="116632"/>
            <a:ext cx="7772400" cy="1470025"/>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DİĞER ALANLAR (MF-4) </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 name="Alt Başlık 1"/>
          <p:cNvSpPr>
            <a:spLocks noGrp="1"/>
          </p:cNvSpPr>
          <p:nvPr>
            <p:ph type="subTitle" idx="1"/>
          </p:nvPr>
        </p:nvSpPr>
        <p:spPr>
          <a:xfrm>
            <a:off x="179512" y="1628800"/>
            <a:ext cx="7848872" cy="5112568"/>
          </a:xfrm>
          <a:prstGeom prst="flowChartAlternateProcess">
            <a:avLst/>
          </a:prstGeom>
          <a:solidFill>
            <a:schemeClr val="accent1">
              <a:lumMod val="40000"/>
              <a:lumOff val="60000"/>
            </a:schemeClr>
          </a:solidFill>
        </p:spPr>
        <p:style>
          <a:lnRef idx="3">
            <a:schemeClr val="lt1"/>
          </a:lnRef>
          <a:fillRef idx="1">
            <a:schemeClr val="accent5"/>
          </a:fillRef>
          <a:effectRef idx="1">
            <a:schemeClr val="accent5"/>
          </a:effectRef>
          <a:fontRef idx="minor">
            <a:schemeClr val="lt1"/>
          </a:fontRef>
        </p:style>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MAKİNE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METALURJİ VE MALZEME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GIDA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İNŞAAT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MİMARLIK</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ŞEHİR VE BÖLGE PLANLAMA</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PEYZAJ MİMARLIĞI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OTOMOTİV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MEKATRONİK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YAZILIM MÜHENDİSLİĞİ</a:t>
            </a:r>
          </a:p>
          <a:p>
            <a:r>
              <a:rPr lang="tr-TR"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HARİTA MÜHENDİSLİĞİ</a:t>
            </a:r>
          </a:p>
          <a:p>
            <a:endParaRPr lang="tr-TR"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1926136474"/>
      </p:ext>
    </p:extLst>
  </p:cSld>
  <p:clrMapOvr>
    <a:masterClrMapping/>
  </p:clrMapOvr>
  <p:transition spd="med">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kış Çizelgesi: Delikli Teyp 9"/>
          <p:cNvSpPr/>
          <p:nvPr/>
        </p:nvSpPr>
        <p:spPr>
          <a:xfrm>
            <a:off x="179512" y="20939"/>
            <a:ext cx="8136904" cy="1152128"/>
          </a:xfrm>
          <a:prstGeom prst="flowChartPunchedTape">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rebuchet MS"/>
                <a:ea typeface="+mj-ea"/>
                <a:cs typeface="+mj-cs"/>
              </a:rPr>
              <a:t>TM (EA) PUAN TÜRLERİ</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table"/>
          <p:cNvPicPr>
            <a:picLocks noChangeAspect="1"/>
          </p:cNvPicPr>
          <p:nvPr/>
        </p:nvPicPr>
        <p:blipFill>
          <a:blip r:embed="rId2"/>
          <a:stretch>
            <a:fillRect/>
          </a:stretch>
        </p:blipFill>
        <p:spPr>
          <a:xfrm>
            <a:off x="215516" y="1139301"/>
            <a:ext cx="8064896" cy="357358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5" name="Text Box 365"/>
          <p:cNvSpPr txBox="1">
            <a:spLocks noChangeArrowheads="1"/>
          </p:cNvSpPr>
          <p:nvPr/>
        </p:nvSpPr>
        <p:spPr bwMode="auto">
          <a:xfrm>
            <a:off x="177367" y="4581128"/>
            <a:ext cx="8211057" cy="2162294"/>
          </a:xfrm>
          <a:prstGeom prst="roundRec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wrap="square">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5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TM–1 Puan türü:</a:t>
            </a:r>
            <a:r>
              <a:rPr kumimoji="0" lang="tr-TR" sz="15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İktisat, İşletme, Maliye, ÇEKO, Ekonometri, Bankacılık ve Sigortacılık (Fakülte) Turizm ve Otelcilik (Fakülte), İç Mimarlık ve Çevre Tasarımı gibi bölümler için kullanılacak.</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tr-TR" sz="8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5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TM–2 Puan türü:</a:t>
            </a:r>
            <a:r>
              <a:rPr kumimoji="0" lang="tr-TR" sz="15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Hukuk, Kamu Yönetimi, Uluslararası İlişkiler ve Sınıf Öğretmenliği gibi bölümler için kullanılacak.</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tr-TR" sz="8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5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TM–3 Puan türü:</a:t>
            </a:r>
            <a:r>
              <a:rPr kumimoji="0" lang="tr-TR" sz="15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Psikoloji, Sosyoloji, Felsefe, Rehberlik ve Psikolojik Danışmanlık, Sosyal Hizmet, Antropoloji, Arkeoloji gibi bölümler için kullanılacak.</a:t>
            </a: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977561269"/>
      </p:ext>
    </p:extLst>
  </p:cSld>
  <p:clrMapOvr>
    <a:masterClrMapping/>
  </p:clrMapOvr>
  <p:transition spd="med">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İKTİSAT (TM 1)</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2" name="Tablo 1"/>
          <p:cNvGraphicFramePr>
            <a:graphicFrameLocks noGrp="1"/>
          </p:cNvGraphicFramePr>
          <p:nvPr>
            <p:extLst>
              <p:ext uri="{D42A27DB-BD31-4B8C-83A1-F6EECF244321}">
                <p14:modId xmlns:p14="http://schemas.microsoft.com/office/powerpoint/2010/main" val="3681466215"/>
              </p:ext>
            </p:extLst>
          </p:nvPr>
        </p:nvGraphicFramePr>
        <p:xfrm>
          <a:off x="179512" y="1196752"/>
          <a:ext cx="8208911" cy="5398742"/>
        </p:xfrm>
        <a:graphic>
          <a:graphicData uri="http://schemas.openxmlformats.org/drawingml/2006/table">
            <a:tbl>
              <a:tblPr>
                <a:tableStyleId>{5C22544A-7EE6-4342-B048-85BDC9FD1C3A}</a:tableStyleId>
              </a:tblPr>
              <a:tblGrid>
                <a:gridCol w="2940505"/>
                <a:gridCol w="2695464"/>
                <a:gridCol w="1592774"/>
                <a:gridCol w="980168"/>
              </a:tblGrid>
              <a:tr h="76711">
                <a:tc>
                  <a:txBody>
                    <a:bodyPr/>
                    <a:lstStyle/>
                    <a:p>
                      <a:pPr>
                        <a:lnSpc>
                          <a:spcPct val="115000"/>
                        </a:lnSpc>
                        <a:spcAft>
                          <a:spcPts val="0"/>
                        </a:spcAft>
                      </a:pPr>
                      <a:r>
                        <a:rPr lang="tr-TR" sz="900" b="1" dirty="0">
                          <a:solidFill>
                            <a:srgbClr val="C00000"/>
                          </a:solidFill>
                          <a:effectLst/>
                        </a:rPr>
                        <a:t>Boğaziçi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472,223</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1000" b="1" dirty="0">
                          <a:solidFill>
                            <a:srgbClr val="C00000"/>
                          </a:solidFill>
                          <a:effectLst/>
                        </a:rPr>
                        <a:t>Orta Doğu Teknik Ü.</a:t>
                      </a:r>
                      <a:endParaRPr lang="tr-TR" sz="105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426,201</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Hacettepe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Örgün-İng.</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386,529</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a:solidFill>
                            <a:srgbClr val="C00000"/>
                          </a:solidFill>
                          <a:effectLst/>
                        </a:rPr>
                        <a:t>Marmara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İktisat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379,993</a:t>
                      </a:r>
                      <a:endParaRPr lang="tr-TR" sz="1000" b="1">
                        <a:solidFill>
                          <a:srgbClr val="C00000"/>
                        </a:solidFill>
                        <a:effectLst/>
                        <a:latin typeface="Calibri"/>
                        <a:ea typeface="Calibri"/>
                        <a:cs typeface="Times New Roman"/>
                      </a:endParaRPr>
                    </a:p>
                  </a:txBody>
                  <a:tcPr marL="15394" marR="15394" marT="0" marB="0"/>
                </a:tc>
              </a:tr>
              <a:tr h="51141">
                <a:tc>
                  <a:txBody>
                    <a:bodyPr/>
                    <a:lstStyle/>
                    <a:p>
                      <a:pPr>
                        <a:lnSpc>
                          <a:spcPct val="115000"/>
                        </a:lnSpc>
                        <a:spcAft>
                          <a:spcPts val="0"/>
                        </a:spcAft>
                      </a:pPr>
                      <a:r>
                        <a:rPr lang="tr-TR" sz="900" b="1" dirty="0">
                          <a:solidFill>
                            <a:srgbClr val="C00000"/>
                          </a:solidFill>
                          <a:effectLst/>
                        </a:rPr>
                        <a:t>Ankara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Siyasal Bilgiler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377,916</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dirty="0">
                          <a:solidFill>
                            <a:srgbClr val="C00000"/>
                          </a:solidFill>
                          <a:effectLst/>
                        </a:rPr>
                        <a:t>İstanbul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İktisat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Örgün-İng.</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367,114</a:t>
                      </a:r>
                      <a:endParaRPr lang="tr-TR" sz="1000" b="1" dirty="0">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Hacettepe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362,043</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Yıldız Teknik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354,447</a:t>
                      </a:r>
                      <a:endParaRPr lang="tr-TR" sz="1000" b="1">
                        <a:solidFill>
                          <a:srgbClr val="C00000"/>
                        </a:solidFill>
                        <a:effectLst/>
                        <a:latin typeface="Calibri"/>
                        <a:ea typeface="Calibri"/>
                        <a:cs typeface="Times New Roman"/>
                      </a:endParaRPr>
                    </a:p>
                  </a:txBody>
                  <a:tcPr marL="15394" marR="15394" marT="0" marB="0"/>
                </a:tc>
              </a:tr>
              <a:tr h="175994">
                <a:tc>
                  <a:txBody>
                    <a:bodyPr/>
                    <a:lstStyle/>
                    <a:p>
                      <a:pPr>
                        <a:lnSpc>
                          <a:spcPct val="115000"/>
                        </a:lnSpc>
                        <a:spcAft>
                          <a:spcPts val="0"/>
                        </a:spcAft>
                      </a:pPr>
                      <a:r>
                        <a:rPr lang="tr-TR" sz="900" b="1" dirty="0">
                          <a:solidFill>
                            <a:srgbClr val="C00000"/>
                          </a:solidFill>
                          <a:effectLst/>
                        </a:rPr>
                        <a:t>Yıldırım Beyazıt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Siyasal Bilgiler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350,022</a:t>
                      </a:r>
                      <a:endParaRPr lang="tr-TR" sz="1000" b="1">
                        <a:solidFill>
                          <a:srgbClr val="C00000"/>
                        </a:solidFill>
                        <a:effectLst/>
                        <a:latin typeface="Calibri"/>
                        <a:ea typeface="Calibri"/>
                        <a:cs typeface="Times New Roman"/>
                      </a:endParaRPr>
                    </a:p>
                  </a:txBody>
                  <a:tcPr marL="15394" marR="15394" marT="0" marB="0"/>
                </a:tc>
              </a:tr>
              <a:tr h="51141">
                <a:tc>
                  <a:txBody>
                    <a:bodyPr/>
                    <a:lstStyle/>
                    <a:p>
                      <a:pPr>
                        <a:lnSpc>
                          <a:spcPct val="115000"/>
                        </a:lnSpc>
                        <a:spcAft>
                          <a:spcPts val="0"/>
                        </a:spcAft>
                      </a:pPr>
                      <a:r>
                        <a:rPr lang="tr-TR" sz="900" b="1" dirty="0">
                          <a:solidFill>
                            <a:srgbClr val="C00000"/>
                          </a:solidFill>
                          <a:effectLst/>
                        </a:rPr>
                        <a:t>Dokuz Eylül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İşletme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348,751</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dirty="0">
                          <a:solidFill>
                            <a:srgbClr val="C00000"/>
                          </a:solidFill>
                          <a:effectLst/>
                        </a:rPr>
                        <a:t>İstanbul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İktisat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343,995</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Çankaya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Tam Burslu-İng.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341,198</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Gazi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340,523</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Anadolu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338,245</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Yıldız Teknik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335,388</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a:solidFill>
                            <a:srgbClr val="C00000"/>
                          </a:solidFill>
                          <a:effectLst/>
                        </a:rPr>
                        <a:t>Marmara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İktisat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334,648</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Gazi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320,163</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a:solidFill>
                            <a:srgbClr val="C00000"/>
                          </a:solidFill>
                          <a:effectLst/>
                        </a:rPr>
                        <a:t>İstanbul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İktisat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318,503</a:t>
                      </a:r>
                      <a:endParaRPr lang="tr-TR" sz="1000" b="1">
                        <a:solidFill>
                          <a:srgbClr val="C00000"/>
                        </a:solidFill>
                        <a:effectLst/>
                        <a:latin typeface="Calibri"/>
                        <a:ea typeface="Calibri"/>
                        <a:cs typeface="Times New Roman"/>
                      </a:endParaRPr>
                    </a:p>
                  </a:txBody>
                  <a:tcPr marL="15394" marR="15394" marT="0" marB="0"/>
                </a:tc>
              </a:tr>
              <a:tr h="25570">
                <a:tc>
                  <a:txBody>
                    <a:bodyPr/>
                    <a:lstStyle/>
                    <a:p>
                      <a:pPr>
                        <a:lnSpc>
                          <a:spcPct val="115000"/>
                        </a:lnSpc>
                        <a:spcAft>
                          <a:spcPts val="0"/>
                        </a:spcAft>
                      </a:pPr>
                      <a:r>
                        <a:rPr lang="tr-TR" sz="900" b="1" dirty="0">
                          <a:solidFill>
                            <a:srgbClr val="C00000"/>
                          </a:solidFill>
                          <a:effectLst/>
                        </a:rPr>
                        <a:t>Marmara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İktisat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313,041</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Çukurova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312,375</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Dokuz Eylül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306,147</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Maltepe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Tam Burslu</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305,100</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Ege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301,009</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Anadolu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298,864</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Kocaeli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293,920</a:t>
                      </a:r>
                      <a:endParaRPr lang="tr-TR" sz="1000" b="1" dirty="0">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Eskişehir Osmangazi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292,737</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Uludağ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286,897</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Akdeniz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281,679</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Selçuk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280,468</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Pamukkale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Örgün-İng.</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279,196</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Sakarya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278,857</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Dokuz Eylül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İ.Ö.</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278,663</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a:solidFill>
                            <a:srgbClr val="C00000"/>
                          </a:solidFill>
                          <a:effectLst/>
                        </a:rPr>
                        <a:t>Çukurova Ü.</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İktisadi ve İdari Bilimler Fak.</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Örgün</a:t>
                      </a:r>
                      <a:endParaRPr lang="tr-TR" sz="1000" b="1">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a:solidFill>
                            <a:srgbClr val="C00000"/>
                          </a:solidFill>
                          <a:effectLst/>
                        </a:rPr>
                        <a:t>278,658</a:t>
                      </a:r>
                      <a:endParaRPr lang="tr-TR" sz="1000" b="1">
                        <a:solidFill>
                          <a:srgbClr val="C00000"/>
                        </a:solidFill>
                        <a:effectLst/>
                        <a:latin typeface="Calibri"/>
                        <a:ea typeface="Calibri"/>
                        <a:cs typeface="Times New Roman"/>
                      </a:endParaRPr>
                    </a:p>
                  </a:txBody>
                  <a:tcPr marL="15394" marR="15394" marT="0" marB="0"/>
                </a:tc>
              </a:tr>
              <a:tr h="76711">
                <a:tc>
                  <a:txBody>
                    <a:bodyPr/>
                    <a:lstStyle/>
                    <a:p>
                      <a:pPr>
                        <a:lnSpc>
                          <a:spcPct val="115000"/>
                        </a:lnSpc>
                        <a:spcAft>
                          <a:spcPts val="0"/>
                        </a:spcAft>
                      </a:pPr>
                      <a:r>
                        <a:rPr lang="tr-TR" sz="900" b="1" dirty="0">
                          <a:solidFill>
                            <a:srgbClr val="C00000"/>
                          </a:solidFill>
                          <a:effectLst/>
                        </a:rPr>
                        <a:t>Eskişehir Osmangazi Ü.</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İktisadi ve İdari Bilimler Fak.</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İ.Ö.</a:t>
                      </a:r>
                      <a:endParaRPr lang="tr-TR" sz="1000" b="1" dirty="0">
                        <a:solidFill>
                          <a:srgbClr val="C00000"/>
                        </a:solidFill>
                        <a:effectLst/>
                        <a:latin typeface="Calibri"/>
                        <a:ea typeface="Calibri"/>
                        <a:cs typeface="Times New Roman"/>
                      </a:endParaRPr>
                    </a:p>
                  </a:txBody>
                  <a:tcPr marL="15394" marR="15394" marT="0" marB="0"/>
                </a:tc>
                <a:tc>
                  <a:txBody>
                    <a:bodyPr/>
                    <a:lstStyle/>
                    <a:p>
                      <a:pPr>
                        <a:lnSpc>
                          <a:spcPct val="115000"/>
                        </a:lnSpc>
                        <a:spcAft>
                          <a:spcPts val="0"/>
                        </a:spcAft>
                      </a:pPr>
                      <a:r>
                        <a:rPr lang="tr-TR" sz="900" b="1" dirty="0">
                          <a:solidFill>
                            <a:srgbClr val="C00000"/>
                          </a:solidFill>
                          <a:effectLst/>
                        </a:rPr>
                        <a:t>274,460</a:t>
                      </a:r>
                      <a:endParaRPr lang="tr-TR" sz="1000" b="1" dirty="0">
                        <a:solidFill>
                          <a:srgbClr val="C00000"/>
                        </a:solidFill>
                        <a:effectLst/>
                        <a:latin typeface="Calibri"/>
                        <a:ea typeface="Calibri"/>
                        <a:cs typeface="Times New Roman"/>
                      </a:endParaRPr>
                    </a:p>
                  </a:txBody>
                  <a:tcPr marL="15394" marR="15394"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8"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702043752"/>
      </p:ext>
    </p:extLst>
  </p:cSld>
  <p:clrMapOvr>
    <a:masterClrMapping/>
  </p:clrMapOvr>
  <p:transition spd="med">
    <p:wipe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İŞLETME (TM 1)</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2" name="Tablo 1"/>
          <p:cNvGraphicFramePr>
            <a:graphicFrameLocks noGrp="1"/>
          </p:cNvGraphicFramePr>
          <p:nvPr>
            <p:extLst>
              <p:ext uri="{D42A27DB-BD31-4B8C-83A1-F6EECF244321}">
                <p14:modId xmlns:p14="http://schemas.microsoft.com/office/powerpoint/2010/main" val="383620343"/>
              </p:ext>
            </p:extLst>
          </p:nvPr>
        </p:nvGraphicFramePr>
        <p:xfrm>
          <a:off x="179512" y="1268760"/>
          <a:ext cx="8136904" cy="5051640"/>
        </p:xfrm>
        <a:graphic>
          <a:graphicData uri="http://schemas.openxmlformats.org/drawingml/2006/table">
            <a:tbl>
              <a:tblPr>
                <a:tableStyleId>{5C22544A-7EE6-4342-B048-85BDC9FD1C3A}</a:tableStyleId>
              </a:tblPr>
              <a:tblGrid>
                <a:gridCol w="2034226"/>
                <a:gridCol w="2034226"/>
                <a:gridCol w="2034226"/>
                <a:gridCol w="2034226"/>
              </a:tblGrid>
              <a:tr h="210485">
                <a:tc>
                  <a:txBody>
                    <a:bodyPr/>
                    <a:lstStyle/>
                    <a:p>
                      <a:pPr>
                        <a:lnSpc>
                          <a:spcPct val="115000"/>
                        </a:lnSpc>
                        <a:spcAft>
                          <a:spcPts val="0"/>
                        </a:spcAft>
                      </a:pPr>
                      <a:r>
                        <a:rPr lang="tr-TR" sz="1200" b="1" dirty="0">
                          <a:solidFill>
                            <a:srgbClr val="C00000"/>
                          </a:solidFill>
                          <a:effectLst/>
                        </a:rPr>
                        <a:t>Boğaziçi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481,982</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Orta Doğu Teknik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Örgün-İng.</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435,648</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Abdullah Gül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395,950</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Marmara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Örgün-İng.</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385,650</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İstanbul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373,619</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Hacettepe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373,028</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Ankara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Siyasal Bilgiler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367,733</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Dokuz Eylül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357,009</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Yıldız Teknik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356,982</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İstanbul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Siyasal Bilgiler Fak.</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Örgün</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353,372</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Marmara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Örgün-Alm.</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348,642</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İstanbul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İktisat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347,652</a:t>
                      </a:r>
                      <a:endParaRPr lang="tr-TR" sz="1400" b="1" dirty="0">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Okan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345,043</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Başkent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344,167</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Yıldırım Beyazıt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344,097</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İstanbul Ticaret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Ticari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343,453</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Maltepe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342,625</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Anadolu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342,431</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Orta Doğu Teknik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ODTÜ Kuzey Kıbrıs Kampusu</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338,978</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İstanbul Kemerburgaz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Tam Burslu-İng.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338,453</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Ege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336,083</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a:solidFill>
                            <a:srgbClr val="C00000"/>
                          </a:solidFill>
                          <a:effectLst/>
                        </a:rPr>
                        <a:t>Marmara Ü.</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İşletme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335,658</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Çukurova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Örgün-İng.</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330,877</a:t>
                      </a:r>
                      <a:endParaRPr lang="tr-TR" sz="1400" b="1">
                        <a:solidFill>
                          <a:srgbClr val="C00000"/>
                        </a:solidFill>
                        <a:effectLst/>
                        <a:latin typeface="Calibri"/>
                        <a:ea typeface="Calibri"/>
                        <a:cs typeface="Times New Roman"/>
                      </a:endParaRPr>
                    </a:p>
                  </a:txBody>
                  <a:tcPr marL="13422" marR="13422" marT="0" marB="0"/>
                </a:tc>
              </a:tr>
              <a:tr h="210485">
                <a:tc>
                  <a:txBody>
                    <a:bodyPr/>
                    <a:lstStyle/>
                    <a:p>
                      <a:pPr>
                        <a:lnSpc>
                          <a:spcPct val="115000"/>
                        </a:lnSpc>
                        <a:spcAft>
                          <a:spcPts val="0"/>
                        </a:spcAft>
                      </a:pPr>
                      <a:r>
                        <a:rPr lang="tr-TR" sz="1200" b="1" dirty="0">
                          <a:solidFill>
                            <a:srgbClr val="C00000"/>
                          </a:solidFill>
                          <a:effectLst/>
                        </a:rPr>
                        <a:t>Gazi Ü.</a:t>
                      </a:r>
                      <a:endParaRPr lang="tr-TR" sz="1400" b="1" dirty="0">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İktisadi ve İdari Bilimler Fak.</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a:solidFill>
                            <a:srgbClr val="C00000"/>
                          </a:solidFill>
                          <a:effectLst/>
                        </a:rPr>
                        <a:t>Örgün</a:t>
                      </a:r>
                      <a:endParaRPr lang="tr-TR" sz="1400" b="1">
                        <a:solidFill>
                          <a:srgbClr val="C00000"/>
                        </a:solidFill>
                        <a:effectLst/>
                        <a:latin typeface="Calibri"/>
                        <a:ea typeface="Calibri"/>
                        <a:cs typeface="Times New Roman"/>
                      </a:endParaRPr>
                    </a:p>
                  </a:txBody>
                  <a:tcPr marL="13422" marR="13422" marT="0" marB="0"/>
                </a:tc>
                <a:tc>
                  <a:txBody>
                    <a:bodyPr/>
                    <a:lstStyle/>
                    <a:p>
                      <a:pPr>
                        <a:lnSpc>
                          <a:spcPct val="115000"/>
                        </a:lnSpc>
                        <a:spcAft>
                          <a:spcPts val="0"/>
                        </a:spcAft>
                      </a:pPr>
                      <a:r>
                        <a:rPr lang="tr-TR" sz="1200" b="1" dirty="0">
                          <a:solidFill>
                            <a:srgbClr val="C00000"/>
                          </a:solidFill>
                          <a:effectLst/>
                        </a:rPr>
                        <a:t>329,583</a:t>
                      </a:r>
                      <a:endParaRPr lang="tr-TR" sz="1400" b="1" dirty="0">
                        <a:solidFill>
                          <a:srgbClr val="C00000"/>
                        </a:solidFill>
                        <a:effectLst/>
                        <a:latin typeface="Calibri"/>
                        <a:ea typeface="Calibri"/>
                        <a:cs typeface="Times New Roman"/>
                      </a:endParaRPr>
                    </a:p>
                  </a:txBody>
                  <a:tcPr marL="13422" marR="13422"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8"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3470040106"/>
      </p:ext>
    </p:extLst>
  </p:cSld>
  <p:clrMapOvr>
    <a:masterClrMapping/>
  </p:clrMapOvr>
  <p:transition spd="med">
    <p:wipe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MALİYE (TM 1)</a:t>
            </a:r>
            <a:endParaRPr lang="tr-T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2" name="Tablo 1"/>
          <p:cNvGraphicFramePr>
            <a:graphicFrameLocks noGrp="1"/>
          </p:cNvGraphicFramePr>
          <p:nvPr>
            <p:extLst>
              <p:ext uri="{D42A27DB-BD31-4B8C-83A1-F6EECF244321}">
                <p14:modId xmlns:p14="http://schemas.microsoft.com/office/powerpoint/2010/main" val="2174474251"/>
              </p:ext>
            </p:extLst>
          </p:nvPr>
        </p:nvGraphicFramePr>
        <p:xfrm>
          <a:off x="179512" y="1297847"/>
          <a:ext cx="8208912" cy="5001496"/>
        </p:xfrm>
        <a:graphic>
          <a:graphicData uri="http://schemas.openxmlformats.org/drawingml/2006/table">
            <a:tbl>
              <a:tblPr>
                <a:tableStyleId>{5C22544A-7EE6-4342-B048-85BDC9FD1C3A}</a:tableStyleId>
              </a:tblPr>
              <a:tblGrid>
                <a:gridCol w="2052228"/>
                <a:gridCol w="2052228"/>
                <a:gridCol w="2052228"/>
                <a:gridCol w="2052228"/>
              </a:tblGrid>
              <a:tr h="164580">
                <a:tc>
                  <a:txBody>
                    <a:bodyPr/>
                    <a:lstStyle/>
                    <a:p>
                      <a:pPr>
                        <a:lnSpc>
                          <a:spcPct val="115000"/>
                        </a:lnSpc>
                        <a:spcAft>
                          <a:spcPts val="0"/>
                        </a:spcAft>
                      </a:pPr>
                      <a:r>
                        <a:rPr lang="tr-TR" sz="1200" b="1" dirty="0">
                          <a:solidFill>
                            <a:srgbClr val="C00000"/>
                          </a:solidFill>
                          <a:effectLst/>
                        </a:rPr>
                        <a:t>Ankara Ü.</a:t>
                      </a:r>
                      <a:endParaRPr lang="tr-TR" sz="1800" b="1" dirty="0">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Siyasal Bilgiler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376,827</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Hacettepe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361,865</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Gazi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350,552</a:t>
                      </a:r>
                      <a:endParaRPr lang="tr-TR" sz="1800" b="1">
                        <a:solidFill>
                          <a:srgbClr val="C00000"/>
                        </a:solidFill>
                        <a:effectLst/>
                        <a:latin typeface="Calibri"/>
                        <a:ea typeface="Calibri"/>
                        <a:cs typeface="Times New Roman"/>
                      </a:endParaRPr>
                    </a:p>
                  </a:txBody>
                  <a:tcPr marL="49539" marR="49539" marT="0" marB="0"/>
                </a:tc>
              </a:tr>
              <a:tr h="164580">
                <a:tc>
                  <a:txBody>
                    <a:bodyPr/>
                    <a:lstStyle/>
                    <a:p>
                      <a:pPr>
                        <a:lnSpc>
                          <a:spcPct val="115000"/>
                        </a:lnSpc>
                        <a:spcAft>
                          <a:spcPts val="0"/>
                        </a:spcAft>
                      </a:pPr>
                      <a:r>
                        <a:rPr lang="tr-TR" sz="1200" b="1">
                          <a:solidFill>
                            <a:srgbClr val="C00000"/>
                          </a:solidFill>
                          <a:effectLst/>
                        </a:rPr>
                        <a:t>Yıldırım Beyazıt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Siyasal Bilgiler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Örgün-İng.</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344,509</a:t>
                      </a:r>
                      <a:endParaRPr lang="tr-TR" sz="1800" b="1">
                        <a:solidFill>
                          <a:srgbClr val="C00000"/>
                        </a:solidFill>
                        <a:effectLst/>
                        <a:latin typeface="Calibri"/>
                        <a:ea typeface="Calibri"/>
                        <a:cs typeface="Times New Roman"/>
                      </a:endParaRPr>
                    </a:p>
                  </a:txBody>
                  <a:tcPr marL="49539" marR="49539" marT="0" marB="0"/>
                </a:tc>
              </a:tr>
              <a:tr h="82290">
                <a:tc>
                  <a:txBody>
                    <a:bodyPr/>
                    <a:lstStyle/>
                    <a:p>
                      <a:pPr>
                        <a:lnSpc>
                          <a:spcPct val="115000"/>
                        </a:lnSpc>
                        <a:spcAft>
                          <a:spcPts val="0"/>
                        </a:spcAft>
                      </a:pPr>
                      <a:r>
                        <a:rPr lang="tr-TR" sz="1200" b="1">
                          <a:solidFill>
                            <a:srgbClr val="C00000"/>
                          </a:solidFill>
                          <a:effectLst/>
                        </a:rPr>
                        <a:t>Marmara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İktisat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340,603</a:t>
                      </a:r>
                      <a:endParaRPr lang="tr-TR" sz="1800" b="1">
                        <a:solidFill>
                          <a:srgbClr val="C00000"/>
                        </a:solidFill>
                        <a:effectLst/>
                        <a:latin typeface="Calibri"/>
                        <a:ea typeface="Calibri"/>
                        <a:cs typeface="Times New Roman"/>
                      </a:endParaRPr>
                    </a:p>
                  </a:txBody>
                  <a:tcPr marL="49539" marR="49539" marT="0" marB="0"/>
                </a:tc>
              </a:tr>
              <a:tr h="82290">
                <a:tc>
                  <a:txBody>
                    <a:bodyPr/>
                    <a:lstStyle/>
                    <a:p>
                      <a:pPr>
                        <a:lnSpc>
                          <a:spcPct val="115000"/>
                        </a:lnSpc>
                        <a:spcAft>
                          <a:spcPts val="0"/>
                        </a:spcAft>
                      </a:pPr>
                      <a:r>
                        <a:rPr lang="tr-TR" sz="1200" b="1">
                          <a:solidFill>
                            <a:srgbClr val="C00000"/>
                          </a:solidFill>
                          <a:effectLst/>
                        </a:rPr>
                        <a:t>İstanbul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İktisat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333,952</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Dokuz Eylül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327,599</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Anadolu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325,182</a:t>
                      </a:r>
                      <a:endParaRPr lang="tr-TR" sz="1800" b="1">
                        <a:solidFill>
                          <a:srgbClr val="C00000"/>
                        </a:solidFill>
                        <a:effectLst/>
                        <a:latin typeface="Calibri"/>
                        <a:ea typeface="Calibri"/>
                        <a:cs typeface="Times New Roman"/>
                      </a:endParaRPr>
                    </a:p>
                  </a:txBody>
                  <a:tcPr marL="49539" marR="49539" marT="0" marB="0"/>
                </a:tc>
              </a:tr>
              <a:tr h="82290">
                <a:tc>
                  <a:txBody>
                    <a:bodyPr/>
                    <a:lstStyle/>
                    <a:p>
                      <a:pPr>
                        <a:lnSpc>
                          <a:spcPct val="115000"/>
                        </a:lnSpc>
                        <a:spcAft>
                          <a:spcPts val="0"/>
                        </a:spcAft>
                      </a:pPr>
                      <a:r>
                        <a:rPr lang="tr-TR" sz="1200" b="1">
                          <a:solidFill>
                            <a:srgbClr val="C00000"/>
                          </a:solidFill>
                          <a:effectLst/>
                        </a:rPr>
                        <a:t>Marmara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İktisat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İ.Ö.</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320,499</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Eskişehir Osmangazi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317,285</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Uludağ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313,782</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Çukurova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312,177</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Akdeniz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310,091</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Erciyes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309,014</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İzmir Katip Çelebi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308,540</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Sakarya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304,143</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Mersin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303,814</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İnönü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302,916</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Abant İzzet Baysal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302,300</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Dokuz Eylül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İ.Ö.</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301,861</a:t>
                      </a:r>
                      <a:endParaRPr lang="tr-TR" sz="1800" b="1">
                        <a:solidFill>
                          <a:srgbClr val="C00000"/>
                        </a:solidFill>
                        <a:effectLst/>
                        <a:latin typeface="Calibri"/>
                        <a:ea typeface="Calibri"/>
                        <a:cs typeface="Times New Roman"/>
                      </a:endParaRPr>
                    </a:p>
                  </a:txBody>
                  <a:tcPr marL="49539" marR="49539" marT="0" marB="0"/>
                </a:tc>
              </a:tr>
              <a:tr h="246871">
                <a:tc>
                  <a:txBody>
                    <a:bodyPr/>
                    <a:lstStyle/>
                    <a:p>
                      <a:pPr>
                        <a:lnSpc>
                          <a:spcPct val="115000"/>
                        </a:lnSpc>
                        <a:spcAft>
                          <a:spcPts val="0"/>
                        </a:spcAft>
                      </a:pPr>
                      <a:r>
                        <a:rPr lang="tr-TR" sz="1200" b="1">
                          <a:solidFill>
                            <a:srgbClr val="C00000"/>
                          </a:solidFill>
                          <a:effectLst/>
                        </a:rPr>
                        <a:t>Kırıkkale Ü.</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İktisadi ve İdari Bilimler Fak.</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Times New Roman"/>
                      </a:endParaRPr>
                    </a:p>
                  </a:txBody>
                  <a:tcPr marL="49539" marR="49539" marT="0" marB="0"/>
                </a:tc>
                <a:tc>
                  <a:txBody>
                    <a:bodyPr/>
                    <a:lstStyle/>
                    <a:p>
                      <a:pPr>
                        <a:lnSpc>
                          <a:spcPct val="115000"/>
                        </a:lnSpc>
                        <a:spcAft>
                          <a:spcPts val="0"/>
                        </a:spcAft>
                      </a:pPr>
                      <a:r>
                        <a:rPr lang="tr-TR" sz="1200" b="1" dirty="0">
                          <a:solidFill>
                            <a:srgbClr val="C00000"/>
                          </a:solidFill>
                          <a:effectLst/>
                        </a:rPr>
                        <a:t>299,852</a:t>
                      </a:r>
                      <a:endParaRPr lang="tr-TR" sz="1800" b="1" dirty="0">
                        <a:solidFill>
                          <a:srgbClr val="C00000"/>
                        </a:solidFill>
                        <a:effectLst/>
                        <a:latin typeface="Calibri"/>
                        <a:ea typeface="Calibri"/>
                        <a:cs typeface="Times New Roman"/>
                      </a:endParaRPr>
                    </a:p>
                  </a:txBody>
                  <a:tcPr marL="49539" marR="49539" marT="0" marB="0"/>
                </a:tc>
              </a:tr>
            </a:tbl>
          </a:graphicData>
        </a:graphic>
      </p:graphicFrame>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1700545290"/>
      </p:ext>
    </p:extLst>
  </p:cSld>
  <p:clrMapOvr>
    <a:masterClrMapping/>
  </p:clrMapOvr>
  <p:transition spd="med">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229600"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İÇ MİMARLIK VE ÇEVRE TASARIMI (TM 1)</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2" name="Tablo 1"/>
          <p:cNvGraphicFramePr>
            <a:graphicFrameLocks noGrp="1"/>
          </p:cNvGraphicFramePr>
          <p:nvPr>
            <p:extLst>
              <p:ext uri="{D42A27DB-BD31-4B8C-83A1-F6EECF244321}">
                <p14:modId xmlns:p14="http://schemas.microsoft.com/office/powerpoint/2010/main" val="2916738649"/>
              </p:ext>
            </p:extLst>
          </p:nvPr>
        </p:nvGraphicFramePr>
        <p:xfrm>
          <a:off x="179512" y="1412776"/>
          <a:ext cx="8208912" cy="4596677"/>
        </p:xfrm>
        <a:graphic>
          <a:graphicData uri="http://schemas.openxmlformats.org/drawingml/2006/table">
            <a:tbl>
              <a:tblPr>
                <a:tableStyleId>{5C22544A-7EE6-4342-B048-85BDC9FD1C3A}</a:tableStyleId>
              </a:tblPr>
              <a:tblGrid>
                <a:gridCol w="2050476"/>
                <a:gridCol w="3350124"/>
                <a:gridCol w="1728192"/>
                <a:gridCol w="1080120"/>
              </a:tblGrid>
              <a:tr h="268336">
                <a:tc>
                  <a:txBody>
                    <a:bodyPr/>
                    <a:lstStyle/>
                    <a:p>
                      <a:pPr>
                        <a:lnSpc>
                          <a:spcPct val="115000"/>
                        </a:lnSpc>
                        <a:spcAft>
                          <a:spcPts val="0"/>
                        </a:spcAft>
                      </a:pPr>
                      <a:r>
                        <a:rPr lang="tr-TR" sz="1400" b="1" dirty="0" smtClean="0">
                          <a:solidFill>
                            <a:srgbClr val="C00000"/>
                          </a:solidFill>
                          <a:effectLst/>
                        </a:rPr>
                        <a:t>Bahçe Şehir </a:t>
                      </a:r>
                      <a:r>
                        <a:rPr lang="tr-TR" sz="1400" b="1" dirty="0">
                          <a:solidFill>
                            <a:srgbClr val="C00000"/>
                          </a:solidFill>
                          <a:effectLst/>
                        </a:rPr>
                        <a:t>Ü.</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Mimarlık ve Tasarım Fak.</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415,289</a:t>
                      </a:r>
                      <a:endParaRPr lang="tr-TR" sz="3200" b="1">
                        <a:solidFill>
                          <a:srgbClr val="C00000"/>
                        </a:solidFill>
                        <a:effectLst/>
                        <a:latin typeface="Tahoma"/>
                        <a:ea typeface="Calibri"/>
                      </a:endParaRPr>
                    </a:p>
                  </a:txBody>
                  <a:tcPr marL="68580" marR="68580" marT="0" marB="0"/>
                </a:tc>
              </a:tr>
              <a:tr h="319985">
                <a:tc>
                  <a:txBody>
                    <a:bodyPr/>
                    <a:lstStyle/>
                    <a:p>
                      <a:pPr>
                        <a:lnSpc>
                          <a:spcPct val="115000"/>
                        </a:lnSpc>
                        <a:spcAft>
                          <a:spcPts val="0"/>
                        </a:spcAft>
                      </a:pPr>
                      <a:r>
                        <a:rPr lang="tr-TR" sz="1400" b="1">
                          <a:solidFill>
                            <a:srgbClr val="C00000"/>
                          </a:solidFill>
                          <a:effectLst/>
                        </a:rPr>
                        <a:t>TOBB Ekonomi ve Teknoloji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Güzel Sanatlar, Tasarım ve Mimarlık Fak.</a:t>
                      </a:r>
                      <a:endParaRPr lang="tr-TR" sz="36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411,780</a:t>
                      </a:r>
                      <a:endParaRPr lang="tr-TR" sz="3200" b="1">
                        <a:solidFill>
                          <a:srgbClr val="C00000"/>
                        </a:solidFill>
                        <a:effectLst/>
                        <a:latin typeface="Tahoma"/>
                        <a:ea typeface="Calibri"/>
                      </a:endParaRPr>
                    </a:p>
                  </a:txBody>
                  <a:tcPr marL="68580" marR="68580" marT="0" marB="0"/>
                </a:tc>
              </a:tr>
              <a:tr h="265621">
                <a:tc>
                  <a:txBody>
                    <a:bodyPr/>
                    <a:lstStyle/>
                    <a:p>
                      <a:pPr>
                        <a:lnSpc>
                          <a:spcPct val="115000"/>
                        </a:lnSpc>
                        <a:spcAft>
                          <a:spcPts val="0"/>
                        </a:spcAft>
                      </a:pPr>
                      <a:r>
                        <a:rPr lang="tr-TR" sz="1400" b="1" dirty="0" smtClean="0">
                          <a:solidFill>
                            <a:srgbClr val="C00000"/>
                          </a:solidFill>
                          <a:effectLst/>
                        </a:rPr>
                        <a:t>İ. </a:t>
                      </a:r>
                      <a:r>
                        <a:rPr lang="tr-TR" sz="1400" b="1" dirty="0">
                          <a:solidFill>
                            <a:srgbClr val="C00000"/>
                          </a:solidFill>
                          <a:effectLst/>
                        </a:rPr>
                        <a:t>Doğramacı Bilkent Ü.</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Güzel Sanatlar Tasarım ve Mimarlık Fak.</a:t>
                      </a:r>
                      <a:endParaRPr lang="tr-TR" sz="36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405,312</a:t>
                      </a:r>
                      <a:endParaRPr lang="tr-TR" sz="3200" b="1" dirty="0">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Kadir Has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Sanat ve Tasarım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400,166</a:t>
                      </a:r>
                      <a:endParaRPr lang="tr-TR" sz="3200" b="1">
                        <a:solidFill>
                          <a:srgbClr val="C00000"/>
                        </a:solidFill>
                        <a:effectLst/>
                        <a:latin typeface="Tahoma"/>
                        <a:ea typeface="Calibri"/>
                      </a:endParaRPr>
                    </a:p>
                  </a:txBody>
                  <a:tcPr marL="68580" marR="68580" marT="0" marB="0"/>
                </a:tc>
              </a:tr>
              <a:tr h="262517">
                <a:tc>
                  <a:txBody>
                    <a:bodyPr/>
                    <a:lstStyle/>
                    <a:p>
                      <a:pPr>
                        <a:lnSpc>
                          <a:spcPct val="115000"/>
                        </a:lnSpc>
                        <a:spcAft>
                          <a:spcPts val="0"/>
                        </a:spcAft>
                      </a:pPr>
                      <a:r>
                        <a:rPr lang="tr-TR" sz="1400" b="1">
                          <a:solidFill>
                            <a:srgbClr val="C00000"/>
                          </a:solidFill>
                          <a:effectLst/>
                        </a:rPr>
                        <a:t>İzmir Ekonomi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ve Tasarım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394,808</a:t>
                      </a:r>
                      <a:endParaRPr lang="tr-TR" sz="3200" b="1">
                        <a:solidFill>
                          <a:srgbClr val="C00000"/>
                        </a:solidFill>
                        <a:effectLst/>
                        <a:latin typeface="Tahoma"/>
                        <a:ea typeface="Calibri"/>
                      </a:endParaRPr>
                    </a:p>
                  </a:txBody>
                  <a:tcPr marL="68580" marR="68580" marT="0" marB="0"/>
                </a:tc>
              </a:tr>
              <a:tr h="271673">
                <a:tc>
                  <a:txBody>
                    <a:bodyPr/>
                    <a:lstStyle/>
                    <a:p>
                      <a:pPr>
                        <a:lnSpc>
                          <a:spcPct val="115000"/>
                        </a:lnSpc>
                        <a:spcAft>
                          <a:spcPts val="0"/>
                        </a:spcAft>
                      </a:pPr>
                      <a:r>
                        <a:rPr lang="tr-TR" sz="1400" b="1">
                          <a:solidFill>
                            <a:srgbClr val="C00000"/>
                          </a:solidFill>
                          <a:effectLst/>
                        </a:rPr>
                        <a:t>İstanbul Ticaret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Mühendislik ve Tasarım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388,608</a:t>
                      </a:r>
                      <a:endParaRPr lang="tr-TR" sz="3200" b="1">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Hacettepe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383,631</a:t>
                      </a:r>
                      <a:endParaRPr lang="tr-TR" sz="3200" b="1">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Yaşar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Mimarlık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380,674</a:t>
                      </a:r>
                      <a:endParaRPr lang="tr-TR" sz="3200" b="1">
                        <a:solidFill>
                          <a:srgbClr val="C00000"/>
                        </a:solidFill>
                        <a:effectLst/>
                        <a:latin typeface="Tahoma"/>
                        <a:ea typeface="Calibri"/>
                      </a:endParaRPr>
                    </a:p>
                  </a:txBody>
                  <a:tcPr marL="68580" marR="68580" marT="0" marB="0"/>
                </a:tc>
              </a:tr>
              <a:tr h="262517">
                <a:tc>
                  <a:txBody>
                    <a:bodyPr/>
                    <a:lstStyle/>
                    <a:p>
                      <a:pPr>
                        <a:lnSpc>
                          <a:spcPct val="115000"/>
                        </a:lnSpc>
                        <a:spcAft>
                          <a:spcPts val="0"/>
                        </a:spcAft>
                      </a:pPr>
                      <a:r>
                        <a:rPr lang="tr-TR" sz="1400" b="1" dirty="0">
                          <a:solidFill>
                            <a:srgbClr val="C00000"/>
                          </a:solidFill>
                          <a:effectLst/>
                        </a:rPr>
                        <a:t>Gedik Ü.</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ve Mimarlık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371,101</a:t>
                      </a:r>
                      <a:endParaRPr lang="tr-TR" sz="3200" b="1" dirty="0">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Akdeniz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370,911</a:t>
                      </a:r>
                      <a:endParaRPr lang="tr-TR" sz="3200" b="1">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İstanbul Kemerburgaz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Mühendislik-Mimarlık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370,621</a:t>
                      </a:r>
                      <a:endParaRPr lang="tr-TR" sz="3200" b="1">
                        <a:solidFill>
                          <a:srgbClr val="C00000"/>
                        </a:solidFill>
                        <a:effectLst/>
                        <a:latin typeface="Tahoma"/>
                        <a:ea typeface="Calibri"/>
                      </a:endParaRPr>
                    </a:p>
                  </a:txBody>
                  <a:tcPr marL="68580" marR="68580" marT="0" marB="0"/>
                </a:tc>
              </a:tr>
              <a:tr h="237877">
                <a:tc>
                  <a:txBody>
                    <a:bodyPr/>
                    <a:lstStyle/>
                    <a:p>
                      <a:pPr>
                        <a:lnSpc>
                          <a:spcPct val="115000"/>
                        </a:lnSpc>
                        <a:spcAft>
                          <a:spcPts val="0"/>
                        </a:spcAft>
                      </a:pPr>
                      <a:r>
                        <a:rPr lang="tr-TR" sz="1400" b="1">
                          <a:solidFill>
                            <a:srgbClr val="C00000"/>
                          </a:solidFill>
                          <a:effectLst/>
                        </a:rPr>
                        <a:t>İzmir Ekonomi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ve Tasarım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%50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362,587</a:t>
                      </a:r>
                      <a:endParaRPr lang="tr-TR" sz="3200" b="1">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Selçuk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359,784</a:t>
                      </a:r>
                      <a:endParaRPr lang="tr-TR" sz="3200" b="1">
                        <a:solidFill>
                          <a:srgbClr val="C00000"/>
                        </a:solidFill>
                        <a:effectLst/>
                        <a:latin typeface="Tahoma"/>
                        <a:ea typeface="Calibri"/>
                      </a:endParaRPr>
                    </a:p>
                  </a:txBody>
                  <a:tcPr marL="68580" marR="68580" marT="0" marB="0"/>
                </a:tc>
              </a:tr>
              <a:tr h="301351">
                <a:tc>
                  <a:txBody>
                    <a:bodyPr/>
                    <a:lstStyle/>
                    <a:p>
                      <a:pPr>
                        <a:lnSpc>
                          <a:spcPct val="115000"/>
                        </a:lnSpc>
                        <a:spcAft>
                          <a:spcPts val="0"/>
                        </a:spcAft>
                      </a:pPr>
                      <a:r>
                        <a:rPr lang="tr-TR" sz="1400" b="1" dirty="0">
                          <a:solidFill>
                            <a:srgbClr val="C00000"/>
                          </a:solidFill>
                          <a:effectLst/>
                        </a:rPr>
                        <a:t>KTO Karatay Ü.</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Güzel Sanatlar ve Tasarım Fak.</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Tam Burslu</a:t>
                      </a:r>
                      <a:endParaRPr lang="tr-TR" sz="3200" b="1" dirty="0">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359,775</a:t>
                      </a:r>
                      <a:endParaRPr lang="tr-TR" sz="3200" b="1" dirty="0">
                        <a:solidFill>
                          <a:srgbClr val="C00000"/>
                        </a:solidFill>
                        <a:effectLst/>
                        <a:latin typeface="Tahoma"/>
                        <a:ea typeface="Calibri"/>
                      </a:endParaRPr>
                    </a:p>
                  </a:txBody>
                  <a:tcPr marL="68580" marR="68580" marT="0" marB="0"/>
                </a:tc>
              </a:tr>
              <a:tr h="268336">
                <a:tc>
                  <a:txBody>
                    <a:bodyPr/>
                    <a:lstStyle/>
                    <a:p>
                      <a:pPr>
                        <a:lnSpc>
                          <a:spcPct val="115000"/>
                        </a:lnSpc>
                        <a:spcAft>
                          <a:spcPts val="0"/>
                        </a:spcAft>
                      </a:pPr>
                      <a:r>
                        <a:rPr lang="tr-TR" sz="1400" b="1">
                          <a:solidFill>
                            <a:srgbClr val="C00000"/>
                          </a:solidFill>
                          <a:effectLst/>
                        </a:rPr>
                        <a:t>Yaşar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Mimarlık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%50 Burslu-İng.</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359,326</a:t>
                      </a:r>
                      <a:endParaRPr lang="tr-TR" sz="3200" b="1">
                        <a:solidFill>
                          <a:srgbClr val="C00000"/>
                        </a:solidFill>
                        <a:effectLst/>
                        <a:latin typeface="Tahoma"/>
                        <a:ea typeface="Calibri"/>
                      </a:endParaRPr>
                    </a:p>
                  </a:txBody>
                  <a:tcPr marL="68580" marR="68580" marT="0" marB="0"/>
                </a:tc>
              </a:tr>
              <a:tr h="350218">
                <a:tc>
                  <a:txBody>
                    <a:bodyPr/>
                    <a:lstStyle/>
                    <a:p>
                      <a:pPr>
                        <a:lnSpc>
                          <a:spcPct val="115000"/>
                        </a:lnSpc>
                        <a:spcAft>
                          <a:spcPts val="0"/>
                        </a:spcAft>
                      </a:pPr>
                      <a:r>
                        <a:rPr lang="tr-TR" sz="1400" b="1">
                          <a:solidFill>
                            <a:srgbClr val="C00000"/>
                          </a:solidFill>
                          <a:effectLst/>
                        </a:rPr>
                        <a:t>Hasan Kalyoncu Ü.</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Güzel Sanatlar ve Mimarlık Fak.</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a:t>
                      </a:r>
                      <a:endParaRPr lang="tr-TR" sz="3200" b="1">
                        <a:solidFill>
                          <a:srgbClr val="C00000"/>
                        </a:solidFill>
                        <a:effectLst/>
                        <a:latin typeface="Tahoma"/>
                        <a:ea typeface="Calibri"/>
                      </a:endParaRPr>
                    </a:p>
                  </a:txBody>
                  <a:tcPr marL="68580" marR="68580" marT="0" marB="0"/>
                </a:tc>
                <a:tc>
                  <a:txBody>
                    <a:bodyPr/>
                    <a:lstStyle/>
                    <a:p>
                      <a:pPr>
                        <a:lnSpc>
                          <a:spcPct val="115000"/>
                        </a:lnSpc>
                        <a:spcAft>
                          <a:spcPts val="0"/>
                        </a:spcAft>
                      </a:pPr>
                      <a:r>
                        <a:rPr lang="tr-TR" sz="1400" b="1" dirty="0">
                          <a:solidFill>
                            <a:srgbClr val="C00000"/>
                          </a:solidFill>
                          <a:effectLst/>
                        </a:rPr>
                        <a:t>349,298</a:t>
                      </a:r>
                      <a:endParaRPr lang="tr-TR" sz="3200" b="1" dirty="0">
                        <a:solidFill>
                          <a:srgbClr val="C00000"/>
                        </a:solidFill>
                        <a:effectLst/>
                        <a:latin typeface="Tahoma"/>
                        <a:ea typeface="Calibri"/>
                      </a:endParaRPr>
                    </a:p>
                  </a:txBody>
                  <a:tcPr marL="68580" marR="68580" marT="0" marB="0"/>
                </a:tc>
              </a:tr>
            </a:tbl>
          </a:graphicData>
        </a:graphic>
      </p:graphicFrame>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spTree>
    <p:extLst>
      <p:ext uri="{BB962C8B-B14F-4D97-AF65-F5344CB8AC3E}">
        <p14:creationId xmlns:p14="http://schemas.microsoft.com/office/powerpoint/2010/main" val="672546448"/>
      </p:ext>
    </p:extLst>
  </p:cSld>
  <p:clrMapOvr>
    <a:masterClrMapping/>
  </p:clrMapOvr>
  <p:transition spd="med">
    <p:wipe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HUKUK (TM 2)</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2" name="Tablo 1"/>
          <p:cNvGraphicFramePr>
            <a:graphicFrameLocks noGrp="1"/>
          </p:cNvGraphicFramePr>
          <p:nvPr>
            <p:extLst>
              <p:ext uri="{D42A27DB-BD31-4B8C-83A1-F6EECF244321}">
                <p14:modId xmlns:p14="http://schemas.microsoft.com/office/powerpoint/2010/main" val="1775276637"/>
              </p:ext>
            </p:extLst>
          </p:nvPr>
        </p:nvGraphicFramePr>
        <p:xfrm>
          <a:off x="107504" y="1196752"/>
          <a:ext cx="7920880" cy="2232244"/>
        </p:xfrm>
        <a:graphic>
          <a:graphicData uri="http://schemas.openxmlformats.org/drawingml/2006/table">
            <a:tbl>
              <a:tblPr>
                <a:tableStyleId>{5C22544A-7EE6-4342-B048-85BDC9FD1C3A}</a:tableStyleId>
              </a:tblPr>
              <a:tblGrid>
                <a:gridCol w="2640293"/>
                <a:gridCol w="1870208"/>
                <a:gridCol w="1980220"/>
                <a:gridCol w="1430159"/>
              </a:tblGrid>
              <a:tr h="159446">
                <a:tc>
                  <a:txBody>
                    <a:bodyPr/>
                    <a:lstStyle/>
                    <a:p>
                      <a:pPr>
                        <a:lnSpc>
                          <a:spcPct val="115000"/>
                        </a:lnSpc>
                        <a:spcAft>
                          <a:spcPts val="0"/>
                        </a:spcAft>
                      </a:pPr>
                      <a:r>
                        <a:rPr lang="tr-TR" sz="900" b="1" dirty="0">
                          <a:solidFill>
                            <a:srgbClr val="C00000"/>
                          </a:solidFill>
                          <a:effectLst/>
                        </a:rPr>
                        <a:t>Galatasaray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524,639</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Ankara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dirty="0">
                          <a:solidFill>
                            <a:srgbClr val="C00000"/>
                          </a:solidFill>
                          <a:effectLst/>
                        </a:rPr>
                        <a:t>Örgün</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dirty="0">
                          <a:solidFill>
                            <a:srgbClr val="C00000"/>
                          </a:solidFill>
                          <a:effectLst/>
                        </a:rPr>
                        <a:t>449,646</a:t>
                      </a:r>
                      <a:endParaRPr lang="tr-TR" sz="1100" b="1" dirty="0">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Hacettepe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440,948</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İstanbul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440,122</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Gazi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431,903</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Marmara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430,180</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Türk-Alman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427,465</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İstanbul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427,179</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Yıldırım Beyazıt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423,559</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Marmara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421,564</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Dokuz Eylül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dirty="0">
                          <a:solidFill>
                            <a:srgbClr val="C00000"/>
                          </a:solidFill>
                          <a:effectLst/>
                        </a:rPr>
                        <a:t>Hukuk Fak.</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420,551</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Anadolu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417,078</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a:solidFill>
                            <a:srgbClr val="C00000"/>
                          </a:solidFill>
                          <a:effectLst/>
                        </a:rPr>
                        <a:t>Uludağ Ü.</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415,597</a:t>
                      </a:r>
                      <a:endParaRPr lang="tr-TR" sz="1100" b="1">
                        <a:solidFill>
                          <a:srgbClr val="C00000"/>
                        </a:solidFill>
                        <a:effectLst/>
                        <a:latin typeface="Calibri"/>
                        <a:ea typeface="Calibri"/>
                        <a:cs typeface="Times New Roman"/>
                      </a:endParaRPr>
                    </a:p>
                  </a:txBody>
                  <a:tcPr marL="36820" marR="36820" marT="0" marB="0"/>
                </a:tc>
              </a:tr>
              <a:tr h="159446">
                <a:tc>
                  <a:txBody>
                    <a:bodyPr/>
                    <a:lstStyle/>
                    <a:p>
                      <a:pPr>
                        <a:lnSpc>
                          <a:spcPct val="115000"/>
                        </a:lnSpc>
                        <a:spcAft>
                          <a:spcPts val="0"/>
                        </a:spcAft>
                      </a:pPr>
                      <a:r>
                        <a:rPr lang="tr-TR" sz="900" b="1" dirty="0">
                          <a:solidFill>
                            <a:srgbClr val="C00000"/>
                          </a:solidFill>
                          <a:effectLst/>
                        </a:rPr>
                        <a:t>Selçuk Ü.</a:t>
                      </a:r>
                      <a:endParaRPr lang="tr-TR" sz="1100" b="1" dirty="0">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Hukuk Fak.</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Times New Roman"/>
                      </a:endParaRPr>
                    </a:p>
                  </a:txBody>
                  <a:tcPr marL="36820" marR="36820" marT="0" marB="0"/>
                </a:tc>
                <a:tc>
                  <a:txBody>
                    <a:bodyPr/>
                    <a:lstStyle/>
                    <a:p>
                      <a:pPr>
                        <a:lnSpc>
                          <a:spcPct val="115000"/>
                        </a:lnSpc>
                        <a:spcAft>
                          <a:spcPts val="0"/>
                        </a:spcAft>
                      </a:pPr>
                      <a:r>
                        <a:rPr lang="tr-TR" sz="900" b="1" dirty="0">
                          <a:solidFill>
                            <a:srgbClr val="C00000"/>
                          </a:solidFill>
                          <a:effectLst/>
                        </a:rPr>
                        <a:t>414,353</a:t>
                      </a:r>
                      <a:endParaRPr lang="tr-TR" sz="1100" b="1" dirty="0">
                        <a:solidFill>
                          <a:srgbClr val="C00000"/>
                        </a:solidFill>
                        <a:effectLst/>
                        <a:latin typeface="Calibri"/>
                        <a:ea typeface="Calibri"/>
                        <a:cs typeface="Times New Roman"/>
                      </a:endParaRPr>
                    </a:p>
                  </a:txBody>
                  <a:tcPr marL="36820" marR="36820" marT="0" marB="0"/>
                </a:tc>
              </a:tr>
            </a:tbl>
          </a:graphicData>
        </a:graphic>
      </p:graphicFrame>
      <p:graphicFrame>
        <p:nvGraphicFramePr>
          <p:cNvPr id="3" name="Tablo 2"/>
          <p:cNvGraphicFramePr>
            <a:graphicFrameLocks noGrp="1"/>
          </p:cNvGraphicFramePr>
          <p:nvPr>
            <p:extLst>
              <p:ext uri="{D42A27DB-BD31-4B8C-83A1-F6EECF244321}">
                <p14:modId xmlns:p14="http://schemas.microsoft.com/office/powerpoint/2010/main" val="2558866182"/>
              </p:ext>
            </p:extLst>
          </p:nvPr>
        </p:nvGraphicFramePr>
        <p:xfrm>
          <a:off x="107504" y="3429000"/>
          <a:ext cx="7920880" cy="3284982"/>
        </p:xfrm>
        <a:graphic>
          <a:graphicData uri="http://schemas.openxmlformats.org/drawingml/2006/table">
            <a:tbl>
              <a:tblPr>
                <a:tableStyleId>{5C22544A-7EE6-4342-B048-85BDC9FD1C3A}</a:tableStyleId>
              </a:tblPr>
              <a:tblGrid>
                <a:gridCol w="2640293"/>
                <a:gridCol w="1870208"/>
                <a:gridCol w="1980220"/>
                <a:gridCol w="1430159"/>
              </a:tblGrid>
              <a:tr h="182499">
                <a:tc>
                  <a:txBody>
                    <a:bodyPr/>
                    <a:lstStyle/>
                    <a:p>
                      <a:pPr>
                        <a:lnSpc>
                          <a:spcPct val="115000"/>
                        </a:lnSpc>
                        <a:spcAft>
                          <a:spcPts val="0"/>
                        </a:spcAft>
                      </a:pPr>
                      <a:r>
                        <a:rPr lang="tr-TR" sz="900" b="1" dirty="0">
                          <a:solidFill>
                            <a:srgbClr val="C00000"/>
                          </a:solidFill>
                          <a:effectLst/>
                        </a:rPr>
                        <a:t>Kocaeli Ü.</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412,362</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Akdeniz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411,374</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İnönü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a:solidFill>
                            <a:srgbClr val="C00000"/>
                          </a:solidFill>
                          <a:effectLst/>
                        </a:rPr>
                        <a:t>Hukuk Fak.</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410,153</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dirty="0">
                          <a:solidFill>
                            <a:srgbClr val="C00000"/>
                          </a:solidFill>
                          <a:effectLst/>
                        </a:rPr>
                        <a:t>Çukurova Ü.</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a:solidFill>
                            <a:srgbClr val="C00000"/>
                          </a:solidFill>
                          <a:effectLst/>
                        </a:rPr>
                        <a:t>Hukuk Fak.</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410,141</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Erciyes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409,389</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Gaziantep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a:solidFill>
                            <a:srgbClr val="C00000"/>
                          </a:solidFill>
                          <a:effectLst/>
                        </a:rPr>
                        <a:t>Hukuk Fak.</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409,357</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Sakarya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407,441</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Karadeniz Teknik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405,030</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Kırıkkale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402,851</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Selçuk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İ.Ö.</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401,421</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Yalova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400,530</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Ondokuz Mayıs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smtClean="0">
                          <a:solidFill>
                            <a:srgbClr val="C00000"/>
                          </a:solidFill>
                          <a:effectLst/>
                        </a:rPr>
                        <a:t>A. .F.</a:t>
                      </a:r>
                      <a:r>
                        <a:rPr lang="tr-TR" sz="900" b="1" baseline="0" dirty="0" smtClean="0">
                          <a:solidFill>
                            <a:srgbClr val="C00000"/>
                          </a:solidFill>
                          <a:effectLst/>
                        </a:rPr>
                        <a:t> </a:t>
                      </a:r>
                      <a:r>
                        <a:rPr lang="tr-TR" sz="900" b="1" dirty="0" smtClean="0">
                          <a:solidFill>
                            <a:srgbClr val="C00000"/>
                          </a:solidFill>
                          <a:effectLst/>
                        </a:rPr>
                        <a:t>B. Hukuk </a:t>
                      </a:r>
                      <a:r>
                        <a:rPr lang="tr-TR" sz="900" b="1" dirty="0">
                          <a:solidFill>
                            <a:srgbClr val="C00000"/>
                          </a:solidFill>
                          <a:effectLst/>
                        </a:rPr>
                        <a:t>Fak.</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a:solidFill>
                            <a:srgbClr val="C00000"/>
                          </a:solidFill>
                          <a:effectLst/>
                        </a:rPr>
                        <a:t>400,194</a:t>
                      </a:r>
                      <a:endParaRPr lang="tr-TR" sz="1400" b="1" dirty="0">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Dicle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400,014</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Süleyman Demirel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399,240</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Atatürk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398,884</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Kırıkkale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İ.Ö.</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396,858</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a:solidFill>
                            <a:srgbClr val="C00000"/>
                          </a:solidFill>
                          <a:effectLst/>
                        </a:rPr>
                        <a:t>Erzincan Ü.</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Örgün</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396,395</a:t>
                      </a:r>
                      <a:endParaRPr lang="tr-TR" sz="1400" b="1">
                        <a:solidFill>
                          <a:srgbClr val="C00000"/>
                        </a:solidFill>
                        <a:effectLst/>
                        <a:latin typeface="Calibri"/>
                        <a:ea typeface="Calibri"/>
                        <a:cs typeface="Times New Roman"/>
                      </a:endParaRPr>
                    </a:p>
                  </a:txBody>
                  <a:tcPr marL="68580" marR="68580" marT="0" marB="0"/>
                </a:tc>
              </a:tr>
              <a:tr h="182499">
                <a:tc>
                  <a:txBody>
                    <a:bodyPr/>
                    <a:lstStyle/>
                    <a:p>
                      <a:pPr>
                        <a:lnSpc>
                          <a:spcPct val="115000"/>
                        </a:lnSpc>
                        <a:spcAft>
                          <a:spcPts val="0"/>
                        </a:spcAft>
                      </a:pPr>
                      <a:r>
                        <a:rPr lang="tr-TR" sz="900" b="1" dirty="0">
                          <a:solidFill>
                            <a:srgbClr val="C00000"/>
                          </a:solidFill>
                          <a:effectLst/>
                        </a:rPr>
                        <a:t>Atatürk Ü.</a:t>
                      </a:r>
                      <a:endParaRPr lang="tr-TR" sz="1400" b="1" dirty="0">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Hukuk Fak.</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a:solidFill>
                            <a:srgbClr val="C00000"/>
                          </a:solidFill>
                          <a:effectLst/>
                        </a:rPr>
                        <a:t>İ.Ö.</a:t>
                      </a:r>
                      <a:endParaRPr lang="tr-TR" sz="1400" b="1">
                        <a:solidFill>
                          <a:srgbClr val="C00000"/>
                        </a:solidFill>
                        <a:effectLst/>
                        <a:latin typeface="Calibri"/>
                        <a:ea typeface="Calibri"/>
                        <a:cs typeface="Times New Roman"/>
                      </a:endParaRPr>
                    </a:p>
                  </a:txBody>
                  <a:tcPr marL="68580" marR="68580" marT="0" marB="0"/>
                </a:tc>
                <a:tc>
                  <a:txBody>
                    <a:bodyPr/>
                    <a:lstStyle/>
                    <a:p>
                      <a:pPr>
                        <a:lnSpc>
                          <a:spcPct val="115000"/>
                        </a:lnSpc>
                        <a:spcAft>
                          <a:spcPts val="0"/>
                        </a:spcAft>
                      </a:pPr>
                      <a:r>
                        <a:rPr lang="tr-TR" sz="900" b="1" dirty="0">
                          <a:solidFill>
                            <a:srgbClr val="C00000"/>
                          </a:solidFill>
                          <a:effectLst/>
                        </a:rPr>
                        <a:t>395,676</a:t>
                      </a:r>
                      <a:endParaRPr lang="tr-TR" sz="1400" b="1" dirty="0">
                        <a:solidFill>
                          <a:srgbClr val="C00000"/>
                        </a:solidFill>
                        <a:effectLst/>
                        <a:latin typeface="Calibri"/>
                        <a:ea typeface="Calibri"/>
                        <a:cs typeface="Times New Roman"/>
                      </a:endParaRPr>
                    </a:p>
                  </a:txBody>
                  <a:tcPr marL="68580" marR="68580"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491828025"/>
      </p:ext>
    </p:extLst>
  </p:cSld>
  <p:clrMapOvr>
    <a:masterClrMapping/>
  </p:clrMapOvr>
  <p:transition spd="med">
    <p:wipe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SİYASET BİLİMİ VE KAMU YÖNETİMİ (TM 2)</a:t>
            </a:r>
            <a:endParaRPr lang="tr-TR"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4131413845"/>
              </p:ext>
            </p:extLst>
          </p:nvPr>
        </p:nvGraphicFramePr>
        <p:xfrm>
          <a:off x="107504" y="1227668"/>
          <a:ext cx="8208912" cy="5554707"/>
        </p:xfrm>
        <a:graphic>
          <a:graphicData uri="http://schemas.openxmlformats.org/drawingml/2006/table">
            <a:tbl>
              <a:tblPr>
                <a:tableStyleId>{5C22544A-7EE6-4342-B048-85BDC9FD1C3A}</a:tableStyleId>
              </a:tblPr>
              <a:tblGrid>
                <a:gridCol w="2052228"/>
                <a:gridCol w="2052228"/>
                <a:gridCol w="2052228"/>
                <a:gridCol w="2052228"/>
              </a:tblGrid>
              <a:tr h="126805">
                <a:tc>
                  <a:txBody>
                    <a:bodyPr/>
                    <a:lstStyle/>
                    <a:p>
                      <a:pPr>
                        <a:lnSpc>
                          <a:spcPct val="115000"/>
                        </a:lnSpc>
                        <a:spcAft>
                          <a:spcPts val="0"/>
                        </a:spcAft>
                      </a:pPr>
                      <a:r>
                        <a:rPr lang="tr-TR" sz="900" b="1">
                          <a:solidFill>
                            <a:srgbClr val="C00000"/>
                          </a:solidFill>
                          <a:effectLst/>
                        </a:rPr>
                        <a:t>Orta Doğu Teknik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Örgün-İng.</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415,103</a:t>
                      </a:r>
                      <a:endParaRPr lang="tr-TR" sz="1050" b="1">
                        <a:solidFill>
                          <a:srgbClr val="C00000"/>
                        </a:solidFill>
                        <a:effectLst/>
                        <a:latin typeface="Calibri"/>
                        <a:ea typeface="Calibri"/>
                        <a:cs typeface="Calibri"/>
                      </a:endParaRPr>
                    </a:p>
                  </a:txBody>
                  <a:tcPr marL="25446" marR="25446" marT="0" marB="0"/>
                </a:tc>
              </a:tr>
              <a:tr h="84537">
                <a:tc>
                  <a:txBody>
                    <a:bodyPr/>
                    <a:lstStyle/>
                    <a:p>
                      <a:pPr>
                        <a:lnSpc>
                          <a:spcPct val="115000"/>
                        </a:lnSpc>
                        <a:spcAft>
                          <a:spcPts val="0"/>
                        </a:spcAft>
                      </a:pPr>
                      <a:r>
                        <a:rPr lang="tr-TR" sz="900" b="1">
                          <a:solidFill>
                            <a:srgbClr val="C00000"/>
                          </a:solidFill>
                          <a:effectLst/>
                        </a:rPr>
                        <a:t>Ankara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Siyasal Bilgiler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405,886</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Hacettepe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Örgün-İng.</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392,780</a:t>
                      </a:r>
                      <a:endParaRPr lang="tr-TR" sz="1050" b="1">
                        <a:solidFill>
                          <a:srgbClr val="C00000"/>
                        </a:solidFill>
                        <a:effectLst/>
                        <a:latin typeface="Calibri"/>
                        <a:ea typeface="Calibri"/>
                        <a:cs typeface="Calibri"/>
                      </a:endParaRPr>
                    </a:p>
                  </a:txBody>
                  <a:tcPr marL="25446" marR="25446" marT="0" marB="0"/>
                </a:tc>
              </a:tr>
              <a:tr h="84537">
                <a:tc>
                  <a:txBody>
                    <a:bodyPr/>
                    <a:lstStyle/>
                    <a:p>
                      <a:pPr>
                        <a:lnSpc>
                          <a:spcPct val="115000"/>
                        </a:lnSpc>
                        <a:spcAft>
                          <a:spcPts val="0"/>
                        </a:spcAft>
                      </a:pPr>
                      <a:r>
                        <a:rPr lang="tr-TR" sz="900" b="1">
                          <a:solidFill>
                            <a:srgbClr val="C00000"/>
                          </a:solidFill>
                          <a:effectLst/>
                        </a:rPr>
                        <a:t>Yıldırım Beyazıt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Siyasal Bilgiler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Örgün-İng.</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383,042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Kocaeli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352,773</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Erciyes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350,152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Ondokuz Mayıs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341,458</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İzmir Katip Çelebi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336,886</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Sakarya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329,121</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Kocaeli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323,865</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Necmettin Erbakan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Sosyal ve Beşeri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322,602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Pamukkale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322,543</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Kırıkkale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314,018</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Ondokuz Mayıs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311,375</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İnönü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308,504</a:t>
                      </a:r>
                      <a:endParaRPr lang="tr-TR" sz="1050" b="1">
                        <a:solidFill>
                          <a:srgbClr val="C00000"/>
                        </a:solidFill>
                        <a:effectLst/>
                        <a:latin typeface="Calibri"/>
                        <a:ea typeface="Calibri"/>
                        <a:cs typeface="Calibri"/>
                      </a:endParaRPr>
                    </a:p>
                  </a:txBody>
                  <a:tcPr marL="25446" marR="25446" marT="0" marB="0"/>
                </a:tc>
              </a:tr>
              <a:tr h="156068">
                <a:tc>
                  <a:txBody>
                    <a:bodyPr/>
                    <a:lstStyle/>
                    <a:p>
                      <a:pPr>
                        <a:lnSpc>
                          <a:spcPct val="115000"/>
                        </a:lnSpc>
                        <a:spcAft>
                          <a:spcPts val="0"/>
                        </a:spcAft>
                      </a:pPr>
                      <a:r>
                        <a:rPr lang="tr-TR" sz="900" b="1">
                          <a:solidFill>
                            <a:srgbClr val="C00000"/>
                          </a:solidFill>
                          <a:effectLst/>
                        </a:rPr>
                        <a:t>Balıkesir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Bandırma 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307,689</a:t>
                      </a:r>
                      <a:endParaRPr lang="tr-TR" sz="1050" b="1">
                        <a:solidFill>
                          <a:srgbClr val="C00000"/>
                        </a:solidFill>
                        <a:effectLst/>
                        <a:latin typeface="Calibri"/>
                        <a:ea typeface="Calibri"/>
                        <a:cs typeface="Calibri"/>
                      </a:endParaRPr>
                    </a:p>
                  </a:txBody>
                  <a:tcPr marL="25446" marR="25446" marT="0" marB="0"/>
                </a:tc>
              </a:tr>
              <a:tr h="169073">
                <a:tc>
                  <a:txBody>
                    <a:bodyPr/>
                    <a:lstStyle/>
                    <a:p>
                      <a:pPr>
                        <a:lnSpc>
                          <a:spcPct val="115000"/>
                        </a:lnSpc>
                        <a:spcAft>
                          <a:spcPts val="0"/>
                        </a:spcAft>
                      </a:pPr>
                      <a:r>
                        <a:rPr lang="tr-TR" sz="900" b="1">
                          <a:solidFill>
                            <a:srgbClr val="C00000"/>
                          </a:solidFill>
                          <a:effectLst/>
                        </a:rPr>
                        <a:t>Adnan Menderes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Nazilli 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306,465</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Sakarya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305,451</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Bülent Ecevit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300,068</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Necmettin Erbakan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Sosyal ve Beşeri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293,017</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Çankırı Karatekin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288,352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Pamukkale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287,077</a:t>
                      </a:r>
                      <a:endParaRPr lang="tr-TR" sz="1050" b="1">
                        <a:solidFill>
                          <a:srgbClr val="C00000"/>
                        </a:solidFill>
                        <a:effectLst/>
                        <a:latin typeface="Calibri"/>
                        <a:ea typeface="Calibri"/>
                        <a:cs typeface="Calibri"/>
                      </a:endParaRPr>
                    </a:p>
                  </a:txBody>
                  <a:tcPr marL="25446" marR="25446" marT="0" marB="0"/>
                </a:tc>
              </a:tr>
              <a:tr h="169073">
                <a:tc>
                  <a:txBody>
                    <a:bodyPr/>
                    <a:lstStyle/>
                    <a:p>
                      <a:pPr>
                        <a:lnSpc>
                          <a:spcPct val="115000"/>
                        </a:lnSpc>
                        <a:spcAft>
                          <a:spcPts val="0"/>
                        </a:spcAft>
                      </a:pPr>
                      <a:r>
                        <a:rPr lang="tr-TR" sz="900" b="1">
                          <a:solidFill>
                            <a:srgbClr val="C00000"/>
                          </a:solidFill>
                          <a:effectLst/>
                        </a:rPr>
                        <a:t>Adnan Menderes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Nazilli 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283,324</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Kastamonu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282,268</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İnönü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281,501</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Bülent Ecevit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276,991</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Hitit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276,312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Muş Alparslan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275,747</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Bartın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275,323</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Fırat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273,734</a:t>
                      </a:r>
                      <a:endParaRPr lang="tr-TR" sz="1050" b="1">
                        <a:solidFill>
                          <a:srgbClr val="C00000"/>
                        </a:solidFill>
                        <a:effectLst/>
                        <a:latin typeface="Calibri"/>
                        <a:ea typeface="Calibri"/>
                        <a:cs typeface="Calibri"/>
                      </a:endParaRPr>
                    </a:p>
                  </a:txBody>
                  <a:tcPr marL="25446" marR="25446" marT="0" marB="0"/>
                </a:tc>
              </a:tr>
              <a:tr h="169073">
                <a:tc>
                  <a:txBody>
                    <a:bodyPr/>
                    <a:lstStyle/>
                    <a:p>
                      <a:pPr>
                        <a:lnSpc>
                          <a:spcPct val="115000"/>
                        </a:lnSpc>
                        <a:spcAft>
                          <a:spcPts val="0"/>
                        </a:spcAft>
                      </a:pPr>
                      <a:r>
                        <a:rPr lang="tr-TR" sz="900" b="1">
                          <a:solidFill>
                            <a:srgbClr val="C00000"/>
                          </a:solidFill>
                          <a:effectLst/>
                        </a:rPr>
                        <a:t>Artvin Çoruh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Hopa 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273,111</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Kırıkkale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272,588</a:t>
                      </a:r>
                      <a:endParaRPr lang="tr-TR" sz="1050" b="1">
                        <a:solidFill>
                          <a:srgbClr val="C00000"/>
                        </a:solidFill>
                        <a:effectLst/>
                        <a:latin typeface="Calibri"/>
                        <a:ea typeface="Calibri"/>
                        <a:cs typeface="Calibri"/>
                      </a:endParaRPr>
                    </a:p>
                  </a:txBody>
                  <a:tcPr marL="25446" marR="25446" marT="0" marB="0"/>
                </a:tc>
              </a:tr>
              <a:tr h="143062">
                <a:tc>
                  <a:txBody>
                    <a:bodyPr/>
                    <a:lstStyle/>
                    <a:p>
                      <a:pPr>
                        <a:lnSpc>
                          <a:spcPct val="115000"/>
                        </a:lnSpc>
                        <a:spcAft>
                          <a:spcPts val="0"/>
                        </a:spcAft>
                      </a:pPr>
                      <a:r>
                        <a:rPr lang="tr-TR" sz="900" b="1">
                          <a:solidFill>
                            <a:srgbClr val="C00000"/>
                          </a:solidFill>
                          <a:effectLst/>
                        </a:rPr>
                        <a:t>Gümüşhane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Gümüşhane 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270,842</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Kafkas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Örgün</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267,086</a:t>
                      </a:r>
                      <a:endParaRPr lang="tr-TR" sz="1050" b="1">
                        <a:solidFill>
                          <a:srgbClr val="C00000"/>
                        </a:solidFill>
                        <a:effectLst/>
                        <a:latin typeface="Calibri"/>
                        <a:ea typeface="Calibri"/>
                        <a:cs typeface="Calibri"/>
                      </a:endParaRPr>
                    </a:p>
                  </a:txBody>
                  <a:tcPr marL="25446" marR="25446" marT="0" marB="0"/>
                </a:tc>
              </a:tr>
              <a:tr h="126805">
                <a:tc>
                  <a:txBody>
                    <a:bodyPr/>
                    <a:lstStyle/>
                    <a:p>
                      <a:pPr>
                        <a:lnSpc>
                          <a:spcPct val="115000"/>
                        </a:lnSpc>
                        <a:spcAft>
                          <a:spcPts val="0"/>
                        </a:spcAft>
                      </a:pPr>
                      <a:r>
                        <a:rPr lang="tr-TR" sz="900" b="1">
                          <a:solidFill>
                            <a:srgbClr val="C00000"/>
                          </a:solidFill>
                          <a:effectLst/>
                        </a:rPr>
                        <a:t>Kastamonu Ü.</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İktisadi ve İdari Bilimler Fak.</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a:solidFill>
                            <a:srgbClr val="C00000"/>
                          </a:solidFill>
                          <a:effectLst/>
                        </a:rPr>
                        <a:t>İ.Ö.</a:t>
                      </a:r>
                      <a:endParaRPr lang="tr-TR" sz="1050" b="1">
                        <a:solidFill>
                          <a:srgbClr val="C00000"/>
                        </a:solidFill>
                        <a:effectLst/>
                        <a:latin typeface="Calibri"/>
                        <a:ea typeface="Calibri"/>
                        <a:cs typeface="Calibri"/>
                      </a:endParaRPr>
                    </a:p>
                  </a:txBody>
                  <a:tcPr marL="25446" marR="25446" marT="0" marB="0"/>
                </a:tc>
                <a:tc>
                  <a:txBody>
                    <a:bodyPr/>
                    <a:lstStyle/>
                    <a:p>
                      <a:pPr>
                        <a:lnSpc>
                          <a:spcPct val="115000"/>
                        </a:lnSpc>
                        <a:spcAft>
                          <a:spcPts val="0"/>
                        </a:spcAft>
                      </a:pPr>
                      <a:r>
                        <a:rPr lang="tr-TR" sz="900" b="1" dirty="0">
                          <a:solidFill>
                            <a:srgbClr val="C00000"/>
                          </a:solidFill>
                          <a:effectLst/>
                        </a:rPr>
                        <a:t>263,528</a:t>
                      </a:r>
                      <a:endParaRPr lang="tr-TR" sz="1050" b="1" dirty="0">
                        <a:solidFill>
                          <a:srgbClr val="C00000"/>
                        </a:solidFill>
                        <a:effectLst/>
                        <a:latin typeface="Calibri"/>
                        <a:ea typeface="Calibri"/>
                        <a:cs typeface="Calibri"/>
                      </a:endParaRPr>
                    </a:p>
                  </a:txBody>
                  <a:tcPr marL="25446" marR="25446"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67545344"/>
      </p:ext>
    </p:extLst>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etin kutusu"/>
          <p:cNvSpPr txBox="1"/>
          <p:nvPr/>
        </p:nvSpPr>
        <p:spPr>
          <a:xfrm>
            <a:off x="1142976" y="188640"/>
            <a:ext cx="6357982" cy="1323439"/>
          </a:xfrm>
          <a:prstGeom prst="flowChartOnlineStorage">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tr-TR"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2014 ÖSS SINAV SİSTEMİ</a:t>
            </a:r>
            <a:endParaRPr lang="tr-TR"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5" name="4 Tek Köşesi Kesik ve Yuvarlatılmış Dikdörtgen"/>
          <p:cNvSpPr/>
          <p:nvPr/>
        </p:nvSpPr>
        <p:spPr>
          <a:xfrm>
            <a:off x="500034" y="2420888"/>
            <a:ext cx="4359998" cy="2016224"/>
          </a:xfrm>
          <a:prstGeom prst="plaqu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3300" b="1" dirty="0" smtClean="0">
                <a:ln w="10541" cmpd="sng">
                  <a:solidFill>
                    <a:schemeClr val="accent1">
                      <a:shade val="88000"/>
                      <a:satMod val="110000"/>
                    </a:schemeClr>
                  </a:solidFill>
                  <a:prstDash val="solid"/>
                </a:ln>
                <a:solidFill>
                  <a:srgbClr val="FF0000"/>
                </a:solidFill>
                <a:latin typeface="Adobe Hebrew" pitchFamily="18" charset="-79"/>
                <a:cs typeface="Adobe Hebrew" pitchFamily="18" charset="-79"/>
              </a:rPr>
              <a:t>2014-ÖSYS Birinci Aşama: Yükseköğretime Geçiş Sınavı (YGS)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18" y="1628800"/>
            <a:ext cx="7643867"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1" name="1 Resim" descr="ram logo tasarım - Kopya.png"/>
          <p:cNvPicPr/>
          <p:nvPr/>
        </p:nvPicPr>
        <p:blipFill>
          <a:blip r:embed="rId3" cstate="print"/>
          <a:stretch>
            <a:fillRect/>
          </a:stretch>
        </p:blipFill>
        <p:spPr>
          <a:xfrm>
            <a:off x="7891719" y="6239444"/>
            <a:ext cx="1252281" cy="620252"/>
          </a:xfrm>
          <a:prstGeom prst="rect">
            <a:avLst/>
          </a:prstGeom>
          <a:ln>
            <a:noFill/>
          </a:ln>
          <a:effectLst>
            <a:softEdge rad="112500"/>
          </a:effectLst>
        </p:spPr>
      </p:pic>
      <p:sp>
        <p:nvSpPr>
          <p:cNvPr id="12" name="4 Tek Köşesi Kesik ve Yuvarlatılmış Dikdörtgen"/>
          <p:cNvSpPr/>
          <p:nvPr/>
        </p:nvSpPr>
        <p:spPr>
          <a:xfrm>
            <a:off x="500034" y="4876982"/>
            <a:ext cx="4359998" cy="1362462"/>
          </a:xfrm>
          <a:prstGeom prst="plaqu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3300" b="1" dirty="0" smtClean="0">
                <a:ln w="10541" cmpd="sng">
                  <a:solidFill>
                    <a:schemeClr val="accent1">
                      <a:shade val="88000"/>
                      <a:satMod val="110000"/>
                    </a:schemeClr>
                  </a:solidFill>
                  <a:prstDash val="solid"/>
                </a:ln>
                <a:solidFill>
                  <a:srgbClr val="FF0000"/>
                </a:solidFill>
                <a:latin typeface="Aharoni" panose="02010803020104030203" pitchFamily="2" charset="-79"/>
                <a:cs typeface="Aharoni" panose="02010803020104030203" pitchFamily="2" charset="-79"/>
              </a:rPr>
              <a:t>23 MART 2014 PAZAR SAAT:10.00</a:t>
            </a:r>
          </a:p>
        </p:txBody>
      </p:sp>
      <p:pic>
        <p:nvPicPr>
          <p:cNvPr id="1028" name="Picture 4" descr="http://www.egitimhaber.org/wp-content/themes/wpmedyahaber/resim/timthumb.php?src=http://www.egitimhaber.org/wp-content/uploads/2013/02/f229385a141d7b03b3d4d0ceab1cacd7.gif&amp;w=300&amp;h=171&amp;zc=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2492896"/>
            <a:ext cx="2857500" cy="374654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cSld>
  <p:clrMapOvr>
    <a:masterClrMapping/>
  </p:clrMapOvr>
  <p:transition spd="med">
    <p:wipe dir="d"/>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ULUSLARARASI İLİŞKİLER (TM 2)</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2571998091"/>
              </p:ext>
            </p:extLst>
          </p:nvPr>
        </p:nvGraphicFramePr>
        <p:xfrm>
          <a:off x="107504" y="1268760"/>
          <a:ext cx="8280919" cy="5608320"/>
        </p:xfrm>
        <a:graphic>
          <a:graphicData uri="http://schemas.openxmlformats.org/drawingml/2006/table">
            <a:tbl>
              <a:tblPr>
                <a:tableStyleId>{5C22544A-7EE6-4342-B048-85BDC9FD1C3A}</a:tableStyleId>
              </a:tblPr>
              <a:tblGrid>
                <a:gridCol w="2664296"/>
                <a:gridCol w="3167337"/>
                <a:gridCol w="1399593"/>
                <a:gridCol w="1049693"/>
              </a:tblGrid>
              <a:tr h="116329">
                <a:tc>
                  <a:txBody>
                    <a:bodyPr/>
                    <a:lstStyle/>
                    <a:p>
                      <a:pPr>
                        <a:lnSpc>
                          <a:spcPct val="115000"/>
                        </a:lnSpc>
                        <a:spcAft>
                          <a:spcPts val="0"/>
                        </a:spcAft>
                      </a:pPr>
                      <a:r>
                        <a:rPr lang="tr-TR" sz="800" b="1" dirty="0">
                          <a:solidFill>
                            <a:srgbClr val="C00000"/>
                          </a:solidFill>
                          <a:effectLst/>
                        </a:rPr>
                        <a:t>Galatasaray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461,558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Orta Doğu Teknik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423,483</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  Ankara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Siyasal Bilgiler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388,560</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Hacettepe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386,807</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Dokuz Eylül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İşletme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376,191</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İstanbul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Siyasal Bilgiler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374,209</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Yıldırım Beyazıt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Siyasal Bilgiler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368,168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Gazi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363,370</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Ege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360,688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Gazi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346,530</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Akdeniz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345,869</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Ege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343,357</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Eskişehir Osmangazi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342,127</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İstanbul Medeniyet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Siyasal Bilgiler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342,106</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Uludağ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337,158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Yalova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Yalova 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329,333</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Çukurova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328,753</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Kocaeli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326,686</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Erciyes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325,719</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Eskişehir Osmangazi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321,011</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Adnan Menderes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Nazilli 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Örgün-İng.</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320,676</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Sakarya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314,992</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Karadeniz Teknik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313,848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Uludağ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312,082</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Akdeniz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311,172</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Selçuk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308,517</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dirty="0">
                          <a:solidFill>
                            <a:srgbClr val="C00000"/>
                          </a:solidFill>
                          <a:effectLst/>
                        </a:rPr>
                        <a:t>Kocaeli Ü.</a:t>
                      </a:r>
                      <a:endParaRPr lang="tr-TR" sz="900" b="1" dirty="0">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304,226</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Abant İzzet Baysal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303,368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Çanakkale Onsekiz Mart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Biga 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298,770</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Balıkesir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Bandırma 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297,010</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Trakya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295,746</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Adnan Menderes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Nazilli 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293,041</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Namık Kemal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290,792</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Necmettin Erbakan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Sosyal ve Beşeri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290,787</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Süleyman Demirel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289,458</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İnönü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287,423</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Sakarya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286,854</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Atatürk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285,891</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Karadeniz Teknik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İ.Ö.</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279,829</a:t>
                      </a:r>
                      <a:endParaRPr lang="tr-TR" sz="900" b="1">
                        <a:solidFill>
                          <a:srgbClr val="C00000"/>
                        </a:solidFill>
                        <a:effectLst/>
                        <a:latin typeface="Calibri"/>
                        <a:ea typeface="Calibri"/>
                        <a:cs typeface="Calibri"/>
                      </a:endParaRPr>
                    </a:p>
                  </a:txBody>
                  <a:tcPr marL="18871" marR="18871" marT="0" marB="0"/>
                </a:tc>
              </a:tr>
              <a:tr h="116329">
                <a:tc>
                  <a:txBody>
                    <a:bodyPr/>
                    <a:lstStyle/>
                    <a:p>
                      <a:pPr>
                        <a:lnSpc>
                          <a:spcPct val="115000"/>
                        </a:lnSpc>
                        <a:spcAft>
                          <a:spcPts val="0"/>
                        </a:spcAft>
                      </a:pPr>
                      <a:r>
                        <a:rPr lang="tr-TR" sz="800" b="1">
                          <a:solidFill>
                            <a:srgbClr val="C00000"/>
                          </a:solidFill>
                          <a:effectLst/>
                        </a:rPr>
                        <a:t>Kırıkkale Ü.</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İktisadi ve İdari Bilimler Fak.</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a:solidFill>
                            <a:srgbClr val="C00000"/>
                          </a:solidFill>
                          <a:effectLst/>
                        </a:rPr>
                        <a:t>Örgün</a:t>
                      </a:r>
                      <a:endParaRPr lang="tr-TR" sz="900" b="1">
                        <a:solidFill>
                          <a:srgbClr val="C00000"/>
                        </a:solidFill>
                        <a:effectLst/>
                        <a:latin typeface="Calibri"/>
                        <a:ea typeface="Calibri"/>
                        <a:cs typeface="Calibri"/>
                      </a:endParaRPr>
                    </a:p>
                  </a:txBody>
                  <a:tcPr marL="18871" marR="18871" marT="0" marB="0"/>
                </a:tc>
                <a:tc>
                  <a:txBody>
                    <a:bodyPr/>
                    <a:lstStyle/>
                    <a:p>
                      <a:pPr>
                        <a:lnSpc>
                          <a:spcPct val="115000"/>
                        </a:lnSpc>
                        <a:spcAft>
                          <a:spcPts val="0"/>
                        </a:spcAft>
                      </a:pPr>
                      <a:r>
                        <a:rPr lang="tr-TR" sz="800" b="1" dirty="0">
                          <a:solidFill>
                            <a:srgbClr val="C00000"/>
                          </a:solidFill>
                          <a:effectLst/>
                        </a:rPr>
                        <a:t>279,430</a:t>
                      </a:r>
                      <a:endParaRPr lang="tr-TR" sz="900" b="1" dirty="0">
                        <a:solidFill>
                          <a:srgbClr val="C00000"/>
                        </a:solidFill>
                        <a:effectLst/>
                        <a:latin typeface="Calibri"/>
                        <a:ea typeface="Calibri"/>
                        <a:cs typeface="Calibri"/>
                      </a:endParaRPr>
                    </a:p>
                  </a:txBody>
                  <a:tcPr marL="18871" marR="18871"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339683175"/>
      </p:ext>
    </p:extLst>
  </p:cSld>
  <p:clrMapOvr>
    <a:masterClrMapping/>
  </p:clrMapOvr>
  <p:transition spd="med">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26876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Adobe Fan Heiti Std B" pitchFamily="34" charset="-128"/>
              </a:rPr>
              <a:t> REHBERLİK VE PSİKOLOJİK DANIŞMANLIK (TM 3)</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Adobe Fan Heiti Std B" pitchFamily="34" charset="-128"/>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7" name="Tablo 6"/>
          <p:cNvGraphicFramePr>
            <a:graphicFrameLocks noGrp="1"/>
          </p:cNvGraphicFramePr>
          <p:nvPr>
            <p:extLst>
              <p:ext uri="{D42A27DB-BD31-4B8C-83A1-F6EECF244321}">
                <p14:modId xmlns:p14="http://schemas.microsoft.com/office/powerpoint/2010/main" val="3924047467"/>
              </p:ext>
            </p:extLst>
          </p:nvPr>
        </p:nvGraphicFramePr>
        <p:xfrm>
          <a:off x="107504" y="1340768"/>
          <a:ext cx="8208912" cy="5152644"/>
        </p:xfrm>
        <a:graphic>
          <a:graphicData uri="http://schemas.openxmlformats.org/drawingml/2006/table">
            <a:tbl>
              <a:tblPr>
                <a:tableStyleId>{5C22544A-7EE6-4342-B048-85BDC9FD1C3A}</a:tableStyleId>
              </a:tblPr>
              <a:tblGrid>
                <a:gridCol w="2383232"/>
                <a:gridCol w="2383232"/>
                <a:gridCol w="1986028"/>
                <a:gridCol w="1456420"/>
              </a:tblGrid>
              <a:tr h="115171">
                <a:tc>
                  <a:txBody>
                    <a:bodyPr/>
                    <a:lstStyle/>
                    <a:p>
                      <a:pPr>
                        <a:lnSpc>
                          <a:spcPct val="115000"/>
                        </a:lnSpc>
                        <a:spcAft>
                          <a:spcPts val="0"/>
                        </a:spcAft>
                      </a:pPr>
                      <a:r>
                        <a:rPr lang="tr-TR" sz="700" b="1" dirty="0">
                          <a:solidFill>
                            <a:srgbClr val="C00000"/>
                          </a:solidFill>
                          <a:effectLst/>
                        </a:rPr>
                        <a:t>Boğaziçi Ü.</a:t>
                      </a:r>
                      <a:endParaRPr lang="tr-TR" sz="900" b="1" dirty="0">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Örgün-İng.</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446,963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dirty="0">
                          <a:solidFill>
                            <a:srgbClr val="C00000"/>
                          </a:solidFill>
                          <a:effectLst/>
                        </a:rPr>
                        <a:t>Hacettepe Ü.</a:t>
                      </a:r>
                      <a:endParaRPr lang="tr-TR" sz="900" b="1" dirty="0">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430,952</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İstanbul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Hasan Ali Yücel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428,464</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Fatih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Burslu-İng.</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423,647</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Fatih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421,901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Ankara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Bilimleri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421,866</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Marmara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Atatürk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419,639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Gazi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Gazi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418,231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Bahçeşehir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Bilimleri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Burslu-İng.</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416,811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Anadolu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415,764</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Yıldız Teknik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415,659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Dokuz Eylül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dirty="0">
                          <a:solidFill>
                            <a:srgbClr val="C00000"/>
                          </a:solidFill>
                          <a:effectLst/>
                        </a:rPr>
                        <a:t>Buca Eğitim Fak.</a:t>
                      </a:r>
                      <a:endParaRPr lang="tr-TR" sz="900" b="1" dirty="0">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414,415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Ege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413,371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Yeditepe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Burslu-İng.</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413,294</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İstanbul Sabahattin Zaim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412,940</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Uludağ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412,271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Çukurova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411,056</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Eskişehir Osmangazi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410,316</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Kocaeli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408,261</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Başkent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406,913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İstanbul Aydın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406,573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Mevlana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406,560</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Necmettin Erbakan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Ahmet Keleşoğlu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406,509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Erciyes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406,315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İstanbul Kültür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406,209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Ondokuz Mayıs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405,946</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Maltepe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404,930</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Çanakkale Onsekiz Mart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404,888</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Gaziantep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Gaziantep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dirty="0">
                          <a:solidFill>
                            <a:srgbClr val="C00000"/>
                          </a:solidFill>
                          <a:effectLst/>
                        </a:rPr>
                        <a:t>Örgün</a:t>
                      </a:r>
                      <a:endParaRPr lang="tr-TR" sz="900" b="1" dirty="0">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404,775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Adnan Menderes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404,402</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Mersin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404,395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Pamukkale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403,568</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Okan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402,883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Uludağ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İ.Ö.</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402,875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Ufuk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402,853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Abant İzzet Baysal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402,775</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İnönü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402,459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Eskişehir Osmangazi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İ.Ö.</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402,148</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Karadeniz Teknik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Fatih 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401,413</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Muğla Sıtkı Koçman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401,412</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Canik Başarı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Tam Burslu</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401,189</a:t>
                      </a:r>
                      <a:endParaRPr lang="tr-TR" sz="900" b="1">
                        <a:solidFill>
                          <a:srgbClr val="C00000"/>
                        </a:solidFill>
                        <a:effectLst/>
                        <a:latin typeface="Calibri"/>
                        <a:ea typeface="Calibri"/>
                        <a:cs typeface="Times New Roman"/>
                      </a:endParaRPr>
                    </a:p>
                  </a:txBody>
                  <a:tcPr marL="33638" marR="33638" marT="0" marB="0"/>
                </a:tc>
              </a:tr>
              <a:tr h="115171">
                <a:tc>
                  <a:txBody>
                    <a:bodyPr/>
                    <a:lstStyle/>
                    <a:p>
                      <a:pPr>
                        <a:lnSpc>
                          <a:spcPct val="115000"/>
                        </a:lnSpc>
                        <a:spcAft>
                          <a:spcPts val="0"/>
                        </a:spcAft>
                      </a:pPr>
                      <a:r>
                        <a:rPr lang="tr-TR" sz="700" b="1">
                          <a:solidFill>
                            <a:srgbClr val="C00000"/>
                          </a:solidFill>
                          <a:effectLst/>
                        </a:rPr>
                        <a:t>Sakarya Ü.</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Eğitim Fak.</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a:solidFill>
                            <a:srgbClr val="C00000"/>
                          </a:solidFill>
                          <a:effectLst/>
                        </a:rPr>
                        <a:t>Örgün</a:t>
                      </a:r>
                      <a:endParaRPr lang="tr-TR" sz="900" b="1">
                        <a:solidFill>
                          <a:srgbClr val="C00000"/>
                        </a:solidFill>
                        <a:effectLst/>
                        <a:latin typeface="Calibri"/>
                        <a:ea typeface="Calibri"/>
                        <a:cs typeface="Times New Roman"/>
                      </a:endParaRPr>
                    </a:p>
                  </a:txBody>
                  <a:tcPr marL="33638" marR="33638" marT="0" marB="0"/>
                </a:tc>
                <a:tc>
                  <a:txBody>
                    <a:bodyPr/>
                    <a:lstStyle/>
                    <a:p>
                      <a:pPr>
                        <a:lnSpc>
                          <a:spcPct val="115000"/>
                        </a:lnSpc>
                        <a:spcAft>
                          <a:spcPts val="0"/>
                        </a:spcAft>
                      </a:pPr>
                      <a:r>
                        <a:rPr lang="tr-TR" sz="700" b="1" dirty="0">
                          <a:solidFill>
                            <a:srgbClr val="C00000"/>
                          </a:solidFill>
                          <a:effectLst/>
                        </a:rPr>
                        <a:t>401,010</a:t>
                      </a:r>
                      <a:endParaRPr lang="tr-TR" sz="900" b="1" dirty="0">
                        <a:solidFill>
                          <a:srgbClr val="C00000"/>
                        </a:solidFill>
                        <a:effectLst/>
                        <a:latin typeface="Calibri"/>
                        <a:ea typeface="Calibri"/>
                        <a:cs typeface="Times New Roman"/>
                      </a:endParaRPr>
                    </a:p>
                  </a:txBody>
                  <a:tcPr marL="33638" marR="33638" marT="0" marB="0"/>
                </a:tc>
              </a:tr>
            </a:tbl>
          </a:graphicData>
        </a:graphic>
      </p:graphicFrame>
      <p:pic>
        <p:nvPicPr>
          <p:cNvPr id="8"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4059083053"/>
      </p:ext>
    </p:extLst>
  </p:cSld>
  <p:clrMapOvr>
    <a:masterClrMapping/>
  </p:clrMapOvr>
  <p:transition spd="med">
    <p:wipe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PSİKOLOJİ (TM 3)</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3696889"/>
              </p:ext>
            </p:extLst>
          </p:nvPr>
        </p:nvGraphicFramePr>
        <p:xfrm>
          <a:off x="251520" y="1288804"/>
          <a:ext cx="7776864" cy="4759659"/>
        </p:xfrm>
        <a:graphic>
          <a:graphicData uri="http://schemas.openxmlformats.org/drawingml/2006/table">
            <a:tbl>
              <a:tblPr>
                <a:tableStyleId>{5C22544A-7EE6-4342-B048-85BDC9FD1C3A}</a:tableStyleId>
              </a:tblPr>
              <a:tblGrid>
                <a:gridCol w="1944216"/>
                <a:gridCol w="1944216"/>
                <a:gridCol w="1944216"/>
                <a:gridCol w="1944216"/>
              </a:tblGrid>
              <a:tr h="295171">
                <a:tc>
                  <a:txBody>
                    <a:bodyPr/>
                    <a:lstStyle/>
                    <a:p>
                      <a:pPr>
                        <a:lnSpc>
                          <a:spcPct val="115000"/>
                        </a:lnSpc>
                        <a:spcAft>
                          <a:spcPts val="0"/>
                        </a:spcAft>
                      </a:pPr>
                      <a:r>
                        <a:rPr lang="tr-TR" sz="1200" b="1">
                          <a:solidFill>
                            <a:srgbClr val="C00000"/>
                          </a:solidFill>
                          <a:effectLst/>
                        </a:rPr>
                        <a:t>TOBB Ekonomi ve Teknoloji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Tam Burslu</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481,313</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Boğaziçi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Örgün-İng.</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475,410</a:t>
                      </a:r>
                      <a:endParaRPr lang="tr-TR" sz="2000" b="1">
                        <a:solidFill>
                          <a:srgbClr val="C00000"/>
                        </a:solidFill>
                        <a:effectLst/>
                        <a:latin typeface="Calibri"/>
                        <a:ea typeface="Calibri"/>
                        <a:cs typeface="Times New Roman"/>
                      </a:endParaRPr>
                    </a:p>
                  </a:txBody>
                  <a:tcPr marL="59232" marR="59232" marT="0" marB="0"/>
                </a:tc>
              </a:tr>
              <a:tr h="196781">
                <a:tc>
                  <a:txBody>
                    <a:bodyPr/>
                    <a:lstStyle/>
                    <a:p>
                      <a:pPr>
                        <a:lnSpc>
                          <a:spcPct val="115000"/>
                        </a:lnSpc>
                        <a:spcAft>
                          <a:spcPts val="0"/>
                        </a:spcAft>
                      </a:pPr>
                      <a:r>
                        <a:rPr lang="tr-TR" sz="1200" b="1">
                          <a:solidFill>
                            <a:srgbClr val="C00000"/>
                          </a:solidFill>
                          <a:effectLst/>
                        </a:rPr>
                        <a:t>Hacettepe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437,787</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Fatih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Tam Burslu</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435,471</a:t>
                      </a:r>
                      <a:endParaRPr lang="tr-TR" sz="2000" b="1">
                        <a:solidFill>
                          <a:srgbClr val="C00000"/>
                        </a:solidFill>
                        <a:effectLst/>
                        <a:latin typeface="Calibri"/>
                        <a:ea typeface="Calibri"/>
                        <a:cs typeface="Times New Roman"/>
                      </a:endParaRPr>
                    </a:p>
                  </a:txBody>
                  <a:tcPr marL="59232" marR="59232" marT="0" marB="0"/>
                </a:tc>
              </a:tr>
              <a:tr h="196781">
                <a:tc>
                  <a:txBody>
                    <a:bodyPr/>
                    <a:lstStyle/>
                    <a:p>
                      <a:pPr>
                        <a:lnSpc>
                          <a:spcPct val="115000"/>
                        </a:lnSpc>
                        <a:spcAft>
                          <a:spcPts val="0"/>
                        </a:spcAft>
                      </a:pPr>
                      <a:r>
                        <a:rPr lang="tr-TR" sz="1200" b="1">
                          <a:solidFill>
                            <a:srgbClr val="C00000"/>
                          </a:solidFill>
                          <a:effectLst/>
                        </a:rPr>
                        <a:t>İstanbul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432,017</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Ankara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Dil ve Tarih Coğrafya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429,238</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Başkent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Tam Burslu</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424,318</a:t>
                      </a:r>
                      <a:endParaRPr lang="tr-TR" sz="2000" b="1">
                        <a:solidFill>
                          <a:srgbClr val="C00000"/>
                        </a:solidFill>
                        <a:effectLst/>
                        <a:latin typeface="Calibri"/>
                        <a:ea typeface="Calibri"/>
                        <a:cs typeface="Times New Roman"/>
                      </a:endParaRPr>
                    </a:p>
                  </a:txBody>
                  <a:tcPr marL="59232" marR="59232" marT="0" marB="0"/>
                </a:tc>
              </a:tr>
              <a:tr h="196781">
                <a:tc>
                  <a:txBody>
                    <a:bodyPr/>
                    <a:lstStyle/>
                    <a:p>
                      <a:pPr>
                        <a:lnSpc>
                          <a:spcPct val="115000"/>
                        </a:lnSpc>
                        <a:spcAft>
                          <a:spcPts val="0"/>
                        </a:spcAft>
                      </a:pPr>
                      <a:r>
                        <a:rPr lang="tr-TR" sz="1200" b="1">
                          <a:solidFill>
                            <a:srgbClr val="C00000"/>
                          </a:solidFill>
                          <a:effectLst/>
                        </a:rPr>
                        <a:t>Ege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423,367</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Uludağ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416,587</a:t>
                      </a:r>
                      <a:endParaRPr lang="tr-TR" sz="2000" b="1">
                        <a:solidFill>
                          <a:srgbClr val="C00000"/>
                        </a:solidFill>
                        <a:effectLst/>
                        <a:latin typeface="Calibri"/>
                        <a:ea typeface="Calibri"/>
                        <a:cs typeface="Times New Roman"/>
                      </a:endParaRPr>
                    </a:p>
                  </a:txBody>
                  <a:tcPr marL="59232" marR="59232" marT="0" marB="0"/>
                </a:tc>
              </a:tr>
              <a:tr h="393562">
                <a:tc>
                  <a:txBody>
                    <a:bodyPr/>
                    <a:lstStyle/>
                    <a:p>
                      <a:pPr>
                        <a:lnSpc>
                          <a:spcPct val="115000"/>
                        </a:lnSpc>
                        <a:spcAft>
                          <a:spcPts val="0"/>
                        </a:spcAft>
                      </a:pPr>
                      <a:r>
                        <a:rPr lang="tr-TR" sz="1200" b="1">
                          <a:solidFill>
                            <a:srgbClr val="C00000"/>
                          </a:solidFill>
                          <a:effectLst/>
                        </a:rPr>
                        <a:t>Yıldırım Beyazıt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İnsan ve Toplum Bilimleri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412,946</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Çukurova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409,015</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Mersin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405,236</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Abant İzzet Baysal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402,494</a:t>
                      </a:r>
                      <a:endParaRPr lang="tr-TR" sz="2000" b="1">
                        <a:solidFill>
                          <a:srgbClr val="C00000"/>
                        </a:solidFill>
                        <a:effectLst/>
                        <a:latin typeface="Calibri"/>
                        <a:ea typeface="Calibri"/>
                        <a:cs typeface="Times New Roman"/>
                      </a:endParaRPr>
                    </a:p>
                  </a:txBody>
                  <a:tcPr marL="59232" marR="59232" marT="0" marB="0"/>
                </a:tc>
              </a:tr>
              <a:tr h="393562">
                <a:tc>
                  <a:txBody>
                    <a:bodyPr/>
                    <a:lstStyle/>
                    <a:p>
                      <a:pPr>
                        <a:lnSpc>
                          <a:spcPct val="115000"/>
                        </a:lnSpc>
                        <a:spcAft>
                          <a:spcPts val="0"/>
                        </a:spcAft>
                      </a:pPr>
                      <a:r>
                        <a:rPr lang="tr-TR" sz="1200" b="1">
                          <a:solidFill>
                            <a:srgbClr val="C00000"/>
                          </a:solidFill>
                          <a:effectLst/>
                        </a:rPr>
                        <a:t>Yıldırım Beyazıt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İnsan ve Toplum Bilimleri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İ.Ö.</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402,481</a:t>
                      </a:r>
                      <a:endParaRPr lang="tr-TR" sz="2000" b="1">
                        <a:solidFill>
                          <a:srgbClr val="C00000"/>
                        </a:solidFill>
                        <a:effectLst/>
                        <a:latin typeface="Calibri"/>
                        <a:ea typeface="Calibri"/>
                        <a:cs typeface="Times New Roman"/>
                      </a:endParaRPr>
                    </a:p>
                  </a:txBody>
                  <a:tcPr marL="59232" marR="59232" marT="0" marB="0"/>
                </a:tc>
              </a:tr>
              <a:tr h="295171">
                <a:tc>
                  <a:txBody>
                    <a:bodyPr/>
                    <a:lstStyle/>
                    <a:p>
                      <a:pPr>
                        <a:lnSpc>
                          <a:spcPct val="115000"/>
                        </a:lnSpc>
                        <a:spcAft>
                          <a:spcPts val="0"/>
                        </a:spcAft>
                      </a:pPr>
                      <a:r>
                        <a:rPr lang="tr-TR" sz="1200" b="1">
                          <a:solidFill>
                            <a:srgbClr val="C00000"/>
                          </a:solidFill>
                          <a:effectLst/>
                        </a:rPr>
                        <a:t>Ondokuz Mayıs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Fen-Edebiyat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402,240</a:t>
                      </a:r>
                      <a:endParaRPr lang="tr-TR" sz="2000" b="1">
                        <a:solidFill>
                          <a:srgbClr val="C00000"/>
                        </a:solidFill>
                        <a:effectLst/>
                        <a:latin typeface="Calibri"/>
                        <a:ea typeface="Calibri"/>
                        <a:cs typeface="Times New Roman"/>
                      </a:endParaRPr>
                    </a:p>
                  </a:txBody>
                  <a:tcPr marL="59232" marR="59232" marT="0" marB="0"/>
                </a:tc>
              </a:tr>
              <a:tr h="196781">
                <a:tc>
                  <a:txBody>
                    <a:bodyPr/>
                    <a:lstStyle/>
                    <a:p>
                      <a:pPr>
                        <a:lnSpc>
                          <a:spcPct val="115000"/>
                        </a:lnSpc>
                        <a:spcAft>
                          <a:spcPts val="0"/>
                        </a:spcAft>
                      </a:pPr>
                      <a:r>
                        <a:rPr lang="tr-TR" sz="1200" b="1">
                          <a:solidFill>
                            <a:srgbClr val="C00000"/>
                          </a:solidFill>
                          <a:effectLst/>
                        </a:rPr>
                        <a:t>Cumhuriyet Ü.</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Edebiyat Fak.</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a:solidFill>
                            <a:srgbClr val="C00000"/>
                          </a:solidFill>
                          <a:effectLst/>
                        </a:rPr>
                        <a:t>Örgün</a:t>
                      </a:r>
                      <a:endParaRPr lang="tr-TR" sz="2000" b="1">
                        <a:solidFill>
                          <a:srgbClr val="C00000"/>
                        </a:solidFill>
                        <a:effectLst/>
                        <a:latin typeface="Calibri"/>
                        <a:ea typeface="Calibri"/>
                        <a:cs typeface="Times New Roman"/>
                      </a:endParaRPr>
                    </a:p>
                  </a:txBody>
                  <a:tcPr marL="59232" marR="59232" marT="0" marB="0"/>
                </a:tc>
                <a:tc>
                  <a:txBody>
                    <a:bodyPr/>
                    <a:lstStyle/>
                    <a:p>
                      <a:pPr>
                        <a:lnSpc>
                          <a:spcPct val="115000"/>
                        </a:lnSpc>
                        <a:spcAft>
                          <a:spcPts val="0"/>
                        </a:spcAft>
                      </a:pPr>
                      <a:r>
                        <a:rPr lang="tr-TR" sz="1200" b="1" dirty="0">
                          <a:solidFill>
                            <a:srgbClr val="C00000"/>
                          </a:solidFill>
                          <a:effectLst/>
                        </a:rPr>
                        <a:t>400,051</a:t>
                      </a:r>
                      <a:endParaRPr lang="tr-TR" sz="2000" b="1" dirty="0">
                        <a:solidFill>
                          <a:srgbClr val="C00000"/>
                        </a:solidFill>
                        <a:effectLst/>
                        <a:latin typeface="Calibri"/>
                        <a:ea typeface="Calibri"/>
                        <a:cs typeface="Times New Roman"/>
                      </a:endParaRPr>
                    </a:p>
                  </a:txBody>
                  <a:tcPr marL="59232" marR="59232" marT="0" marB="0"/>
                </a:tc>
              </a:tr>
            </a:tbl>
          </a:graphicData>
        </a:graphic>
      </p:graphicFrame>
    </p:spTree>
    <p:extLst>
      <p:ext uri="{BB962C8B-B14F-4D97-AF65-F5344CB8AC3E}">
        <p14:creationId xmlns:p14="http://schemas.microsoft.com/office/powerpoint/2010/main" val="3212677546"/>
      </p:ext>
    </p:extLst>
  </p:cSld>
  <p:clrMapOvr>
    <a:masterClrMapping/>
  </p:clrMapOvr>
  <p:transition spd="med">
    <p:wipe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SOSYAL HİZMET (TM 3/YGS 5)</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31117546"/>
              </p:ext>
            </p:extLst>
          </p:nvPr>
        </p:nvGraphicFramePr>
        <p:xfrm>
          <a:off x="179512" y="1204480"/>
          <a:ext cx="7992888" cy="5630109"/>
        </p:xfrm>
        <a:graphic>
          <a:graphicData uri="http://schemas.openxmlformats.org/drawingml/2006/table">
            <a:tbl>
              <a:tblPr>
                <a:tableStyleId>{5C22544A-7EE6-4342-B048-85BDC9FD1C3A}</a:tableStyleId>
              </a:tblPr>
              <a:tblGrid>
                <a:gridCol w="1998222"/>
                <a:gridCol w="1998222"/>
                <a:gridCol w="1998222"/>
                <a:gridCol w="1998222"/>
              </a:tblGrid>
              <a:tr h="174075">
                <a:tc>
                  <a:txBody>
                    <a:bodyPr/>
                    <a:lstStyle/>
                    <a:p>
                      <a:pPr>
                        <a:lnSpc>
                          <a:spcPct val="115000"/>
                        </a:lnSpc>
                        <a:spcAft>
                          <a:spcPts val="0"/>
                        </a:spcAft>
                      </a:pPr>
                      <a:r>
                        <a:rPr lang="tr-TR" sz="1100" b="1" dirty="0">
                          <a:solidFill>
                            <a:srgbClr val="C00000"/>
                          </a:solidFill>
                          <a:effectLst/>
                        </a:rPr>
                        <a:t>Ankara Ü.</a:t>
                      </a:r>
                      <a:endParaRPr lang="tr-TR" sz="1600" b="1" dirty="0">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394,927</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İstanbul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393,732</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Hacettepe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Örgün-Kız</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392,275</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Anadolu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390,464</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Gediz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390,262</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Üsküdar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388,481</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Selçuk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388,125</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Başkent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Sağlık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387,509</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Hacettepe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Örgün-Erkek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387,167</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Sakarya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Fen-Edebiyat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386,337</a:t>
                      </a:r>
                      <a:endParaRPr lang="tr-TR" sz="1600" b="1">
                        <a:solidFill>
                          <a:srgbClr val="C00000"/>
                        </a:solidFill>
                        <a:effectLst/>
                        <a:latin typeface="Calibri"/>
                        <a:ea typeface="Calibri"/>
                        <a:cs typeface="Times New Roman"/>
                      </a:endParaRPr>
                    </a:p>
                  </a:txBody>
                  <a:tcPr marL="34932" marR="34932" marT="0" marB="0"/>
                </a:tc>
              </a:tr>
              <a:tr h="232101">
                <a:tc>
                  <a:txBody>
                    <a:bodyPr/>
                    <a:lstStyle/>
                    <a:p>
                      <a:pPr>
                        <a:lnSpc>
                          <a:spcPct val="115000"/>
                        </a:lnSpc>
                        <a:spcAft>
                          <a:spcPts val="0"/>
                        </a:spcAft>
                      </a:pPr>
                      <a:r>
                        <a:rPr lang="tr-TR" sz="1100" b="1">
                          <a:solidFill>
                            <a:srgbClr val="C00000"/>
                          </a:solidFill>
                          <a:effectLst/>
                        </a:rPr>
                        <a:t>İstanbul Sabahattin Zaim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İnsan ve Toplum Bilimleri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385,877</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Maltepe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Fen-Edebiyat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385,369</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KTO Karatay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dirty="0">
                          <a:solidFill>
                            <a:srgbClr val="C00000"/>
                          </a:solidFill>
                          <a:effectLst/>
                        </a:rPr>
                        <a:t>385,074</a:t>
                      </a:r>
                      <a:endParaRPr lang="tr-TR" sz="1600" b="1" dirty="0">
                        <a:solidFill>
                          <a:srgbClr val="C00000"/>
                        </a:solidFill>
                        <a:effectLst/>
                        <a:latin typeface="Calibri"/>
                        <a:ea typeface="Calibri"/>
                        <a:cs typeface="Times New Roman"/>
                      </a:endParaRPr>
                    </a:p>
                  </a:txBody>
                  <a:tcPr marL="34932" marR="34932" marT="0" marB="0"/>
                </a:tc>
              </a:tr>
              <a:tr h="232101">
                <a:tc>
                  <a:txBody>
                    <a:bodyPr/>
                    <a:lstStyle/>
                    <a:p>
                      <a:pPr>
                        <a:lnSpc>
                          <a:spcPct val="115000"/>
                        </a:lnSpc>
                        <a:spcAft>
                          <a:spcPts val="0"/>
                        </a:spcAft>
                      </a:pPr>
                      <a:r>
                        <a:rPr lang="tr-TR" sz="1100" b="1">
                          <a:solidFill>
                            <a:srgbClr val="C00000"/>
                          </a:solidFill>
                          <a:effectLst/>
                        </a:rPr>
                        <a:t>Adnan Menderes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Nazilli 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384,097</a:t>
                      </a:r>
                      <a:endParaRPr lang="tr-TR" sz="1600" b="1">
                        <a:solidFill>
                          <a:srgbClr val="C00000"/>
                        </a:solidFill>
                        <a:effectLst/>
                        <a:latin typeface="Calibri"/>
                        <a:ea typeface="Calibri"/>
                        <a:cs typeface="Times New Roman"/>
                      </a:endParaRPr>
                    </a:p>
                  </a:txBody>
                  <a:tcPr marL="34932" marR="34932" marT="0" marB="0"/>
                </a:tc>
              </a:tr>
              <a:tr h="232101">
                <a:tc>
                  <a:txBody>
                    <a:bodyPr/>
                    <a:lstStyle/>
                    <a:p>
                      <a:pPr>
                        <a:lnSpc>
                          <a:spcPct val="115000"/>
                        </a:lnSpc>
                        <a:spcAft>
                          <a:spcPts val="0"/>
                        </a:spcAft>
                      </a:pPr>
                      <a:r>
                        <a:rPr lang="tr-TR" sz="1100" b="1">
                          <a:solidFill>
                            <a:srgbClr val="C00000"/>
                          </a:solidFill>
                          <a:effectLst/>
                        </a:rPr>
                        <a:t>Yalova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Yalova 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383,791</a:t>
                      </a:r>
                      <a:endParaRPr lang="tr-TR" sz="1600" b="1">
                        <a:solidFill>
                          <a:srgbClr val="C00000"/>
                        </a:solidFill>
                        <a:effectLst/>
                        <a:latin typeface="Calibri"/>
                        <a:ea typeface="Calibri"/>
                        <a:cs typeface="Times New Roman"/>
                      </a:endParaRPr>
                    </a:p>
                  </a:txBody>
                  <a:tcPr marL="34932" marR="34932" marT="0" marB="0"/>
                </a:tc>
              </a:tr>
              <a:tr h="116050">
                <a:tc>
                  <a:txBody>
                    <a:bodyPr/>
                    <a:lstStyle/>
                    <a:p>
                      <a:pPr>
                        <a:lnSpc>
                          <a:spcPct val="115000"/>
                        </a:lnSpc>
                        <a:spcAft>
                          <a:spcPts val="0"/>
                        </a:spcAft>
                      </a:pPr>
                      <a:r>
                        <a:rPr lang="tr-TR" sz="1100" b="1">
                          <a:solidFill>
                            <a:srgbClr val="C00000"/>
                          </a:solidFill>
                          <a:effectLst/>
                        </a:rPr>
                        <a:t>Cumhuriyet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383,015</a:t>
                      </a:r>
                      <a:endParaRPr lang="tr-TR" sz="1600" b="1">
                        <a:solidFill>
                          <a:srgbClr val="C00000"/>
                        </a:solidFill>
                        <a:effectLst/>
                        <a:latin typeface="Calibri"/>
                        <a:ea typeface="Calibri"/>
                        <a:cs typeface="Times New Roman"/>
                      </a:endParaRPr>
                    </a:p>
                  </a:txBody>
                  <a:tcPr marL="34932" marR="34932" marT="0" marB="0"/>
                </a:tc>
              </a:tr>
              <a:tr h="232101">
                <a:tc>
                  <a:txBody>
                    <a:bodyPr/>
                    <a:lstStyle/>
                    <a:p>
                      <a:pPr>
                        <a:lnSpc>
                          <a:spcPct val="115000"/>
                        </a:lnSpc>
                        <a:spcAft>
                          <a:spcPts val="0"/>
                        </a:spcAft>
                      </a:pPr>
                      <a:r>
                        <a:rPr lang="tr-TR" sz="1100" b="1">
                          <a:solidFill>
                            <a:srgbClr val="C00000"/>
                          </a:solidFill>
                          <a:effectLst/>
                        </a:rPr>
                        <a:t>Nişantaşı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İdari ve Sosyal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Tam Burslu</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382,174</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Adıyaman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381,793</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Sakarya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Fen-Edebiyat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İ.Ö.</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381,189</a:t>
                      </a:r>
                      <a:endParaRPr lang="tr-TR" sz="1600" b="1">
                        <a:solidFill>
                          <a:srgbClr val="C00000"/>
                        </a:solidFill>
                        <a:effectLst/>
                        <a:latin typeface="Calibri"/>
                        <a:ea typeface="Calibri"/>
                        <a:cs typeface="Times New Roman"/>
                      </a:endParaRPr>
                    </a:p>
                  </a:txBody>
                  <a:tcPr marL="34932" marR="34932" marT="0" marB="0"/>
                </a:tc>
              </a:tr>
              <a:tr h="232101">
                <a:tc>
                  <a:txBody>
                    <a:bodyPr/>
                    <a:lstStyle/>
                    <a:p>
                      <a:pPr>
                        <a:lnSpc>
                          <a:spcPct val="115000"/>
                        </a:lnSpc>
                        <a:spcAft>
                          <a:spcPts val="0"/>
                        </a:spcAft>
                      </a:pPr>
                      <a:r>
                        <a:rPr lang="tr-TR" sz="1100" b="1">
                          <a:solidFill>
                            <a:srgbClr val="C00000"/>
                          </a:solidFill>
                          <a:effectLst/>
                        </a:rPr>
                        <a:t>Yalova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Yalova 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İ.Ö.</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379,100</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Erzincan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378,073</a:t>
                      </a:r>
                      <a:endParaRPr lang="tr-TR" sz="1600" b="1">
                        <a:solidFill>
                          <a:srgbClr val="C00000"/>
                        </a:solidFill>
                        <a:effectLst/>
                        <a:latin typeface="Calibri"/>
                        <a:ea typeface="Calibri"/>
                        <a:cs typeface="Times New Roman"/>
                      </a:endParaRPr>
                    </a:p>
                  </a:txBody>
                  <a:tcPr marL="34932" marR="34932" marT="0" marB="0"/>
                </a:tc>
              </a:tr>
              <a:tr h="116050">
                <a:tc>
                  <a:txBody>
                    <a:bodyPr/>
                    <a:lstStyle/>
                    <a:p>
                      <a:pPr>
                        <a:lnSpc>
                          <a:spcPct val="115000"/>
                        </a:lnSpc>
                        <a:spcAft>
                          <a:spcPts val="0"/>
                        </a:spcAft>
                      </a:pPr>
                      <a:r>
                        <a:rPr lang="tr-TR" sz="1100" b="1">
                          <a:solidFill>
                            <a:srgbClr val="C00000"/>
                          </a:solidFill>
                          <a:effectLst/>
                        </a:rPr>
                        <a:t>Cumhuriyet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İ.Ö.</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377,682</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Bingöl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Fen-Edebiyat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Örgün</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375,157</a:t>
                      </a:r>
                      <a:endParaRPr lang="tr-TR" sz="1600" b="1">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Erzincan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İktisadi ve İdari Bilimler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İ.Ö.</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dirty="0">
                          <a:solidFill>
                            <a:srgbClr val="C00000"/>
                          </a:solidFill>
                          <a:effectLst/>
                        </a:rPr>
                        <a:t>373,694</a:t>
                      </a:r>
                      <a:endParaRPr lang="tr-TR" sz="1600" b="1" dirty="0">
                        <a:solidFill>
                          <a:srgbClr val="C00000"/>
                        </a:solidFill>
                        <a:effectLst/>
                        <a:latin typeface="Calibri"/>
                        <a:ea typeface="Calibri"/>
                        <a:cs typeface="Times New Roman"/>
                      </a:endParaRPr>
                    </a:p>
                  </a:txBody>
                  <a:tcPr marL="34932" marR="34932" marT="0" marB="0"/>
                </a:tc>
              </a:tr>
              <a:tr h="174075">
                <a:tc>
                  <a:txBody>
                    <a:bodyPr/>
                    <a:lstStyle/>
                    <a:p>
                      <a:pPr>
                        <a:lnSpc>
                          <a:spcPct val="115000"/>
                        </a:lnSpc>
                        <a:spcAft>
                          <a:spcPts val="0"/>
                        </a:spcAft>
                      </a:pPr>
                      <a:r>
                        <a:rPr lang="tr-TR" sz="1100" b="1">
                          <a:solidFill>
                            <a:srgbClr val="C00000"/>
                          </a:solidFill>
                          <a:effectLst/>
                        </a:rPr>
                        <a:t>Bingöl Ü.</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Fen-Edebiyat Fak.</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a:solidFill>
                            <a:srgbClr val="C00000"/>
                          </a:solidFill>
                          <a:effectLst/>
                        </a:rPr>
                        <a:t>İ.Ö.</a:t>
                      </a:r>
                      <a:endParaRPr lang="tr-TR" sz="1600" b="1">
                        <a:solidFill>
                          <a:srgbClr val="C00000"/>
                        </a:solidFill>
                        <a:effectLst/>
                        <a:latin typeface="Calibri"/>
                        <a:ea typeface="Calibri"/>
                        <a:cs typeface="Times New Roman"/>
                      </a:endParaRPr>
                    </a:p>
                  </a:txBody>
                  <a:tcPr marL="34932" marR="34932" marT="0" marB="0"/>
                </a:tc>
                <a:tc>
                  <a:txBody>
                    <a:bodyPr/>
                    <a:lstStyle/>
                    <a:p>
                      <a:pPr>
                        <a:lnSpc>
                          <a:spcPct val="115000"/>
                        </a:lnSpc>
                        <a:spcAft>
                          <a:spcPts val="0"/>
                        </a:spcAft>
                      </a:pPr>
                      <a:r>
                        <a:rPr lang="tr-TR" sz="1100" b="1" dirty="0">
                          <a:solidFill>
                            <a:srgbClr val="C00000"/>
                          </a:solidFill>
                          <a:effectLst/>
                        </a:rPr>
                        <a:t>367,890</a:t>
                      </a:r>
                      <a:endParaRPr lang="tr-TR" sz="1600" b="1" dirty="0">
                        <a:solidFill>
                          <a:srgbClr val="C00000"/>
                        </a:solidFill>
                        <a:effectLst/>
                        <a:latin typeface="Calibri"/>
                        <a:ea typeface="Calibri"/>
                        <a:cs typeface="Times New Roman"/>
                      </a:endParaRPr>
                    </a:p>
                  </a:txBody>
                  <a:tcPr marL="34932" marR="34932"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954190686"/>
      </p:ext>
    </p:extLst>
  </p:cSld>
  <p:clrMapOvr>
    <a:masterClrMapping/>
  </p:clrMapOvr>
  <p:transition spd="med">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4300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ÇOCUK GELİŞİMİ (TM 3/YGS 5)</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7" name="Tablo 6"/>
          <p:cNvGraphicFramePr>
            <a:graphicFrameLocks noGrp="1"/>
          </p:cNvGraphicFramePr>
          <p:nvPr>
            <p:extLst>
              <p:ext uri="{D42A27DB-BD31-4B8C-83A1-F6EECF244321}">
                <p14:modId xmlns:p14="http://schemas.microsoft.com/office/powerpoint/2010/main" val="661978650"/>
              </p:ext>
            </p:extLst>
          </p:nvPr>
        </p:nvGraphicFramePr>
        <p:xfrm>
          <a:off x="251520" y="1711780"/>
          <a:ext cx="7992888" cy="4525968"/>
        </p:xfrm>
        <a:graphic>
          <a:graphicData uri="http://schemas.openxmlformats.org/drawingml/2006/table">
            <a:tbl>
              <a:tblPr>
                <a:tableStyleId>{5C22544A-7EE6-4342-B048-85BDC9FD1C3A}</a:tableStyleId>
              </a:tblPr>
              <a:tblGrid>
                <a:gridCol w="1998222"/>
                <a:gridCol w="1998222"/>
                <a:gridCol w="1998222"/>
                <a:gridCol w="1998222"/>
              </a:tblGrid>
              <a:tr h="282873">
                <a:tc>
                  <a:txBody>
                    <a:bodyPr/>
                    <a:lstStyle/>
                    <a:p>
                      <a:pPr>
                        <a:lnSpc>
                          <a:spcPct val="115000"/>
                        </a:lnSpc>
                        <a:spcAft>
                          <a:spcPts val="0"/>
                        </a:spcAft>
                      </a:pPr>
                      <a:r>
                        <a:rPr lang="tr-TR" sz="1200" b="1" dirty="0">
                          <a:solidFill>
                            <a:srgbClr val="C00000"/>
                          </a:solidFill>
                          <a:effectLst/>
                        </a:rPr>
                        <a:t>Hacettepe Ü.</a:t>
                      </a:r>
                      <a:endParaRPr lang="tr-TR" sz="2400" b="1" dirty="0">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Örgün</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380,633</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Üsküdar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Tam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378,544</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Ankara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Örgün</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376,498</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Selçuk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Örgün</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369,560</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İstanbul Aydın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Tam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366,798</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Kırıkkale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Örgün</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365,000</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Avrasya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Tam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344,517</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Üsküdar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%75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341,999</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İstanbul Aydın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%75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338,141</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Üsküdar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%50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303,343</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İstanbul Aydın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%50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297,560</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İstanbul Aydın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%25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256,808</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Üsküdar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%25 Burslu</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255,557</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Üsküdar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Ücretli</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235,946</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a:solidFill>
                            <a:srgbClr val="C00000"/>
                          </a:solidFill>
                          <a:effectLst/>
                        </a:rPr>
                        <a:t>Avrasya Ü.</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Ücretli</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180,000</a:t>
                      </a:r>
                      <a:endParaRPr lang="tr-TR" sz="2400" b="1">
                        <a:solidFill>
                          <a:srgbClr val="C00000"/>
                        </a:solidFill>
                        <a:effectLst/>
                        <a:latin typeface="Calibri"/>
                        <a:ea typeface="Calibri"/>
                        <a:cs typeface="Calibri"/>
                      </a:endParaRPr>
                    </a:p>
                  </a:txBody>
                  <a:tcPr marL="56764" marR="56764" marT="0" marB="0"/>
                </a:tc>
              </a:tr>
              <a:tr h="282873">
                <a:tc>
                  <a:txBody>
                    <a:bodyPr/>
                    <a:lstStyle/>
                    <a:p>
                      <a:pPr>
                        <a:lnSpc>
                          <a:spcPct val="115000"/>
                        </a:lnSpc>
                        <a:spcAft>
                          <a:spcPts val="0"/>
                        </a:spcAft>
                      </a:pPr>
                      <a:r>
                        <a:rPr lang="tr-TR" sz="1200" b="1" dirty="0">
                          <a:solidFill>
                            <a:srgbClr val="C00000"/>
                          </a:solidFill>
                          <a:effectLst/>
                        </a:rPr>
                        <a:t>İstanbul Aydın Ü.</a:t>
                      </a:r>
                      <a:endParaRPr lang="tr-TR" sz="2400" b="1" dirty="0">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Sağlık Bilimleri Fak.</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a:solidFill>
                            <a:srgbClr val="C00000"/>
                          </a:solidFill>
                          <a:effectLst/>
                        </a:rPr>
                        <a:t>Ücretli</a:t>
                      </a:r>
                      <a:endParaRPr lang="tr-TR" sz="2400" b="1">
                        <a:solidFill>
                          <a:srgbClr val="C00000"/>
                        </a:solidFill>
                        <a:effectLst/>
                        <a:latin typeface="Calibri"/>
                        <a:ea typeface="Calibri"/>
                        <a:cs typeface="Calibri"/>
                      </a:endParaRPr>
                    </a:p>
                  </a:txBody>
                  <a:tcPr marL="56764" marR="56764" marT="0" marB="0"/>
                </a:tc>
                <a:tc>
                  <a:txBody>
                    <a:bodyPr/>
                    <a:lstStyle/>
                    <a:p>
                      <a:pPr>
                        <a:lnSpc>
                          <a:spcPct val="115000"/>
                        </a:lnSpc>
                        <a:spcAft>
                          <a:spcPts val="0"/>
                        </a:spcAft>
                      </a:pPr>
                      <a:r>
                        <a:rPr lang="tr-TR" sz="1200" b="1" dirty="0">
                          <a:solidFill>
                            <a:srgbClr val="C00000"/>
                          </a:solidFill>
                          <a:effectLst/>
                        </a:rPr>
                        <a:t>180,000</a:t>
                      </a:r>
                      <a:endParaRPr lang="tr-TR" sz="2400" b="1" dirty="0">
                        <a:solidFill>
                          <a:srgbClr val="C00000"/>
                        </a:solidFill>
                        <a:effectLst/>
                        <a:latin typeface="Calibri"/>
                        <a:ea typeface="Calibri"/>
                        <a:cs typeface="Calibri"/>
                      </a:endParaRPr>
                    </a:p>
                  </a:txBody>
                  <a:tcPr marL="56764" marR="56764" marT="0" marB="0"/>
                </a:tc>
              </a:tr>
            </a:tbl>
          </a:graphicData>
        </a:graphic>
      </p:graphicFrame>
    </p:spTree>
    <p:extLst>
      <p:ext uri="{BB962C8B-B14F-4D97-AF65-F5344CB8AC3E}">
        <p14:creationId xmlns:p14="http://schemas.microsoft.com/office/powerpoint/2010/main" val="2101894923"/>
      </p:ext>
    </p:extLst>
  </p:cSld>
  <p:clrMapOvr>
    <a:masterClrMapping/>
  </p:clrMapOvr>
  <p:transition spd="med">
    <p:wipe dir="d"/>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340768"/>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OKUL ÖNCESİ ÖĞRETMENLİĞİ(</a:t>
            </a: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YGS 5)</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123499180"/>
              </p:ext>
            </p:extLst>
          </p:nvPr>
        </p:nvGraphicFramePr>
        <p:xfrm>
          <a:off x="107504" y="1268760"/>
          <a:ext cx="7992890" cy="5468112"/>
        </p:xfrm>
        <a:graphic>
          <a:graphicData uri="http://schemas.openxmlformats.org/drawingml/2006/table">
            <a:tbl>
              <a:tblPr>
                <a:tableStyleId>{5C22544A-7EE6-4342-B048-85BDC9FD1C3A}</a:tableStyleId>
              </a:tblPr>
              <a:tblGrid>
                <a:gridCol w="2845954"/>
                <a:gridCol w="2361536"/>
                <a:gridCol w="1816565"/>
                <a:gridCol w="968835"/>
              </a:tblGrid>
              <a:tr h="99446">
                <a:tc>
                  <a:txBody>
                    <a:bodyPr/>
                    <a:lstStyle/>
                    <a:p>
                      <a:pPr>
                        <a:lnSpc>
                          <a:spcPct val="115000"/>
                        </a:lnSpc>
                        <a:spcAft>
                          <a:spcPts val="0"/>
                        </a:spcAft>
                      </a:pPr>
                      <a:r>
                        <a:rPr lang="tr-TR" sz="800" b="1" dirty="0">
                          <a:solidFill>
                            <a:srgbClr val="C00000"/>
                          </a:solidFill>
                          <a:effectLst/>
                        </a:rPr>
                        <a:t>Boğaziçi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445,338</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Orta Doğu Teknik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Örgün-İng.</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429,783</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Ege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419,407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Hacettepe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417,355</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Yıldız Teknik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416,967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Marmara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Atatürk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412,199</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dirty="0">
                          <a:solidFill>
                            <a:srgbClr val="C00000"/>
                          </a:solidFill>
                          <a:effectLst/>
                        </a:rPr>
                        <a:t>Gazi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Gazi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411,023</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dirty="0">
                          <a:solidFill>
                            <a:srgbClr val="C00000"/>
                          </a:solidFill>
                          <a:effectLst/>
                        </a:rPr>
                        <a:t>Anadolu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408,077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Çukurova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406,793</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dirty="0">
                          <a:solidFill>
                            <a:srgbClr val="C00000"/>
                          </a:solidFill>
                          <a:effectLst/>
                        </a:rPr>
                        <a:t>Uludağ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406,110</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dirty="0">
                          <a:solidFill>
                            <a:srgbClr val="C00000"/>
                          </a:solidFill>
                          <a:effectLst/>
                        </a:rPr>
                        <a:t>Ankara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Bilimleri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405,713</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Dokuz Eylül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Buca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402,931</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dirty="0">
                          <a:solidFill>
                            <a:srgbClr val="C00000"/>
                          </a:solidFill>
                          <a:effectLst/>
                        </a:rPr>
                        <a:t>Necmettin Erbakan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Ahmet Keleşoğlu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399,987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dirty="0">
                          <a:solidFill>
                            <a:srgbClr val="C00000"/>
                          </a:solidFill>
                          <a:effectLst/>
                        </a:rPr>
                        <a:t>Mersin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397,947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Akdeniz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396,387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Ondokuz Mayıs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396,349</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Kocaeli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394,840</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dirty="0">
                          <a:solidFill>
                            <a:srgbClr val="C00000"/>
                          </a:solidFill>
                          <a:effectLst/>
                        </a:rPr>
                        <a:t>İnönü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394,231</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Sakarya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394,021</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Gazi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Gazi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İ.Ö.</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393,590</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Balıkesir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Necatibey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391,875</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Abant İzzet Baysal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391,295</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Karadeniz Teknik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Fatih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388,336</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Pamukkale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388,197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Çukurova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İ.Ö.</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387,951</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a:solidFill>
                            <a:srgbClr val="C00000"/>
                          </a:solidFill>
                          <a:effectLst/>
                        </a:rPr>
                        <a:t>Adnan Menderes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387,584</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dirty="0">
                          <a:solidFill>
                            <a:srgbClr val="C00000"/>
                          </a:solidFill>
                          <a:effectLst/>
                        </a:rPr>
                        <a:t>Çanakkale </a:t>
                      </a:r>
                      <a:r>
                        <a:rPr lang="tr-TR" sz="800" b="1" dirty="0" err="1">
                          <a:solidFill>
                            <a:srgbClr val="C00000"/>
                          </a:solidFill>
                          <a:effectLst/>
                        </a:rPr>
                        <a:t>Onsekiz</a:t>
                      </a:r>
                      <a:r>
                        <a:rPr lang="tr-TR" sz="800" b="1" dirty="0">
                          <a:solidFill>
                            <a:srgbClr val="C00000"/>
                          </a:solidFill>
                          <a:effectLst/>
                        </a:rPr>
                        <a:t> Mart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387,322</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Uludağ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İ.Ö.</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387,015</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Dumlupınar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385,938</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Ahi Evran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385,150</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Dicle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Ziya Gökalp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385,074</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Amasya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384,795</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Adıyaman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384,781</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Muğla Sıtkı Koçman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384,357</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Dokuz Eylül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Buca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İ.Ö.</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383,593</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a:solidFill>
                            <a:srgbClr val="C00000"/>
                          </a:solidFill>
                          <a:effectLst/>
                        </a:rPr>
                        <a:t>Mehmet Akif Ersoy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383,049</a:t>
                      </a:r>
                      <a:endParaRPr lang="tr-TR" sz="1000" b="1">
                        <a:solidFill>
                          <a:srgbClr val="C00000"/>
                        </a:solidFill>
                        <a:effectLst/>
                        <a:latin typeface="Calibri"/>
                        <a:ea typeface="Calibri"/>
                        <a:cs typeface="Calibri"/>
                      </a:endParaRPr>
                    </a:p>
                  </a:txBody>
                  <a:tcPr marL="30274" marR="30274" marT="0" marB="0"/>
                </a:tc>
              </a:tr>
              <a:tr h="122291">
                <a:tc>
                  <a:txBody>
                    <a:bodyPr/>
                    <a:lstStyle/>
                    <a:p>
                      <a:pPr>
                        <a:lnSpc>
                          <a:spcPct val="115000"/>
                        </a:lnSpc>
                        <a:spcAft>
                          <a:spcPts val="0"/>
                        </a:spcAft>
                      </a:pPr>
                      <a:r>
                        <a:rPr lang="tr-TR" sz="800" b="1" dirty="0">
                          <a:solidFill>
                            <a:srgbClr val="C00000"/>
                          </a:solidFill>
                          <a:effectLst/>
                        </a:rPr>
                        <a:t>Atatürk Ü.</a:t>
                      </a:r>
                      <a:endParaRPr lang="tr-TR" sz="1000" b="1" dirty="0">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Kazım Karabekir 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382,771</a:t>
                      </a:r>
                      <a:endParaRPr lang="tr-TR" sz="1000" b="1">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Afyon Kocatepe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dirty="0">
                          <a:solidFill>
                            <a:srgbClr val="C00000"/>
                          </a:solidFill>
                          <a:effectLst/>
                        </a:rPr>
                        <a:t>382,601</a:t>
                      </a:r>
                      <a:endParaRPr lang="tr-TR" sz="1000" b="1" dirty="0">
                        <a:solidFill>
                          <a:srgbClr val="C00000"/>
                        </a:solidFill>
                        <a:effectLst/>
                        <a:latin typeface="Calibri"/>
                        <a:ea typeface="Calibri"/>
                        <a:cs typeface="Calibri"/>
                      </a:endParaRPr>
                    </a:p>
                  </a:txBody>
                  <a:tcPr marL="30274" marR="30274" marT="0" marB="0"/>
                </a:tc>
              </a:tr>
              <a:tr h="99446">
                <a:tc>
                  <a:txBody>
                    <a:bodyPr/>
                    <a:lstStyle/>
                    <a:p>
                      <a:pPr>
                        <a:lnSpc>
                          <a:spcPct val="115000"/>
                        </a:lnSpc>
                        <a:spcAft>
                          <a:spcPts val="0"/>
                        </a:spcAft>
                      </a:pPr>
                      <a:r>
                        <a:rPr lang="tr-TR" sz="800" b="1">
                          <a:solidFill>
                            <a:srgbClr val="C00000"/>
                          </a:solidFill>
                          <a:effectLst/>
                        </a:rPr>
                        <a:t>Trakya Ü.</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Eğitim Fak.</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a:solidFill>
                            <a:srgbClr val="C00000"/>
                          </a:solidFill>
                          <a:effectLst/>
                        </a:rPr>
                        <a:t>Örgün</a:t>
                      </a:r>
                      <a:endParaRPr lang="tr-TR" sz="1000" b="1">
                        <a:solidFill>
                          <a:srgbClr val="C00000"/>
                        </a:solidFill>
                        <a:effectLst/>
                        <a:latin typeface="Calibri"/>
                        <a:ea typeface="Calibri"/>
                        <a:cs typeface="Calibri"/>
                      </a:endParaRPr>
                    </a:p>
                  </a:txBody>
                  <a:tcPr marL="30274" marR="30274" marT="0" marB="0"/>
                </a:tc>
                <a:tc>
                  <a:txBody>
                    <a:bodyPr/>
                    <a:lstStyle/>
                    <a:p>
                      <a:pPr>
                        <a:lnSpc>
                          <a:spcPct val="115000"/>
                        </a:lnSpc>
                        <a:spcAft>
                          <a:spcPts val="0"/>
                        </a:spcAft>
                      </a:pPr>
                      <a:r>
                        <a:rPr lang="tr-TR" sz="800" b="1" dirty="0">
                          <a:solidFill>
                            <a:srgbClr val="C00000"/>
                          </a:solidFill>
                          <a:effectLst/>
                        </a:rPr>
                        <a:t>381,600</a:t>
                      </a:r>
                      <a:endParaRPr lang="tr-TR" sz="1000" b="1" dirty="0">
                        <a:solidFill>
                          <a:srgbClr val="C00000"/>
                        </a:solidFill>
                        <a:effectLst/>
                        <a:latin typeface="Calibri"/>
                        <a:ea typeface="Calibri"/>
                        <a:cs typeface="Calibri"/>
                      </a:endParaRPr>
                    </a:p>
                  </a:txBody>
                  <a:tcPr marL="30274" marR="30274" marT="0" marB="0"/>
                </a:tc>
              </a:tr>
            </a:tbl>
          </a:graphicData>
        </a:graphic>
      </p:graphicFrame>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551222460"/>
      </p:ext>
    </p:extLst>
  </p:cSld>
  <p:clrMapOvr>
    <a:masterClrMapping/>
  </p:clrMapOvr>
  <p:transition spd="med">
    <p:wipe dir="d"/>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340768"/>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SİVİL HAVA ULAŞTIRMA (</a:t>
            </a: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YGS 6)</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95804779"/>
              </p:ext>
            </p:extLst>
          </p:nvPr>
        </p:nvGraphicFramePr>
        <p:xfrm>
          <a:off x="323528" y="1539277"/>
          <a:ext cx="7551420" cy="4554018"/>
        </p:xfrm>
        <a:graphic>
          <a:graphicData uri="http://schemas.openxmlformats.org/drawingml/2006/table">
            <a:tbl>
              <a:tblPr>
                <a:tableStyleId>{5C22544A-7EE6-4342-B048-85BDC9FD1C3A}</a:tableStyleId>
              </a:tblPr>
              <a:tblGrid>
                <a:gridCol w="1887855"/>
                <a:gridCol w="1887855"/>
                <a:gridCol w="1887855"/>
                <a:gridCol w="1887855"/>
              </a:tblGrid>
              <a:tr h="426409">
                <a:tc>
                  <a:txBody>
                    <a:bodyPr/>
                    <a:lstStyle/>
                    <a:p>
                      <a:pPr>
                        <a:lnSpc>
                          <a:spcPct val="115000"/>
                        </a:lnSpc>
                        <a:spcAft>
                          <a:spcPts val="0"/>
                        </a:spcAft>
                      </a:pPr>
                      <a:r>
                        <a:rPr lang="tr-TR" sz="1400" b="1">
                          <a:solidFill>
                            <a:srgbClr val="C00000"/>
                          </a:solidFill>
                          <a:effectLst/>
                        </a:rPr>
                        <a:t>Özyeğin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411,304</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Atılım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Tam Burslu-İng.</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373,233</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Kocaeli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371,145</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Erciyes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358,145</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Ondokuz Mayıs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348,419</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Kocaeli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İ.Ö.</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340,177</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Erciyes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İ.Ö.</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331,939</a:t>
                      </a:r>
                      <a:endParaRPr lang="tr-TR" sz="3200" b="1">
                        <a:solidFill>
                          <a:srgbClr val="C00000"/>
                        </a:solidFill>
                        <a:effectLst/>
                        <a:latin typeface="Calibri"/>
                        <a:ea typeface="Calibri"/>
                        <a:cs typeface="Calibri"/>
                      </a:endParaRPr>
                    </a:p>
                  </a:txBody>
                  <a:tcPr marL="68580" marR="68580" marT="0" marB="0"/>
                </a:tc>
              </a:tr>
              <a:tr h="571373">
                <a:tc>
                  <a:txBody>
                    <a:bodyPr/>
                    <a:lstStyle/>
                    <a:p>
                      <a:pPr>
                        <a:lnSpc>
                          <a:spcPct val="115000"/>
                        </a:lnSpc>
                        <a:spcAft>
                          <a:spcPts val="0"/>
                        </a:spcAft>
                      </a:pPr>
                      <a:r>
                        <a:rPr lang="tr-TR" sz="1400" b="1">
                          <a:solidFill>
                            <a:srgbClr val="C00000"/>
                          </a:solidFill>
                          <a:effectLst/>
                        </a:rPr>
                        <a:t>Mustafa Kemal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İskenderun 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329,324</a:t>
                      </a:r>
                      <a:endParaRPr lang="tr-TR" sz="3200" b="1">
                        <a:solidFill>
                          <a:srgbClr val="C00000"/>
                        </a:solidFill>
                        <a:effectLst/>
                        <a:latin typeface="Calibri"/>
                        <a:ea typeface="Calibri"/>
                        <a:cs typeface="Calibri"/>
                      </a:endParaRPr>
                    </a:p>
                  </a:txBody>
                  <a:tcPr marL="68580" marR="68580" marT="0" marB="0"/>
                </a:tc>
              </a:tr>
              <a:tr h="426409">
                <a:tc>
                  <a:txBody>
                    <a:bodyPr/>
                    <a:lstStyle/>
                    <a:p>
                      <a:pPr>
                        <a:lnSpc>
                          <a:spcPct val="115000"/>
                        </a:lnSpc>
                        <a:spcAft>
                          <a:spcPts val="0"/>
                        </a:spcAft>
                      </a:pPr>
                      <a:r>
                        <a:rPr lang="tr-TR" sz="1400" b="1">
                          <a:solidFill>
                            <a:srgbClr val="C00000"/>
                          </a:solidFill>
                          <a:effectLst/>
                        </a:rPr>
                        <a:t>Erzincan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Örgün</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326,853</a:t>
                      </a:r>
                      <a:endParaRPr lang="tr-TR" sz="3200" b="1">
                        <a:solidFill>
                          <a:srgbClr val="C00000"/>
                        </a:solidFill>
                        <a:effectLst/>
                        <a:latin typeface="Calibri"/>
                        <a:ea typeface="Calibri"/>
                        <a:cs typeface="Calibri"/>
                      </a:endParaRPr>
                    </a:p>
                  </a:txBody>
                  <a:tcPr marL="68580" marR="68580" marT="0" marB="0"/>
                </a:tc>
              </a:tr>
              <a:tr h="571373">
                <a:tc>
                  <a:txBody>
                    <a:bodyPr/>
                    <a:lstStyle/>
                    <a:p>
                      <a:pPr>
                        <a:lnSpc>
                          <a:spcPct val="115000"/>
                        </a:lnSpc>
                        <a:spcAft>
                          <a:spcPts val="0"/>
                        </a:spcAft>
                      </a:pPr>
                      <a:r>
                        <a:rPr lang="tr-TR" sz="1400" b="1">
                          <a:solidFill>
                            <a:srgbClr val="C00000"/>
                          </a:solidFill>
                          <a:effectLst/>
                        </a:rPr>
                        <a:t>Mustafa Kemal Ü.</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İskenderun Sivil Havacılık Y.O.</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a:solidFill>
                            <a:srgbClr val="C00000"/>
                          </a:solidFill>
                          <a:effectLst/>
                        </a:rPr>
                        <a:t>İ.Ö.</a:t>
                      </a:r>
                      <a:endParaRPr lang="tr-TR" sz="3200" b="1">
                        <a:solidFill>
                          <a:srgbClr val="C00000"/>
                        </a:solidFill>
                        <a:effectLst/>
                        <a:latin typeface="Calibri"/>
                        <a:ea typeface="Calibri"/>
                        <a:cs typeface="Calibri"/>
                      </a:endParaRPr>
                    </a:p>
                  </a:txBody>
                  <a:tcPr marL="68580" marR="68580" marT="0" marB="0"/>
                </a:tc>
                <a:tc>
                  <a:txBody>
                    <a:bodyPr/>
                    <a:lstStyle/>
                    <a:p>
                      <a:pPr>
                        <a:lnSpc>
                          <a:spcPct val="115000"/>
                        </a:lnSpc>
                        <a:spcAft>
                          <a:spcPts val="0"/>
                        </a:spcAft>
                      </a:pPr>
                      <a:r>
                        <a:rPr lang="tr-TR" sz="1400" b="1" dirty="0">
                          <a:solidFill>
                            <a:srgbClr val="C00000"/>
                          </a:solidFill>
                          <a:effectLst/>
                        </a:rPr>
                        <a:t>313,015</a:t>
                      </a:r>
                      <a:endParaRPr lang="tr-TR" sz="3200" b="1" dirty="0">
                        <a:solidFill>
                          <a:srgbClr val="C00000"/>
                        </a:solidFill>
                        <a:effectLst/>
                        <a:latin typeface="Calibri"/>
                        <a:ea typeface="Calibri"/>
                        <a:cs typeface="Calibri"/>
                      </a:endParaRPr>
                    </a:p>
                  </a:txBody>
                  <a:tcPr marL="68580" marR="68580" marT="0" marB="0"/>
                </a:tc>
              </a:tr>
            </a:tbl>
          </a:graphicData>
        </a:graphic>
      </p:graphicFrame>
    </p:spTree>
    <p:extLst>
      <p:ext uri="{BB962C8B-B14F-4D97-AF65-F5344CB8AC3E}">
        <p14:creationId xmlns:p14="http://schemas.microsoft.com/office/powerpoint/2010/main" val="307384696"/>
      </p:ext>
    </p:extLst>
  </p:cSld>
  <p:clrMapOvr>
    <a:masterClrMapping/>
  </p:clrMapOvr>
  <p:transition spd="med">
    <p:wipe dir="d"/>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kış Çizelgesi: Delikli Teyp 9"/>
          <p:cNvSpPr/>
          <p:nvPr/>
        </p:nvSpPr>
        <p:spPr>
          <a:xfrm>
            <a:off x="179512" y="116632"/>
            <a:ext cx="8136904" cy="1152128"/>
          </a:xfrm>
          <a:prstGeom prst="flowChartPunchedTape">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rebuchet MS"/>
                <a:ea typeface="+mj-ea"/>
                <a:cs typeface="+mj-cs"/>
              </a:rPr>
              <a:t>TS (SÖZEL) PUAN TÜRLERİ</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table"/>
          <p:cNvPicPr>
            <a:picLocks noChangeAspect="1"/>
          </p:cNvPicPr>
          <p:nvPr/>
        </p:nvPicPr>
        <p:blipFill>
          <a:blip r:embed="rId2"/>
          <a:stretch>
            <a:fillRect/>
          </a:stretch>
        </p:blipFill>
        <p:spPr>
          <a:xfrm>
            <a:off x="323528" y="1412776"/>
            <a:ext cx="8064896" cy="347980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Text Box 577"/>
          <p:cNvSpPr txBox="1">
            <a:spLocks noChangeArrowheads="1"/>
          </p:cNvSpPr>
          <p:nvPr/>
        </p:nvSpPr>
        <p:spPr bwMode="auto">
          <a:xfrm>
            <a:off x="102081" y="5013176"/>
            <a:ext cx="8351838" cy="1616075"/>
          </a:xfrm>
          <a:prstGeom prst="rec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sz="18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TS–1 Puan türü:</a:t>
            </a:r>
            <a:r>
              <a:rPr kumimoji="0" lang="tr-TR" sz="18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Coğrafya </a:t>
            </a:r>
            <a:r>
              <a:rPr kumimoji="0" lang="tr-TR" sz="18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Öğr</a:t>
            </a:r>
            <a:r>
              <a:rPr kumimoji="0" lang="tr-TR" sz="18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Sosyal Bilgiler Öğretmenliği, Radyo ve Televizyon, Halkla İlişkiler, Gazetecilik, Gastronomi ve Mutfak gibi bölümler için kullanılacak.</a:t>
            </a: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tr-TR" sz="18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TS–2 Puan türü:</a:t>
            </a:r>
            <a:r>
              <a:rPr kumimoji="0" lang="tr-TR" sz="18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Türkçe öğretmenliği, Türk Dili ve Edebiyatı, Tarih, Sanat Tarihi, Sümeroloji, Hititoloji, Rekreasyon Yönetimi gibi bölümler için kullanılacak.</a:t>
            </a:r>
            <a:r>
              <a:rPr kumimoji="0" lang="tr-TR" sz="1800" b="0" i="0" u="none" strike="noStrike" kern="1200" cap="none" spc="0" normalizeH="0" baseline="0" noProof="0" dirty="0">
                <a:ln>
                  <a:noFill/>
                </a:ln>
                <a:solidFill>
                  <a:sysClr val="windowText" lastClr="000000"/>
                </a:solidFill>
                <a:effectLst/>
                <a:uLnTx/>
                <a:uFillTx/>
                <a:latin typeface="Times New Roman" pitchFamily="18" charset="0"/>
                <a:ea typeface="+mn-ea"/>
                <a:cs typeface="Times New Roman" pitchFamily="18" charset="0"/>
              </a:rPr>
              <a:t/>
            </a:r>
            <a:br>
              <a:rPr kumimoji="0" lang="tr-TR" sz="1800" b="0" i="0" u="none" strike="noStrike" kern="1200" cap="none" spc="0" normalizeH="0" baseline="0" noProof="0" dirty="0">
                <a:ln>
                  <a:noFill/>
                </a:ln>
                <a:solidFill>
                  <a:sysClr val="windowText" lastClr="000000"/>
                </a:solidFill>
                <a:effectLst/>
                <a:uLnTx/>
                <a:uFillTx/>
                <a:latin typeface="Times New Roman" pitchFamily="18" charset="0"/>
                <a:ea typeface="+mn-ea"/>
                <a:cs typeface="Times New Roman" pitchFamily="18" charset="0"/>
              </a:rPr>
            </a:br>
            <a:endParaRPr kumimoji="0" lang="tr-TR" sz="1800" b="0" i="0" u="none" strike="noStrike" kern="1200" cap="none" spc="0" normalizeH="0" baseline="0" noProof="0" dirty="0">
              <a:ln>
                <a:noFill/>
              </a:ln>
              <a:solidFill>
                <a:sysClr val="windowText" lastClr="000000"/>
              </a:solidFill>
              <a:effectLst/>
              <a:uLnTx/>
              <a:uFillTx/>
              <a:latin typeface="Times New Roman" pitchFamily="18" charset="0"/>
              <a:ea typeface="+mn-ea"/>
              <a:cs typeface="Times New Roman" pitchFamily="18" charset="0"/>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2147061619"/>
      </p:ext>
    </p:extLst>
  </p:cSld>
  <p:clrMapOvr>
    <a:masterClrMapping/>
  </p:clrMapOvr>
  <p:transition spd="med">
    <p:wipe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COĞRAFYA (TS-1</a:t>
            </a:r>
            <a:r>
              <a:rPr lang="tr-TR"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6" name="Tablo 5"/>
          <p:cNvGraphicFramePr>
            <a:graphicFrameLocks noGrp="1"/>
          </p:cNvGraphicFramePr>
          <p:nvPr>
            <p:extLst>
              <p:ext uri="{D42A27DB-BD31-4B8C-83A1-F6EECF244321}">
                <p14:modId xmlns:p14="http://schemas.microsoft.com/office/powerpoint/2010/main" val="1853669806"/>
              </p:ext>
            </p:extLst>
          </p:nvPr>
        </p:nvGraphicFramePr>
        <p:xfrm>
          <a:off x="323528" y="1340769"/>
          <a:ext cx="7551420" cy="5281055"/>
        </p:xfrm>
        <a:graphic>
          <a:graphicData uri="http://schemas.openxmlformats.org/drawingml/2006/table">
            <a:tbl>
              <a:tblPr>
                <a:tableStyleId>{5C22544A-7EE6-4342-B048-85BDC9FD1C3A}</a:tableStyleId>
              </a:tblPr>
              <a:tblGrid>
                <a:gridCol w="1887855"/>
                <a:gridCol w="1887855"/>
                <a:gridCol w="1887855"/>
                <a:gridCol w="1887855"/>
              </a:tblGrid>
              <a:tr h="175770">
                <a:tc>
                  <a:txBody>
                    <a:bodyPr/>
                    <a:lstStyle/>
                    <a:p>
                      <a:pPr>
                        <a:lnSpc>
                          <a:spcPct val="115000"/>
                        </a:lnSpc>
                        <a:spcAft>
                          <a:spcPts val="0"/>
                        </a:spcAft>
                      </a:pPr>
                      <a:r>
                        <a:rPr lang="tr-TR" sz="1000" b="1">
                          <a:solidFill>
                            <a:srgbClr val="C00000"/>
                          </a:solidFill>
                          <a:effectLst/>
                        </a:rPr>
                        <a:t>Marmara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397,417</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Ankara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Dil ve Tarih Coğrafya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390,680</a:t>
                      </a:r>
                      <a:endParaRPr lang="tr-TR" sz="1200" b="1">
                        <a:solidFill>
                          <a:srgbClr val="C00000"/>
                        </a:solidFill>
                        <a:effectLst/>
                        <a:latin typeface="Calibri"/>
                        <a:ea typeface="Calibri"/>
                        <a:cs typeface="Calibri"/>
                      </a:endParaRPr>
                    </a:p>
                  </a:txBody>
                  <a:tcPr marL="34489" marR="34489" marT="0" marB="0"/>
                </a:tc>
              </a:tr>
              <a:tr h="116010">
                <a:tc>
                  <a:txBody>
                    <a:bodyPr/>
                    <a:lstStyle/>
                    <a:p>
                      <a:pPr>
                        <a:lnSpc>
                          <a:spcPct val="115000"/>
                        </a:lnSpc>
                        <a:spcAft>
                          <a:spcPts val="0"/>
                        </a:spcAft>
                      </a:pPr>
                      <a:r>
                        <a:rPr lang="tr-TR" sz="1000" b="1">
                          <a:solidFill>
                            <a:srgbClr val="C00000"/>
                          </a:solidFill>
                          <a:effectLst/>
                        </a:rPr>
                        <a:t>İstanbul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385,612</a:t>
                      </a:r>
                      <a:endParaRPr lang="tr-TR" sz="1200" b="1">
                        <a:solidFill>
                          <a:srgbClr val="C00000"/>
                        </a:solidFill>
                        <a:effectLst/>
                        <a:latin typeface="Calibri"/>
                        <a:ea typeface="Calibri"/>
                        <a:cs typeface="Calibri"/>
                      </a:endParaRPr>
                    </a:p>
                  </a:txBody>
                  <a:tcPr marL="34489" marR="34489" marT="0" marB="0"/>
                </a:tc>
              </a:tr>
              <a:tr h="116010">
                <a:tc>
                  <a:txBody>
                    <a:bodyPr/>
                    <a:lstStyle/>
                    <a:p>
                      <a:pPr>
                        <a:lnSpc>
                          <a:spcPct val="115000"/>
                        </a:lnSpc>
                        <a:spcAft>
                          <a:spcPts val="0"/>
                        </a:spcAft>
                      </a:pPr>
                      <a:r>
                        <a:rPr lang="tr-TR" sz="1000" b="1">
                          <a:solidFill>
                            <a:srgbClr val="C00000"/>
                          </a:solidFill>
                          <a:effectLst/>
                        </a:rPr>
                        <a:t>Ege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380,761</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Sakarya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369,310</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Ondokuz Mayıs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365,542</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Çanakkale Onsekiz Mart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 ve 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365,012</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Harran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361,162</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Çankırı Karatekin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360,100</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Balıkesir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359,067</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Süleyman Demirel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356,663</a:t>
                      </a:r>
                      <a:endParaRPr lang="tr-TR" sz="1200" b="1">
                        <a:solidFill>
                          <a:srgbClr val="C00000"/>
                        </a:solidFill>
                        <a:effectLst/>
                        <a:latin typeface="Calibri"/>
                        <a:ea typeface="Calibri"/>
                        <a:cs typeface="Calibri"/>
                      </a:endParaRPr>
                    </a:p>
                  </a:txBody>
                  <a:tcPr marL="34489" marR="34489" marT="0" marB="0"/>
                </a:tc>
              </a:tr>
              <a:tr h="116010">
                <a:tc>
                  <a:txBody>
                    <a:bodyPr/>
                    <a:lstStyle/>
                    <a:p>
                      <a:pPr>
                        <a:lnSpc>
                          <a:spcPct val="115000"/>
                        </a:lnSpc>
                        <a:spcAft>
                          <a:spcPts val="0"/>
                        </a:spcAft>
                      </a:pPr>
                      <a:r>
                        <a:rPr lang="tr-TR" sz="1000" b="1">
                          <a:solidFill>
                            <a:srgbClr val="C00000"/>
                          </a:solidFill>
                          <a:effectLst/>
                        </a:rPr>
                        <a:t>Yüzüncü Yıl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355,927</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Mustafa Kemal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355,080</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K.Maraş Sütçü İmam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353,113</a:t>
                      </a:r>
                      <a:endParaRPr lang="tr-TR" sz="1200" b="1">
                        <a:solidFill>
                          <a:srgbClr val="C00000"/>
                        </a:solidFill>
                        <a:effectLst/>
                        <a:latin typeface="Calibri"/>
                        <a:ea typeface="Calibri"/>
                        <a:cs typeface="Calibri"/>
                      </a:endParaRPr>
                    </a:p>
                  </a:txBody>
                  <a:tcPr marL="34489" marR="34489" marT="0" marB="0"/>
                </a:tc>
              </a:tr>
              <a:tr h="295286">
                <a:tc>
                  <a:txBody>
                    <a:bodyPr/>
                    <a:lstStyle/>
                    <a:p>
                      <a:pPr>
                        <a:lnSpc>
                          <a:spcPct val="115000"/>
                        </a:lnSpc>
                        <a:spcAft>
                          <a:spcPts val="0"/>
                        </a:spcAft>
                      </a:pPr>
                      <a:r>
                        <a:rPr lang="tr-TR" sz="1000" b="1">
                          <a:solidFill>
                            <a:srgbClr val="C00000"/>
                          </a:solidFill>
                          <a:effectLst/>
                        </a:rPr>
                        <a:t>Fırat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İnsani ve Sosyal Bilimler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352,776</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Ahi Evran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352,357</a:t>
                      </a:r>
                      <a:endParaRPr lang="tr-TR" sz="1200" b="1">
                        <a:solidFill>
                          <a:srgbClr val="C00000"/>
                        </a:solidFill>
                        <a:effectLst/>
                        <a:latin typeface="Calibri"/>
                        <a:ea typeface="Calibri"/>
                        <a:cs typeface="Calibri"/>
                      </a:endParaRPr>
                    </a:p>
                  </a:txBody>
                  <a:tcPr marL="34489" marR="34489" marT="0" marB="0"/>
                </a:tc>
              </a:tr>
              <a:tr h="116010">
                <a:tc>
                  <a:txBody>
                    <a:bodyPr/>
                    <a:lstStyle/>
                    <a:p>
                      <a:pPr>
                        <a:lnSpc>
                          <a:spcPct val="115000"/>
                        </a:lnSpc>
                        <a:spcAft>
                          <a:spcPts val="0"/>
                        </a:spcAft>
                      </a:pPr>
                      <a:r>
                        <a:rPr lang="tr-TR" sz="1000" b="1">
                          <a:solidFill>
                            <a:srgbClr val="C00000"/>
                          </a:solidFill>
                          <a:effectLst/>
                        </a:rPr>
                        <a:t>Atatürk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351,566</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Bilecik Şeyh Edebali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351,488</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Afyon Kocatepe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351,066</a:t>
                      </a:r>
                      <a:endParaRPr lang="tr-TR" sz="1200" b="1">
                        <a:solidFill>
                          <a:srgbClr val="C00000"/>
                        </a:solidFill>
                        <a:effectLst/>
                        <a:latin typeface="Calibri"/>
                        <a:ea typeface="Calibri"/>
                        <a:cs typeface="Calibri"/>
                      </a:endParaRPr>
                    </a:p>
                  </a:txBody>
                  <a:tcPr marL="34489" marR="34489" marT="0" marB="0"/>
                </a:tc>
              </a:tr>
              <a:tr h="116010">
                <a:tc>
                  <a:txBody>
                    <a:bodyPr/>
                    <a:lstStyle/>
                    <a:p>
                      <a:pPr>
                        <a:lnSpc>
                          <a:spcPct val="115000"/>
                        </a:lnSpc>
                        <a:spcAft>
                          <a:spcPts val="0"/>
                        </a:spcAft>
                      </a:pPr>
                      <a:r>
                        <a:rPr lang="tr-TR" sz="1000" b="1">
                          <a:solidFill>
                            <a:srgbClr val="C00000"/>
                          </a:solidFill>
                          <a:effectLst/>
                        </a:rPr>
                        <a:t>Karabük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350,098</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Kilis 7 Aralık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349,498</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Giresun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349,406</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Uşak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349,038</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Sakarya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İ.Ö.</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346,608</a:t>
                      </a:r>
                      <a:endParaRPr lang="tr-TR" sz="1200" b="1">
                        <a:solidFill>
                          <a:srgbClr val="C00000"/>
                        </a:solidFill>
                        <a:effectLst/>
                        <a:latin typeface="Calibri"/>
                        <a:ea typeface="Calibri"/>
                        <a:cs typeface="Calibri"/>
                      </a:endParaRPr>
                    </a:p>
                  </a:txBody>
                  <a:tcPr marL="34489" marR="34489" marT="0" marB="0"/>
                </a:tc>
              </a:tr>
              <a:tr h="175770">
                <a:tc>
                  <a:txBody>
                    <a:bodyPr/>
                    <a:lstStyle/>
                    <a:p>
                      <a:pPr>
                        <a:lnSpc>
                          <a:spcPct val="115000"/>
                        </a:lnSpc>
                        <a:spcAft>
                          <a:spcPts val="0"/>
                        </a:spcAft>
                      </a:pPr>
                      <a:r>
                        <a:rPr lang="tr-TR" sz="1000" b="1">
                          <a:solidFill>
                            <a:srgbClr val="C00000"/>
                          </a:solidFill>
                          <a:effectLst/>
                        </a:rPr>
                        <a:t>Ondokuz Mayıs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İ.Ö.</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344,685</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Süleyman Demirel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İ.Ö.</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343,283</a:t>
                      </a:r>
                      <a:endParaRPr lang="tr-TR" sz="1200" b="1">
                        <a:solidFill>
                          <a:srgbClr val="C00000"/>
                        </a:solidFill>
                        <a:effectLst/>
                        <a:latin typeface="Calibri"/>
                        <a:ea typeface="Calibri"/>
                        <a:cs typeface="Calibri"/>
                      </a:endParaRPr>
                    </a:p>
                  </a:txBody>
                  <a:tcPr marL="34489" marR="34489" marT="0" marB="0"/>
                </a:tc>
              </a:tr>
              <a:tr h="235527">
                <a:tc>
                  <a:txBody>
                    <a:bodyPr/>
                    <a:lstStyle/>
                    <a:p>
                      <a:pPr>
                        <a:lnSpc>
                          <a:spcPct val="115000"/>
                        </a:lnSpc>
                        <a:spcAft>
                          <a:spcPts val="0"/>
                        </a:spcAft>
                      </a:pPr>
                      <a:r>
                        <a:rPr lang="tr-TR" sz="1000" b="1">
                          <a:solidFill>
                            <a:srgbClr val="C00000"/>
                          </a:solidFill>
                          <a:effectLst/>
                        </a:rPr>
                        <a:t>Çanakkale Onsekiz Mart Ü.</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Fen ve Edebiyat Fak.</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a:solidFill>
                            <a:srgbClr val="C00000"/>
                          </a:solidFill>
                          <a:effectLst/>
                        </a:rPr>
                        <a:t>İ.Ö.</a:t>
                      </a:r>
                      <a:endParaRPr lang="tr-TR" sz="1200" b="1">
                        <a:solidFill>
                          <a:srgbClr val="C00000"/>
                        </a:solidFill>
                        <a:effectLst/>
                        <a:latin typeface="Calibri"/>
                        <a:ea typeface="Calibri"/>
                        <a:cs typeface="Calibri"/>
                      </a:endParaRPr>
                    </a:p>
                  </a:txBody>
                  <a:tcPr marL="34489" marR="34489" marT="0" marB="0"/>
                </a:tc>
                <a:tc>
                  <a:txBody>
                    <a:bodyPr/>
                    <a:lstStyle/>
                    <a:p>
                      <a:pPr>
                        <a:lnSpc>
                          <a:spcPct val="115000"/>
                        </a:lnSpc>
                        <a:spcAft>
                          <a:spcPts val="0"/>
                        </a:spcAft>
                      </a:pPr>
                      <a:r>
                        <a:rPr lang="tr-TR" sz="1000" b="1" dirty="0">
                          <a:solidFill>
                            <a:srgbClr val="C00000"/>
                          </a:solidFill>
                          <a:effectLst/>
                        </a:rPr>
                        <a:t>342,668</a:t>
                      </a:r>
                      <a:endParaRPr lang="tr-TR" sz="1200" b="1" dirty="0">
                        <a:solidFill>
                          <a:srgbClr val="C00000"/>
                        </a:solidFill>
                        <a:effectLst/>
                        <a:latin typeface="Calibri"/>
                        <a:ea typeface="Calibri"/>
                        <a:cs typeface="Calibri"/>
                      </a:endParaRPr>
                    </a:p>
                  </a:txBody>
                  <a:tcPr marL="34489" marR="34489" marT="0" marB="0"/>
                </a:tc>
              </a:tr>
            </a:tbl>
          </a:graphicData>
        </a:graphic>
      </p:graphicFrame>
    </p:spTree>
    <p:extLst>
      <p:ext uri="{BB962C8B-B14F-4D97-AF65-F5344CB8AC3E}">
        <p14:creationId xmlns:p14="http://schemas.microsoft.com/office/powerpoint/2010/main" val="1102387550"/>
      </p:ext>
    </p:extLst>
  </p:cSld>
  <p:clrMapOvr>
    <a:masterClrMapping/>
  </p:clrMapOvr>
  <p:transition spd="med">
    <p:wipe dir="d"/>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a:t>
            </a:r>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ALKLA İLİŞKİLER VE TANITIM (TS-1</a:t>
            </a:r>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2096894819"/>
              </p:ext>
            </p:extLst>
          </p:nvPr>
        </p:nvGraphicFramePr>
        <p:xfrm>
          <a:off x="251520" y="1412776"/>
          <a:ext cx="7623428" cy="5257815"/>
        </p:xfrm>
        <a:graphic>
          <a:graphicData uri="http://schemas.openxmlformats.org/drawingml/2006/table">
            <a:tbl>
              <a:tblPr>
                <a:tableStyleId>{5C22544A-7EE6-4342-B048-85BDC9FD1C3A}</a:tableStyleId>
              </a:tblPr>
              <a:tblGrid>
                <a:gridCol w="1905857"/>
                <a:gridCol w="1905857"/>
                <a:gridCol w="1905857"/>
                <a:gridCol w="1905857"/>
              </a:tblGrid>
              <a:tr h="107278">
                <a:tc>
                  <a:txBody>
                    <a:bodyPr/>
                    <a:lstStyle/>
                    <a:p>
                      <a:pPr>
                        <a:lnSpc>
                          <a:spcPct val="115000"/>
                        </a:lnSpc>
                        <a:spcAft>
                          <a:spcPts val="0"/>
                        </a:spcAft>
                      </a:pPr>
                      <a:r>
                        <a:rPr lang="tr-TR" sz="1050" b="1">
                          <a:solidFill>
                            <a:srgbClr val="C00000"/>
                          </a:solidFill>
                          <a:effectLst/>
                        </a:rPr>
                        <a:t>Marmara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390,895</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İstanbul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387,423</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dirty="0">
                          <a:solidFill>
                            <a:srgbClr val="C00000"/>
                          </a:solidFill>
                          <a:effectLst/>
                        </a:rPr>
                        <a:t>Ege Ü.</a:t>
                      </a:r>
                      <a:endParaRPr lang="tr-TR" sz="1800" b="1" dirty="0">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dirty="0">
                          <a:solidFill>
                            <a:srgbClr val="C00000"/>
                          </a:solidFill>
                          <a:effectLst/>
                        </a:rPr>
                        <a:t>İletişim Fak.</a:t>
                      </a:r>
                      <a:endParaRPr lang="tr-TR" sz="1800" b="1" dirty="0">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dirty="0">
                          <a:solidFill>
                            <a:srgbClr val="C00000"/>
                          </a:solidFill>
                          <a:effectLst/>
                        </a:rPr>
                        <a:t>Örgün</a:t>
                      </a:r>
                      <a:endParaRPr lang="tr-TR" sz="1800" b="1" dirty="0">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375,257</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Ankara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370,696</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Haliç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İşletme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Tam Burslu</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370,502</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Gazi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365,184</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dirty="0">
                          <a:solidFill>
                            <a:srgbClr val="C00000"/>
                          </a:solidFill>
                          <a:effectLst/>
                        </a:rPr>
                        <a:t>Ege Ü.</a:t>
                      </a:r>
                      <a:endParaRPr lang="tr-TR" sz="1800" b="1" dirty="0">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358,844</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Kocaeli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357,757</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Akdeniz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356,289</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dirty="0">
                          <a:solidFill>
                            <a:srgbClr val="C00000"/>
                          </a:solidFill>
                          <a:effectLst/>
                        </a:rPr>
                        <a:t>İstanbul Ü.</a:t>
                      </a:r>
                      <a:endParaRPr lang="tr-TR" sz="1800" b="1" dirty="0">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U.E.</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347,109</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Selçuk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340,996</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Kocaeli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340,934</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Akdeniz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338,401</a:t>
                      </a:r>
                      <a:endParaRPr lang="tr-TR" sz="1800" b="1">
                        <a:solidFill>
                          <a:srgbClr val="C00000"/>
                        </a:solidFill>
                        <a:effectLst/>
                        <a:latin typeface="Calibri"/>
                        <a:ea typeface="Calibri"/>
                        <a:cs typeface="Calibri"/>
                      </a:endParaRPr>
                    </a:p>
                  </a:txBody>
                  <a:tcPr marL="55605" marR="55605" marT="0" marB="0"/>
                </a:tc>
              </a:tr>
              <a:tr h="186365">
                <a:tc>
                  <a:txBody>
                    <a:bodyPr/>
                    <a:lstStyle/>
                    <a:p>
                      <a:pPr>
                        <a:lnSpc>
                          <a:spcPct val="115000"/>
                        </a:lnSpc>
                        <a:spcAft>
                          <a:spcPts val="0"/>
                        </a:spcAft>
                      </a:pPr>
                      <a:r>
                        <a:rPr lang="tr-TR" sz="1050" b="1">
                          <a:solidFill>
                            <a:srgbClr val="C00000"/>
                          </a:solidFill>
                          <a:effectLst/>
                        </a:rPr>
                        <a:t>Ondokuz Mayıs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337,992</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Erciyes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329,943</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İnönü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321,714</a:t>
                      </a:r>
                      <a:endParaRPr lang="tr-TR" sz="1800" b="1">
                        <a:solidFill>
                          <a:srgbClr val="C00000"/>
                        </a:solidFill>
                        <a:effectLst/>
                        <a:latin typeface="Calibri"/>
                        <a:ea typeface="Calibri"/>
                        <a:cs typeface="Calibri"/>
                      </a:endParaRPr>
                    </a:p>
                  </a:txBody>
                  <a:tcPr marL="55605" marR="55605" marT="0" marB="0"/>
                </a:tc>
              </a:tr>
              <a:tr h="214554">
                <a:tc>
                  <a:txBody>
                    <a:bodyPr/>
                    <a:lstStyle/>
                    <a:p>
                      <a:pPr>
                        <a:lnSpc>
                          <a:spcPct val="115000"/>
                        </a:lnSpc>
                        <a:spcAft>
                          <a:spcPts val="0"/>
                        </a:spcAft>
                      </a:pPr>
                      <a:r>
                        <a:rPr lang="tr-TR" sz="1050" b="1">
                          <a:solidFill>
                            <a:srgbClr val="C00000"/>
                          </a:solidFill>
                          <a:effectLst/>
                        </a:rPr>
                        <a:t>Giresun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Tirebolu 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320,086</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Atatürk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317,698</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Selçuk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312,299</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Başkent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%50 Burslu</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310,683</a:t>
                      </a:r>
                      <a:endParaRPr lang="tr-TR" sz="1800" b="1">
                        <a:solidFill>
                          <a:srgbClr val="C00000"/>
                        </a:solidFill>
                        <a:effectLst/>
                        <a:latin typeface="Calibri"/>
                        <a:ea typeface="Calibri"/>
                        <a:cs typeface="Calibri"/>
                      </a:endParaRPr>
                    </a:p>
                  </a:txBody>
                  <a:tcPr marL="55605" marR="55605" marT="0" marB="0"/>
                </a:tc>
              </a:tr>
              <a:tr h="195259">
                <a:tc>
                  <a:txBody>
                    <a:bodyPr/>
                    <a:lstStyle/>
                    <a:p>
                      <a:pPr>
                        <a:lnSpc>
                          <a:spcPct val="115000"/>
                        </a:lnSpc>
                        <a:spcAft>
                          <a:spcPts val="0"/>
                        </a:spcAft>
                      </a:pPr>
                      <a:r>
                        <a:rPr lang="tr-TR" sz="1050" b="1">
                          <a:solidFill>
                            <a:srgbClr val="C00000"/>
                          </a:solidFill>
                          <a:effectLst/>
                        </a:rPr>
                        <a:t>Cumhuriyet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309,472</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Fırat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300,489</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Erciyes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283,599</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İnönü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280,230</a:t>
                      </a:r>
                      <a:endParaRPr lang="tr-TR" sz="1800" b="1">
                        <a:solidFill>
                          <a:srgbClr val="C00000"/>
                        </a:solidFill>
                        <a:effectLst/>
                        <a:latin typeface="Calibri"/>
                        <a:ea typeface="Calibri"/>
                        <a:cs typeface="Calibri"/>
                      </a:endParaRPr>
                    </a:p>
                  </a:txBody>
                  <a:tcPr marL="55605" marR="55605" marT="0" marB="0"/>
                </a:tc>
              </a:tr>
              <a:tr h="214554">
                <a:tc>
                  <a:txBody>
                    <a:bodyPr/>
                    <a:lstStyle/>
                    <a:p>
                      <a:pPr>
                        <a:lnSpc>
                          <a:spcPct val="115000"/>
                        </a:lnSpc>
                        <a:spcAft>
                          <a:spcPts val="0"/>
                        </a:spcAft>
                      </a:pPr>
                      <a:r>
                        <a:rPr lang="tr-TR" sz="1050" b="1">
                          <a:solidFill>
                            <a:srgbClr val="C00000"/>
                          </a:solidFill>
                          <a:effectLst/>
                        </a:rPr>
                        <a:t>Gümüşhane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Örgün</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271,107</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Atatürk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260,004</a:t>
                      </a:r>
                      <a:endParaRPr lang="tr-TR" sz="1800" b="1">
                        <a:solidFill>
                          <a:srgbClr val="C00000"/>
                        </a:solidFill>
                        <a:effectLst/>
                        <a:latin typeface="Calibri"/>
                        <a:ea typeface="Calibri"/>
                        <a:cs typeface="Calibri"/>
                      </a:endParaRPr>
                    </a:p>
                  </a:txBody>
                  <a:tcPr marL="55605" marR="55605" marT="0" marB="0"/>
                </a:tc>
              </a:tr>
              <a:tr h="214554">
                <a:tc>
                  <a:txBody>
                    <a:bodyPr/>
                    <a:lstStyle/>
                    <a:p>
                      <a:pPr>
                        <a:lnSpc>
                          <a:spcPct val="115000"/>
                        </a:lnSpc>
                        <a:spcAft>
                          <a:spcPts val="0"/>
                        </a:spcAft>
                      </a:pPr>
                      <a:r>
                        <a:rPr lang="tr-TR" sz="1050" b="1">
                          <a:solidFill>
                            <a:srgbClr val="C00000"/>
                          </a:solidFill>
                          <a:effectLst/>
                        </a:rPr>
                        <a:t>İstanbul Aydın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%50 Burslu</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259,170</a:t>
                      </a:r>
                      <a:endParaRPr lang="tr-TR" sz="1800" b="1">
                        <a:solidFill>
                          <a:srgbClr val="C00000"/>
                        </a:solidFill>
                        <a:effectLst/>
                        <a:latin typeface="Calibri"/>
                        <a:ea typeface="Calibri"/>
                        <a:cs typeface="Calibri"/>
                      </a:endParaRPr>
                    </a:p>
                  </a:txBody>
                  <a:tcPr marL="55605" marR="55605" marT="0" marB="0"/>
                </a:tc>
              </a:tr>
              <a:tr h="107278">
                <a:tc>
                  <a:txBody>
                    <a:bodyPr/>
                    <a:lstStyle/>
                    <a:p>
                      <a:pPr>
                        <a:lnSpc>
                          <a:spcPct val="115000"/>
                        </a:lnSpc>
                        <a:spcAft>
                          <a:spcPts val="0"/>
                        </a:spcAft>
                      </a:pPr>
                      <a:r>
                        <a:rPr lang="tr-TR" sz="1050" b="1">
                          <a:solidFill>
                            <a:srgbClr val="C00000"/>
                          </a:solidFill>
                          <a:effectLst/>
                        </a:rPr>
                        <a:t>Fırat Ü.</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İletişim Fak.</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a:solidFill>
                            <a:srgbClr val="C00000"/>
                          </a:solidFill>
                          <a:effectLst/>
                        </a:rPr>
                        <a:t>İ.Ö.</a:t>
                      </a:r>
                      <a:endParaRPr lang="tr-TR" sz="1800" b="1">
                        <a:solidFill>
                          <a:srgbClr val="C00000"/>
                        </a:solidFill>
                        <a:effectLst/>
                        <a:latin typeface="Calibri"/>
                        <a:ea typeface="Calibri"/>
                        <a:cs typeface="Calibri"/>
                      </a:endParaRPr>
                    </a:p>
                  </a:txBody>
                  <a:tcPr marL="55605" marR="55605" marT="0" marB="0"/>
                </a:tc>
                <a:tc>
                  <a:txBody>
                    <a:bodyPr/>
                    <a:lstStyle/>
                    <a:p>
                      <a:pPr>
                        <a:lnSpc>
                          <a:spcPct val="115000"/>
                        </a:lnSpc>
                        <a:spcAft>
                          <a:spcPts val="0"/>
                        </a:spcAft>
                      </a:pPr>
                      <a:r>
                        <a:rPr lang="tr-TR" sz="1050" b="1" dirty="0">
                          <a:solidFill>
                            <a:srgbClr val="C00000"/>
                          </a:solidFill>
                          <a:effectLst/>
                        </a:rPr>
                        <a:t>253,645</a:t>
                      </a:r>
                      <a:endParaRPr lang="tr-TR" sz="1800" b="1" dirty="0">
                        <a:solidFill>
                          <a:srgbClr val="C00000"/>
                        </a:solidFill>
                        <a:effectLst/>
                        <a:latin typeface="Calibri"/>
                        <a:ea typeface="Calibri"/>
                        <a:cs typeface="Calibri"/>
                      </a:endParaRPr>
                    </a:p>
                  </a:txBody>
                  <a:tcPr marL="55605" marR="55605" marT="0" marB="0"/>
                </a:tc>
              </a:tr>
            </a:tbl>
          </a:graphicData>
        </a:graphic>
      </p:graphicFrame>
    </p:spTree>
    <p:extLst>
      <p:ext uri="{BB962C8B-B14F-4D97-AF65-F5344CB8AC3E}">
        <p14:creationId xmlns:p14="http://schemas.microsoft.com/office/powerpoint/2010/main" val="4092598585"/>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ek Köşesi Kesik ve Yuvarlatılmış Dikdörtgen"/>
          <p:cNvSpPr/>
          <p:nvPr/>
        </p:nvSpPr>
        <p:spPr>
          <a:xfrm>
            <a:off x="2267894" y="2086631"/>
            <a:ext cx="5832648" cy="1559718"/>
          </a:xfrm>
          <a:prstGeom prst="plaqu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dobe Hebrew" pitchFamily="18" charset="-79"/>
                <a:cs typeface="Adobe Hebrew" pitchFamily="18" charset="-79"/>
              </a:rPr>
              <a:t>2014-ÖSYS ikinci Aşama: </a:t>
            </a:r>
          </a:p>
          <a:p>
            <a:pPr algn="ctr"/>
            <a:r>
              <a:rPr lang="tr-T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dobe Hebrew" pitchFamily="18" charset="-79"/>
                <a:cs typeface="Adobe Hebrew" pitchFamily="18" charset="-79"/>
              </a:rPr>
              <a:t>Lisans Yerleştirme Sınavları (LYS) </a:t>
            </a:r>
          </a:p>
          <a:p>
            <a:pPr algn="ctr"/>
            <a:r>
              <a:rPr lang="tr-TR" sz="2800" b="1" u="sng"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cs typeface="Adobe Hebrew" pitchFamily="18" charset="-79"/>
              </a:rPr>
              <a:t>5</a:t>
            </a:r>
            <a:r>
              <a:rPr lang="tr-T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dobe Hebrew" pitchFamily="18" charset="-79"/>
                <a:cs typeface="Adobe Hebrew" pitchFamily="18" charset="-79"/>
              </a:rPr>
              <a:t> </a:t>
            </a:r>
            <a:r>
              <a:rPr lang="tr-TR"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dobe Hebrew" pitchFamily="18" charset="-79"/>
                <a:cs typeface="Adobe Hebrew" pitchFamily="18" charset="-79"/>
              </a:rPr>
              <a:t>O</a:t>
            </a:r>
            <a:r>
              <a:rPr lang="tr-TR"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dobe Hebrew" pitchFamily="18" charset="-79"/>
                <a:cs typeface="Adobe Hebrew" pitchFamily="18" charset="-79"/>
              </a:rPr>
              <a:t>turumda Yapılacaktır.</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17" y="1502512"/>
            <a:ext cx="7643867" cy="7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1" name="1 Resim" descr="ram logo tasarım - Kopya.png"/>
          <p:cNvPicPr/>
          <p:nvPr/>
        </p:nvPicPr>
        <p:blipFill>
          <a:blip r:embed="rId3" cstate="print"/>
          <a:stretch>
            <a:fillRect/>
          </a:stretch>
        </p:blipFill>
        <p:spPr>
          <a:xfrm>
            <a:off x="7891719" y="6239444"/>
            <a:ext cx="1252281" cy="620252"/>
          </a:xfrm>
          <a:prstGeom prst="rect">
            <a:avLst/>
          </a:prstGeom>
          <a:ln>
            <a:noFill/>
          </a:ln>
          <a:effectLst>
            <a:softEdge rad="112500"/>
          </a:effectLst>
        </p:spPr>
      </p:pic>
      <p:graphicFrame>
        <p:nvGraphicFramePr>
          <p:cNvPr id="9" name="Tablo 8"/>
          <p:cNvGraphicFramePr>
            <a:graphicFrameLocks noGrp="1"/>
          </p:cNvGraphicFramePr>
          <p:nvPr>
            <p:extLst>
              <p:ext uri="{D42A27DB-BD31-4B8C-83A1-F6EECF244321}">
                <p14:modId xmlns:p14="http://schemas.microsoft.com/office/powerpoint/2010/main" val="2830527123"/>
              </p:ext>
            </p:extLst>
          </p:nvPr>
        </p:nvGraphicFramePr>
        <p:xfrm>
          <a:off x="395536" y="3861048"/>
          <a:ext cx="7643865" cy="2664296"/>
        </p:xfrm>
        <a:graphic>
          <a:graphicData uri="http://schemas.openxmlformats.org/drawingml/2006/table">
            <a:tbl>
              <a:tblPr firstRow="1" bandRow="1">
                <a:tableStyleId>{2A488322-F2BA-4B5B-9748-0D474271808F}</a:tableStyleId>
              </a:tblPr>
              <a:tblGrid>
                <a:gridCol w="2547955"/>
                <a:gridCol w="2547955"/>
                <a:gridCol w="2547955"/>
              </a:tblGrid>
              <a:tr h="471280">
                <a:tc>
                  <a:txBody>
                    <a:bodyPr/>
                    <a:lstStyle/>
                    <a:p>
                      <a:pPr algn="ctr"/>
                      <a:r>
                        <a:rPr lang="tr-TR" dirty="0" smtClean="0">
                          <a:effectLst/>
                        </a:rPr>
                        <a:t>SINAV ADI</a:t>
                      </a:r>
                      <a:endParaRPr lang="tr-TR" b="1" dirty="0">
                        <a:effectLst/>
                      </a:endParaRPr>
                    </a:p>
                  </a:txBody>
                  <a:tcPr anchor="ctr"/>
                </a:tc>
                <a:tc>
                  <a:txBody>
                    <a:bodyPr/>
                    <a:lstStyle/>
                    <a:p>
                      <a:pPr algn="ctr"/>
                      <a:r>
                        <a:rPr lang="tr-TR" dirty="0" smtClean="0">
                          <a:effectLst/>
                        </a:rPr>
                        <a:t>TARİH</a:t>
                      </a:r>
                      <a:endParaRPr lang="tr-TR" b="1" dirty="0">
                        <a:effectLst/>
                      </a:endParaRPr>
                    </a:p>
                  </a:txBody>
                  <a:tcPr anchor="ctr"/>
                </a:tc>
                <a:tc>
                  <a:txBody>
                    <a:bodyPr/>
                    <a:lstStyle/>
                    <a:p>
                      <a:pPr algn="ctr"/>
                      <a:r>
                        <a:rPr lang="tr-TR" dirty="0" smtClean="0">
                          <a:effectLst/>
                        </a:rPr>
                        <a:t>SAAT</a:t>
                      </a:r>
                      <a:endParaRPr lang="tr-TR" b="1" dirty="0">
                        <a:effectLst/>
                      </a:endParaRPr>
                    </a:p>
                  </a:txBody>
                  <a:tcPr anchor="ctr"/>
                </a:tc>
              </a:tr>
              <a:tr h="464824">
                <a:tc>
                  <a:txBody>
                    <a:bodyPr/>
                    <a:lstStyle/>
                    <a:p>
                      <a:pPr algn="ctr"/>
                      <a:r>
                        <a:rPr lang="tr-TR" sz="1800" dirty="0" smtClean="0">
                          <a:effectLst/>
                        </a:rPr>
                        <a:t>LYS-1</a:t>
                      </a:r>
                      <a:endParaRPr lang="tr-TR" sz="1800" b="1" dirty="0" smtClean="0">
                        <a:effectLst/>
                      </a:endParaRPr>
                    </a:p>
                  </a:txBody>
                  <a:tcPr anchor="ctr"/>
                </a:tc>
                <a:tc>
                  <a:txBody>
                    <a:bodyPr/>
                    <a:lstStyle/>
                    <a:p>
                      <a:pPr algn="ctr"/>
                      <a:r>
                        <a:rPr lang="tr-TR" dirty="0" smtClean="0">
                          <a:effectLst/>
                        </a:rPr>
                        <a:t>15.06.2014</a:t>
                      </a:r>
                      <a:endParaRPr lang="tr-TR" b="1" dirty="0">
                        <a:effectLst/>
                      </a:endParaRPr>
                    </a:p>
                  </a:txBody>
                  <a:tcPr anchor="ctr"/>
                </a:tc>
                <a:tc>
                  <a:txBody>
                    <a:bodyPr/>
                    <a:lstStyle/>
                    <a:p>
                      <a:pPr algn="ctr"/>
                      <a:r>
                        <a:rPr lang="tr-TR" dirty="0" smtClean="0">
                          <a:effectLst/>
                        </a:rPr>
                        <a:t>10.00</a:t>
                      </a:r>
                      <a:endParaRPr lang="tr-TR" b="1" dirty="0">
                        <a:effectLst/>
                      </a:endParaRPr>
                    </a:p>
                  </a:txBody>
                  <a:tcPr anchor="ctr"/>
                </a:tc>
              </a:tr>
              <a:tr h="432048">
                <a:tc>
                  <a:txBody>
                    <a:bodyPr/>
                    <a:lstStyle/>
                    <a:p>
                      <a:pPr algn="ctr"/>
                      <a:r>
                        <a:rPr lang="tr-TR" dirty="0" smtClean="0">
                          <a:effectLst/>
                        </a:rPr>
                        <a:t>LYS</a:t>
                      </a:r>
                      <a:r>
                        <a:rPr lang="tr-TR" baseline="0" dirty="0" smtClean="0">
                          <a:effectLst/>
                        </a:rPr>
                        <a:t>-2</a:t>
                      </a:r>
                      <a:endParaRPr lang="tr-TR" b="1" dirty="0">
                        <a:effectLst/>
                      </a:endParaRPr>
                    </a:p>
                  </a:txBody>
                  <a:tcPr anchor="ctr"/>
                </a:tc>
                <a:tc>
                  <a:txBody>
                    <a:bodyPr/>
                    <a:lstStyle/>
                    <a:p>
                      <a:pPr algn="ctr"/>
                      <a:r>
                        <a:rPr lang="tr-TR" dirty="0" smtClean="0">
                          <a:effectLst/>
                        </a:rPr>
                        <a:t>21.06.2014</a:t>
                      </a:r>
                      <a:endParaRPr lang="tr-TR" b="1" dirty="0">
                        <a:effectLst/>
                      </a:endParaRPr>
                    </a:p>
                  </a:txBody>
                  <a:tcPr anchor="ctr"/>
                </a:tc>
                <a:tc>
                  <a:txBody>
                    <a:bodyPr/>
                    <a:lstStyle/>
                    <a:p>
                      <a:pPr algn="ctr"/>
                      <a:r>
                        <a:rPr lang="tr-TR" dirty="0" smtClean="0">
                          <a:effectLst/>
                        </a:rPr>
                        <a:t>10.00</a:t>
                      </a:r>
                      <a:endParaRPr lang="tr-TR" b="1" dirty="0">
                        <a:effectLst/>
                      </a:endParaRPr>
                    </a:p>
                  </a:txBody>
                  <a:tcPr anchor="ctr"/>
                </a:tc>
              </a:tr>
              <a:tr h="432048">
                <a:tc>
                  <a:txBody>
                    <a:bodyPr/>
                    <a:lstStyle/>
                    <a:p>
                      <a:pPr algn="ctr"/>
                      <a:r>
                        <a:rPr lang="tr-TR" dirty="0" smtClean="0">
                          <a:effectLst/>
                        </a:rPr>
                        <a:t>LYS-3</a:t>
                      </a:r>
                      <a:endParaRPr lang="tr-TR" b="1" dirty="0">
                        <a:effectLst/>
                      </a:endParaRPr>
                    </a:p>
                  </a:txBody>
                  <a:tcPr anchor="ctr"/>
                </a:tc>
                <a:tc>
                  <a:txBody>
                    <a:bodyPr/>
                    <a:lstStyle/>
                    <a:p>
                      <a:pPr algn="ctr"/>
                      <a:r>
                        <a:rPr lang="tr-TR" dirty="0" smtClean="0">
                          <a:effectLst/>
                        </a:rPr>
                        <a:t>22.06.2014</a:t>
                      </a:r>
                      <a:endParaRPr lang="tr-TR" b="1" dirty="0">
                        <a:effectLst/>
                      </a:endParaRPr>
                    </a:p>
                  </a:txBody>
                  <a:tcPr anchor="ctr"/>
                </a:tc>
                <a:tc>
                  <a:txBody>
                    <a:bodyPr/>
                    <a:lstStyle/>
                    <a:p>
                      <a:pPr algn="ctr"/>
                      <a:r>
                        <a:rPr lang="tr-TR" dirty="0" smtClean="0">
                          <a:effectLst/>
                        </a:rPr>
                        <a:t>10.00</a:t>
                      </a:r>
                      <a:endParaRPr lang="tr-TR" b="1" dirty="0">
                        <a:effectLst/>
                      </a:endParaRPr>
                    </a:p>
                  </a:txBody>
                  <a:tcPr anchor="ctr"/>
                </a:tc>
              </a:tr>
              <a:tr h="432048">
                <a:tc>
                  <a:txBody>
                    <a:bodyPr/>
                    <a:lstStyle/>
                    <a:p>
                      <a:pPr algn="ctr"/>
                      <a:r>
                        <a:rPr lang="tr-TR" dirty="0" smtClean="0">
                          <a:effectLst/>
                        </a:rPr>
                        <a:t>LYS-4</a:t>
                      </a:r>
                      <a:endParaRPr lang="tr-TR" b="1" dirty="0">
                        <a:effectLst/>
                      </a:endParaRPr>
                    </a:p>
                  </a:txBody>
                  <a:tcPr anchor="ctr"/>
                </a:tc>
                <a:tc>
                  <a:txBody>
                    <a:bodyPr/>
                    <a:lstStyle/>
                    <a:p>
                      <a:pPr algn="ctr"/>
                      <a:r>
                        <a:rPr lang="tr-TR" dirty="0" smtClean="0">
                          <a:effectLst/>
                        </a:rPr>
                        <a:t>14.06.2014</a:t>
                      </a:r>
                      <a:endParaRPr lang="tr-TR" b="1" dirty="0">
                        <a:effectLst/>
                      </a:endParaRPr>
                    </a:p>
                  </a:txBody>
                  <a:tcPr anchor="ctr"/>
                </a:tc>
                <a:tc>
                  <a:txBody>
                    <a:bodyPr/>
                    <a:lstStyle/>
                    <a:p>
                      <a:pPr algn="ctr"/>
                      <a:r>
                        <a:rPr lang="tr-TR" dirty="0" smtClean="0">
                          <a:effectLst/>
                        </a:rPr>
                        <a:t>10.00</a:t>
                      </a:r>
                      <a:endParaRPr lang="tr-TR" b="1" dirty="0">
                        <a:effectLst/>
                      </a:endParaRPr>
                    </a:p>
                  </a:txBody>
                  <a:tcPr anchor="ctr"/>
                </a:tc>
              </a:tr>
              <a:tr h="432048">
                <a:tc>
                  <a:txBody>
                    <a:bodyPr/>
                    <a:lstStyle/>
                    <a:p>
                      <a:pPr algn="ctr"/>
                      <a:r>
                        <a:rPr lang="tr-TR" dirty="0" smtClean="0">
                          <a:effectLst/>
                        </a:rPr>
                        <a:t>LYS-5</a:t>
                      </a:r>
                      <a:endParaRPr lang="tr-TR" b="1" dirty="0">
                        <a:effectLst/>
                      </a:endParaRPr>
                    </a:p>
                  </a:txBody>
                  <a:tcPr anchor="ctr"/>
                </a:tc>
                <a:tc>
                  <a:txBody>
                    <a:bodyPr/>
                    <a:lstStyle/>
                    <a:p>
                      <a:pPr algn="ctr"/>
                      <a:r>
                        <a:rPr lang="tr-TR" dirty="0" smtClean="0">
                          <a:effectLst/>
                        </a:rPr>
                        <a:t>15.06.2014</a:t>
                      </a:r>
                      <a:endParaRPr lang="tr-TR" b="1" dirty="0">
                        <a:effectLst/>
                      </a:endParaRPr>
                    </a:p>
                  </a:txBody>
                  <a:tcPr anchor="ctr"/>
                </a:tc>
                <a:tc>
                  <a:txBody>
                    <a:bodyPr/>
                    <a:lstStyle/>
                    <a:p>
                      <a:pPr algn="ctr"/>
                      <a:r>
                        <a:rPr lang="tr-TR" dirty="0" smtClean="0">
                          <a:effectLst/>
                        </a:rPr>
                        <a:t>14.00</a:t>
                      </a:r>
                      <a:endParaRPr lang="tr-TR" b="1" dirty="0">
                        <a:effectLst/>
                      </a:endParaRPr>
                    </a:p>
                  </a:txBody>
                  <a:tcPr anchor="ctr"/>
                </a:tc>
              </a:tr>
            </a:tbl>
          </a:graphicData>
        </a:graphic>
      </p:graphicFrame>
      <p:sp>
        <p:nvSpPr>
          <p:cNvPr id="8" name="2 Metin kutusu"/>
          <p:cNvSpPr txBox="1"/>
          <p:nvPr/>
        </p:nvSpPr>
        <p:spPr>
          <a:xfrm>
            <a:off x="1142976" y="188640"/>
            <a:ext cx="6357982" cy="1323439"/>
          </a:xfrm>
          <a:prstGeom prst="flowChartOnlineStorage">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tr-TR"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2014 ÖSS SINAV SİSTEMİ</a:t>
            </a:r>
            <a:endParaRPr lang="tr-TR"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pic>
        <p:nvPicPr>
          <p:cNvPr id="2050" name="Picture 2" descr="http://www.chatlama.net/wp-content/uploads/chatlama-sohbet-odalar%C4%B12.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1972" y="2086631"/>
            <a:ext cx="2006984" cy="155971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477035"/>
      </p:ext>
    </p:extLst>
  </p:cSld>
  <p:clrMapOvr>
    <a:masterClrMapping/>
  </p:clrMapOvr>
  <p:transition spd="med">
    <p:wipe dir="d"/>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SOSYAL BİLGİLER ÖĞRETMENLİĞİ(TS-1)</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6" name="Tablo 5"/>
          <p:cNvGraphicFramePr>
            <a:graphicFrameLocks noGrp="1"/>
          </p:cNvGraphicFramePr>
          <p:nvPr>
            <p:extLst>
              <p:ext uri="{D42A27DB-BD31-4B8C-83A1-F6EECF244321}">
                <p14:modId xmlns:p14="http://schemas.microsoft.com/office/powerpoint/2010/main" val="2155292200"/>
              </p:ext>
            </p:extLst>
          </p:nvPr>
        </p:nvGraphicFramePr>
        <p:xfrm>
          <a:off x="179512" y="1268760"/>
          <a:ext cx="7488832" cy="5585746"/>
        </p:xfrm>
        <a:graphic>
          <a:graphicData uri="http://schemas.openxmlformats.org/drawingml/2006/table">
            <a:tbl>
              <a:tblPr>
                <a:tableStyleId>{5C22544A-7EE6-4342-B048-85BDC9FD1C3A}</a:tableStyleId>
              </a:tblPr>
              <a:tblGrid>
                <a:gridCol w="1872208"/>
                <a:gridCol w="1872208"/>
                <a:gridCol w="1872208"/>
                <a:gridCol w="1872208"/>
              </a:tblGrid>
              <a:tr h="144016">
                <a:tc>
                  <a:txBody>
                    <a:bodyPr/>
                    <a:lstStyle/>
                    <a:p>
                      <a:pPr>
                        <a:lnSpc>
                          <a:spcPct val="115000"/>
                        </a:lnSpc>
                        <a:spcAft>
                          <a:spcPts val="0"/>
                        </a:spcAft>
                      </a:pPr>
                      <a:r>
                        <a:rPr lang="tr-TR" sz="1000" b="1" dirty="0">
                          <a:solidFill>
                            <a:srgbClr val="C00000"/>
                          </a:solidFill>
                          <a:effectLst/>
                        </a:rPr>
                        <a:t>İstanbul Ü.</a:t>
                      </a:r>
                      <a:endParaRPr lang="tr-TR" sz="1400" b="1" dirty="0">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Hasan Ali Yücel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398,446</a:t>
                      </a:r>
                      <a:endParaRPr lang="tr-TR" sz="1400" b="1">
                        <a:solidFill>
                          <a:srgbClr val="C00000"/>
                        </a:solidFill>
                        <a:effectLst/>
                        <a:latin typeface="Calibri"/>
                        <a:ea typeface="Calibri"/>
                        <a:cs typeface="Calibri"/>
                      </a:endParaRPr>
                    </a:p>
                  </a:txBody>
                  <a:tcPr marL="52397" marR="52397" marT="0" marB="0"/>
                </a:tc>
              </a:tr>
              <a:tr h="168383">
                <a:tc>
                  <a:txBody>
                    <a:bodyPr/>
                    <a:lstStyle/>
                    <a:p>
                      <a:pPr>
                        <a:lnSpc>
                          <a:spcPct val="115000"/>
                        </a:lnSpc>
                        <a:spcAft>
                          <a:spcPts val="0"/>
                        </a:spcAft>
                      </a:pPr>
                      <a:r>
                        <a:rPr lang="tr-TR" sz="1000" b="1">
                          <a:solidFill>
                            <a:srgbClr val="C00000"/>
                          </a:solidFill>
                          <a:effectLst/>
                        </a:rPr>
                        <a:t>Marmara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Atatürk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390,045</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Yıldız Teknik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385,210</a:t>
                      </a:r>
                      <a:endParaRPr lang="tr-TR" sz="1400" b="1">
                        <a:solidFill>
                          <a:srgbClr val="C00000"/>
                        </a:solidFill>
                        <a:effectLst/>
                        <a:latin typeface="Calibri"/>
                        <a:ea typeface="Calibri"/>
                        <a:cs typeface="Calibri"/>
                      </a:endParaRPr>
                    </a:p>
                  </a:txBody>
                  <a:tcPr marL="52397" marR="52397" marT="0" marB="0"/>
                </a:tc>
              </a:tr>
              <a:tr h="179032">
                <a:tc>
                  <a:txBody>
                    <a:bodyPr/>
                    <a:lstStyle/>
                    <a:p>
                      <a:pPr>
                        <a:lnSpc>
                          <a:spcPct val="115000"/>
                        </a:lnSpc>
                        <a:spcAft>
                          <a:spcPts val="0"/>
                        </a:spcAft>
                      </a:pPr>
                      <a:r>
                        <a:rPr lang="tr-TR" sz="1000" b="1">
                          <a:solidFill>
                            <a:srgbClr val="C00000"/>
                          </a:solidFill>
                          <a:effectLst/>
                        </a:rPr>
                        <a:t>Ankara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Bilimleri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383,784</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Ege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382,063</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Uludağ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377,861</a:t>
                      </a:r>
                      <a:endParaRPr lang="tr-TR" sz="1400" b="1">
                        <a:solidFill>
                          <a:srgbClr val="C00000"/>
                        </a:solidFill>
                        <a:effectLst/>
                        <a:latin typeface="Calibri"/>
                        <a:ea typeface="Calibri"/>
                        <a:cs typeface="Calibri"/>
                      </a:endParaRPr>
                    </a:p>
                  </a:txBody>
                  <a:tcPr marL="52397" marR="52397" marT="0" marB="0"/>
                </a:tc>
              </a:tr>
              <a:tr h="191561">
                <a:tc>
                  <a:txBody>
                    <a:bodyPr/>
                    <a:lstStyle/>
                    <a:p>
                      <a:pPr>
                        <a:lnSpc>
                          <a:spcPct val="115000"/>
                        </a:lnSpc>
                        <a:spcAft>
                          <a:spcPts val="0"/>
                        </a:spcAft>
                      </a:pPr>
                      <a:r>
                        <a:rPr lang="tr-TR" sz="1000" b="1">
                          <a:solidFill>
                            <a:srgbClr val="C00000"/>
                          </a:solidFill>
                          <a:effectLst/>
                        </a:rPr>
                        <a:t>Gazi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Gazi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377,679</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Çukurova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376,946</a:t>
                      </a:r>
                      <a:endParaRPr lang="tr-TR" sz="1400" b="1">
                        <a:solidFill>
                          <a:srgbClr val="C00000"/>
                        </a:solidFill>
                        <a:effectLst/>
                        <a:latin typeface="Calibri"/>
                        <a:ea typeface="Calibri"/>
                        <a:cs typeface="Calibri"/>
                      </a:endParaRPr>
                    </a:p>
                  </a:txBody>
                  <a:tcPr marL="52397" marR="52397" marT="0" marB="0"/>
                </a:tc>
              </a:tr>
              <a:tr h="186708">
                <a:tc>
                  <a:txBody>
                    <a:bodyPr/>
                    <a:lstStyle/>
                    <a:p>
                      <a:pPr>
                        <a:lnSpc>
                          <a:spcPct val="115000"/>
                        </a:lnSpc>
                        <a:spcAft>
                          <a:spcPts val="0"/>
                        </a:spcAft>
                      </a:pPr>
                      <a:r>
                        <a:rPr lang="tr-TR" sz="1000" b="1">
                          <a:solidFill>
                            <a:srgbClr val="C00000"/>
                          </a:solidFill>
                          <a:effectLst/>
                        </a:rPr>
                        <a:t>Dicle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Ziya Gökalp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375,044</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Anadolu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374,012</a:t>
                      </a:r>
                      <a:endParaRPr lang="tr-TR" sz="1400" b="1">
                        <a:solidFill>
                          <a:srgbClr val="C00000"/>
                        </a:solidFill>
                        <a:effectLst/>
                        <a:latin typeface="Calibri"/>
                        <a:ea typeface="Calibri"/>
                        <a:cs typeface="Calibri"/>
                      </a:endParaRPr>
                    </a:p>
                  </a:txBody>
                  <a:tcPr marL="52397" marR="52397" marT="0" marB="0"/>
                </a:tc>
              </a:tr>
              <a:tr h="191561">
                <a:tc>
                  <a:txBody>
                    <a:bodyPr/>
                    <a:lstStyle/>
                    <a:p>
                      <a:pPr>
                        <a:lnSpc>
                          <a:spcPct val="115000"/>
                        </a:lnSpc>
                        <a:spcAft>
                          <a:spcPts val="0"/>
                        </a:spcAft>
                      </a:pPr>
                      <a:r>
                        <a:rPr lang="tr-TR" sz="1000" b="1">
                          <a:solidFill>
                            <a:srgbClr val="C00000"/>
                          </a:solidFill>
                          <a:effectLst/>
                        </a:rPr>
                        <a:t>Dokuz Eylül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Buca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373,064</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Erciyes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369,708</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Ondokuz Mayıs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369,554</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Akdeniz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369,303</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İnönü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369,135</a:t>
                      </a:r>
                      <a:endParaRPr lang="tr-TR" sz="1400" b="1">
                        <a:solidFill>
                          <a:srgbClr val="C00000"/>
                        </a:solidFill>
                        <a:effectLst/>
                        <a:latin typeface="Calibri"/>
                        <a:ea typeface="Calibri"/>
                        <a:cs typeface="Calibri"/>
                      </a:endParaRPr>
                    </a:p>
                  </a:txBody>
                  <a:tcPr marL="52397" marR="52397" marT="0" marB="0"/>
                </a:tc>
              </a:tr>
              <a:tr h="205033">
                <a:tc>
                  <a:txBody>
                    <a:bodyPr/>
                    <a:lstStyle/>
                    <a:p>
                      <a:pPr>
                        <a:lnSpc>
                          <a:spcPct val="115000"/>
                        </a:lnSpc>
                        <a:spcAft>
                          <a:spcPts val="0"/>
                        </a:spcAft>
                      </a:pPr>
                      <a:r>
                        <a:rPr lang="tr-TR" sz="1000" b="1">
                          <a:solidFill>
                            <a:srgbClr val="C00000"/>
                          </a:solidFill>
                          <a:effectLst/>
                        </a:rPr>
                        <a:t>Çanakkale Onsekiz Mart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367,679</a:t>
                      </a:r>
                      <a:endParaRPr lang="tr-TR" sz="1400" b="1">
                        <a:solidFill>
                          <a:srgbClr val="C00000"/>
                        </a:solidFill>
                        <a:effectLst/>
                        <a:latin typeface="Calibri"/>
                        <a:ea typeface="Calibri"/>
                        <a:cs typeface="Calibri"/>
                      </a:endParaRPr>
                    </a:p>
                  </a:txBody>
                  <a:tcPr marL="52397" marR="52397" marT="0" marB="0"/>
                </a:tc>
              </a:tr>
              <a:tr h="229400">
                <a:tc>
                  <a:txBody>
                    <a:bodyPr/>
                    <a:lstStyle/>
                    <a:p>
                      <a:pPr>
                        <a:lnSpc>
                          <a:spcPct val="115000"/>
                        </a:lnSpc>
                        <a:spcAft>
                          <a:spcPts val="0"/>
                        </a:spcAft>
                      </a:pPr>
                      <a:r>
                        <a:rPr lang="tr-TR" sz="1000" b="1">
                          <a:solidFill>
                            <a:srgbClr val="C00000"/>
                          </a:solidFill>
                          <a:effectLst/>
                        </a:rPr>
                        <a:t>Necmettin Erbakan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Ahmet Keleşoğlu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366,327</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Yüzüncü Yıl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366,069</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Süleyman Demirel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365,168</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Sakarya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364,199</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Fırat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364,147</a:t>
                      </a:r>
                      <a:endParaRPr lang="tr-TR" sz="1400" b="1">
                        <a:solidFill>
                          <a:srgbClr val="C00000"/>
                        </a:solidFill>
                        <a:effectLst/>
                        <a:latin typeface="Calibri"/>
                        <a:ea typeface="Calibri"/>
                        <a:cs typeface="Calibri"/>
                      </a:endParaRPr>
                    </a:p>
                  </a:txBody>
                  <a:tcPr marL="52397" marR="52397" marT="0" marB="0"/>
                </a:tc>
              </a:tr>
              <a:tr h="191561">
                <a:tc>
                  <a:txBody>
                    <a:bodyPr/>
                    <a:lstStyle/>
                    <a:p>
                      <a:pPr>
                        <a:lnSpc>
                          <a:spcPct val="115000"/>
                        </a:lnSpc>
                        <a:spcAft>
                          <a:spcPts val="0"/>
                        </a:spcAft>
                      </a:pPr>
                      <a:r>
                        <a:rPr lang="tr-TR" sz="1000" b="1">
                          <a:solidFill>
                            <a:srgbClr val="C00000"/>
                          </a:solidFill>
                          <a:effectLst/>
                        </a:rPr>
                        <a:t>Gaziantep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Nizip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363,883</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Adıyaman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361,707</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Muğla Sıtkı Koçman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361,024</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Balıkesir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Necatibey 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360,614</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Adnan Menderes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359,121</a:t>
                      </a:r>
                      <a:endParaRPr lang="tr-TR" sz="1400" b="1">
                        <a:solidFill>
                          <a:srgbClr val="C00000"/>
                        </a:solidFill>
                        <a:effectLst/>
                        <a:latin typeface="Calibri"/>
                        <a:ea typeface="Calibri"/>
                        <a:cs typeface="Calibri"/>
                      </a:endParaRPr>
                    </a:p>
                  </a:txBody>
                  <a:tcPr marL="52397" marR="52397" marT="0" marB="0"/>
                </a:tc>
              </a:tr>
              <a:tr h="263665">
                <a:tc>
                  <a:txBody>
                    <a:bodyPr/>
                    <a:lstStyle/>
                    <a:p>
                      <a:pPr>
                        <a:lnSpc>
                          <a:spcPct val="115000"/>
                        </a:lnSpc>
                        <a:spcAft>
                          <a:spcPts val="0"/>
                        </a:spcAft>
                      </a:pPr>
                      <a:r>
                        <a:rPr lang="tr-TR" sz="1000" b="1">
                          <a:solidFill>
                            <a:srgbClr val="C00000"/>
                          </a:solidFill>
                          <a:effectLst/>
                        </a:rPr>
                        <a:t>Abant İzzet Baysal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359,067</a:t>
                      </a:r>
                      <a:endParaRPr lang="tr-TR" sz="1400" b="1">
                        <a:solidFill>
                          <a:srgbClr val="C00000"/>
                        </a:solidFill>
                        <a:effectLst/>
                        <a:latin typeface="Calibri"/>
                        <a:ea typeface="Calibri"/>
                        <a:cs typeface="Calibri"/>
                      </a:endParaRPr>
                    </a:p>
                  </a:txBody>
                  <a:tcPr marL="52397" marR="52397" marT="0" marB="0"/>
                </a:tc>
              </a:tr>
              <a:tr h="127841">
                <a:tc>
                  <a:txBody>
                    <a:bodyPr/>
                    <a:lstStyle/>
                    <a:p>
                      <a:pPr>
                        <a:lnSpc>
                          <a:spcPct val="115000"/>
                        </a:lnSpc>
                        <a:spcAft>
                          <a:spcPts val="0"/>
                        </a:spcAft>
                      </a:pPr>
                      <a:r>
                        <a:rPr lang="tr-TR" sz="1000" b="1">
                          <a:solidFill>
                            <a:srgbClr val="C00000"/>
                          </a:solidFill>
                          <a:effectLst/>
                        </a:rPr>
                        <a:t>Pamukkale Ü.</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Eğitim Fak.</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a:solidFill>
                            <a:srgbClr val="C00000"/>
                          </a:solidFill>
                          <a:effectLst/>
                        </a:rPr>
                        <a:t>Örgün</a:t>
                      </a:r>
                      <a:endParaRPr lang="tr-TR" sz="1400" b="1">
                        <a:solidFill>
                          <a:srgbClr val="C00000"/>
                        </a:solidFill>
                        <a:effectLst/>
                        <a:latin typeface="Calibri"/>
                        <a:ea typeface="Calibri"/>
                        <a:cs typeface="Calibri"/>
                      </a:endParaRPr>
                    </a:p>
                  </a:txBody>
                  <a:tcPr marL="52397" marR="52397" marT="0" marB="0"/>
                </a:tc>
                <a:tc>
                  <a:txBody>
                    <a:bodyPr/>
                    <a:lstStyle/>
                    <a:p>
                      <a:pPr>
                        <a:lnSpc>
                          <a:spcPct val="115000"/>
                        </a:lnSpc>
                        <a:spcAft>
                          <a:spcPts val="0"/>
                        </a:spcAft>
                      </a:pPr>
                      <a:r>
                        <a:rPr lang="tr-TR" sz="1000" b="1" dirty="0">
                          <a:solidFill>
                            <a:srgbClr val="C00000"/>
                          </a:solidFill>
                          <a:effectLst/>
                        </a:rPr>
                        <a:t>358,694</a:t>
                      </a:r>
                      <a:endParaRPr lang="tr-TR" sz="1400" b="1" dirty="0">
                        <a:solidFill>
                          <a:srgbClr val="C00000"/>
                        </a:solidFill>
                        <a:effectLst/>
                        <a:latin typeface="Calibri"/>
                        <a:ea typeface="Calibri"/>
                        <a:cs typeface="Calibri"/>
                      </a:endParaRPr>
                    </a:p>
                  </a:txBody>
                  <a:tcPr marL="52397" marR="52397" marT="0" marB="0"/>
                </a:tc>
              </a:tr>
            </a:tbl>
          </a:graphicData>
        </a:graphic>
      </p:graphicFrame>
    </p:spTree>
    <p:extLst>
      <p:ext uri="{BB962C8B-B14F-4D97-AF65-F5344CB8AC3E}">
        <p14:creationId xmlns:p14="http://schemas.microsoft.com/office/powerpoint/2010/main" val="3555803075"/>
      </p:ext>
    </p:extLst>
  </p:cSld>
  <p:clrMapOvr>
    <a:masterClrMapping/>
  </p:clrMapOvr>
  <p:transition spd="med">
    <p:wipe dir="d"/>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RADYO-TELEVİZYON-SİNEMA (TS-1)</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1068875492"/>
              </p:ext>
            </p:extLst>
          </p:nvPr>
        </p:nvGraphicFramePr>
        <p:xfrm>
          <a:off x="179512" y="1196752"/>
          <a:ext cx="7992888" cy="5367108"/>
        </p:xfrm>
        <a:graphic>
          <a:graphicData uri="http://schemas.openxmlformats.org/drawingml/2006/table">
            <a:tbl>
              <a:tblPr>
                <a:tableStyleId>{5C22544A-7EE6-4342-B048-85BDC9FD1C3A}</a:tableStyleId>
              </a:tblPr>
              <a:tblGrid>
                <a:gridCol w="1584176"/>
                <a:gridCol w="1983593"/>
                <a:gridCol w="2369700"/>
                <a:gridCol w="2055419"/>
              </a:tblGrid>
              <a:tr h="90630">
                <a:tc>
                  <a:txBody>
                    <a:bodyPr/>
                    <a:lstStyle/>
                    <a:p>
                      <a:pPr>
                        <a:lnSpc>
                          <a:spcPct val="115000"/>
                        </a:lnSpc>
                        <a:spcAft>
                          <a:spcPts val="0"/>
                        </a:spcAft>
                      </a:pPr>
                      <a:r>
                        <a:rPr lang="tr-TR" sz="900" b="1" dirty="0">
                          <a:solidFill>
                            <a:srgbClr val="C00000"/>
                          </a:solidFill>
                          <a:effectLst/>
                        </a:rPr>
                        <a:t>İstanbul Ü.</a:t>
                      </a:r>
                      <a:endParaRPr lang="tr-TR" sz="1100" b="1" dirty="0">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dirty="0">
                          <a:solidFill>
                            <a:srgbClr val="C00000"/>
                          </a:solidFill>
                          <a:effectLst/>
                        </a:rPr>
                        <a:t>410,487</a:t>
                      </a:r>
                      <a:endParaRPr lang="tr-TR" sz="1100" b="1" dirty="0">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Marmara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398,749</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Yaşar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Burslu-İng.</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396,957</a:t>
                      </a:r>
                      <a:endParaRPr lang="tr-TR" sz="1100" b="1">
                        <a:solidFill>
                          <a:srgbClr val="C00000"/>
                        </a:solidFill>
                        <a:effectLst/>
                        <a:latin typeface="Calibri"/>
                        <a:ea typeface="Calibri"/>
                        <a:cs typeface="Calibri"/>
                      </a:endParaRPr>
                    </a:p>
                  </a:txBody>
                  <a:tcPr marL="48060" marR="48060" marT="0" marB="0"/>
                </a:tc>
              </a:tr>
              <a:tr h="106670">
                <a:tc>
                  <a:txBody>
                    <a:bodyPr/>
                    <a:lstStyle/>
                    <a:p>
                      <a:pPr>
                        <a:lnSpc>
                          <a:spcPct val="115000"/>
                        </a:lnSpc>
                        <a:spcAft>
                          <a:spcPts val="0"/>
                        </a:spcAft>
                      </a:pPr>
                      <a:r>
                        <a:rPr lang="tr-TR" sz="900" b="1">
                          <a:solidFill>
                            <a:srgbClr val="C00000"/>
                          </a:solidFill>
                          <a:effectLst/>
                        </a:rPr>
                        <a:t>İstanbul Aydın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390,898</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Ankara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386,154</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Başkent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385,561</a:t>
                      </a:r>
                      <a:endParaRPr lang="tr-TR" sz="1100" b="1">
                        <a:solidFill>
                          <a:srgbClr val="C00000"/>
                        </a:solidFill>
                        <a:effectLst/>
                        <a:latin typeface="Calibri"/>
                        <a:ea typeface="Calibri"/>
                        <a:cs typeface="Calibri"/>
                      </a:endParaRPr>
                    </a:p>
                  </a:txBody>
                  <a:tcPr marL="48060" marR="48060" marT="0" marB="0"/>
                </a:tc>
              </a:tr>
              <a:tr h="165135">
                <a:tc>
                  <a:txBody>
                    <a:bodyPr/>
                    <a:lstStyle/>
                    <a:p>
                      <a:pPr>
                        <a:lnSpc>
                          <a:spcPct val="115000"/>
                        </a:lnSpc>
                        <a:spcAft>
                          <a:spcPts val="0"/>
                        </a:spcAft>
                      </a:pPr>
                      <a:r>
                        <a:rPr lang="tr-TR" sz="900" b="1">
                          <a:solidFill>
                            <a:srgbClr val="C00000"/>
                          </a:solidFill>
                          <a:effectLst/>
                        </a:rPr>
                        <a:t>İstanbul Arel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383,990</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Ege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382,617</a:t>
                      </a:r>
                      <a:endParaRPr lang="tr-TR" sz="1100" b="1">
                        <a:solidFill>
                          <a:srgbClr val="C00000"/>
                        </a:solidFill>
                        <a:effectLst/>
                        <a:latin typeface="Calibri"/>
                        <a:ea typeface="Calibri"/>
                        <a:cs typeface="Calibri"/>
                      </a:endParaRPr>
                    </a:p>
                  </a:txBody>
                  <a:tcPr marL="48060" marR="48060" marT="0" marB="0"/>
                </a:tc>
              </a:tr>
              <a:tr h="165135">
                <a:tc>
                  <a:txBody>
                    <a:bodyPr/>
                    <a:lstStyle/>
                    <a:p>
                      <a:pPr>
                        <a:lnSpc>
                          <a:spcPct val="115000"/>
                        </a:lnSpc>
                        <a:spcAft>
                          <a:spcPts val="0"/>
                        </a:spcAft>
                      </a:pPr>
                      <a:r>
                        <a:rPr lang="tr-TR" sz="900" b="1">
                          <a:solidFill>
                            <a:srgbClr val="C00000"/>
                          </a:solidFill>
                          <a:effectLst/>
                        </a:rPr>
                        <a:t>Yeni Yüzyıl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379,453</a:t>
                      </a:r>
                      <a:endParaRPr lang="tr-TR" sz="1100" b="1">
                        <a:solidFill>
                          <a:srgbClr val="C00000"/>
                        </a:solidFill>
                        <a:effectLst/>
                        <a:latin typeface="Calibri"/>
                        <a:ea typeface="Calibri"/>
                        <a:cs typeface="Calibri"/>
                      </a:endParaRPr>
                    </a:p>
                  </a:txBody>
                  <a:tcPr marL="48060" marR="48060" marT="0" marB="0"/>
                </a:tc>
              </a:tr>
              <a:tr h="181261">
                <a:tc>
                  <a:txBody>
                    <a:bodyPr/>
                    <a:lstStyle/>
                    <a:p>
                      <a:pPr>
                        <a:lnSpc>
                          <a:spcPct val="115000"/>
                        </a:lnSpc>
                        <a:spcAft>
                          <a:spcPts val="0"/>
                        </a:spcAft>
                      </a:pPr>
                      <a:r>
                        <a:rPr lang="tr-TR" sz="900" b="1">
                          <a:solidFill>
                            <a:srgbClr val="C00000"/>
                          </a:solidFill>
                          <a:effectLst/>
                        </a:rPr>
                        <a:t>İstanbul Aydın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%75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374,508</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Gazi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372,787</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dirty="0">
                          <a:solidFill>
                            <a:srgbClr val="C00000"/>
                          </a:solidFill>
                          <a:effectLst/>
                        </a:rPr>
                        <a:t>Ege Ü.</a:t>
                      </a:r>
                      <a:endParaRPr lang="tr-TR" sz="1100" b="1" dirty="0">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368,492</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İstanbul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U.E.</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364,785</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Kocaeli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364,382</a:t>
                      </a:r>
                      <a:endParaRPr lang="tr-TR" sz="1100" b="1">
                        <a:solidFill>
                          <a:srgbClr val="C00000"/>
                        </a:solidFill>
                        <a:effectLst/>
                        <a:latin typeface="Calibri"/>
                        <a:ea typeface="Calibri"/>
                        <a:cs typeface="Calibri"/>
                      </a:endParaRPr>
                    </a:p>
                  </a:txBody>
                  <a:tcPr marL="48060" marR="48060" marT="0" marB="0"/>
                </a:tc>
              </a:tr>
              <a:tr h="181261">
                <a:tc>
                  <a:txBody>
                    <a:bodyPr/>
                    <a:lstStyle/>
                    <a:p>
                      <a:pPr>
                        <a:lnSpc>
                          <a:spcPct val="115000"/>
                        </a:lnSpc>
                        <a:spcAft>
                          <a:spcPts val="0"/>
                        </a:spcAft>
                      </a:pPr>
                      <a:r>
                        <a:rPr lang="tr-TR" sz="900" b="1">
                          <a:solidFill>
                            <a:srgbClr val="C00000"/>
                          </a:solidFill>
                          <a:effectLst/>
                        </a:rPr>
                        <a:t>Doğu Akdeniz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Burslu-İng.</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361,911</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Akdeniz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361,597</a:t>
                      </a:r>
                      <a:endParaRPr lang="tr-TR" sz="1100" b="1">
                        <a:solidFill>
                          <a:srgbClr val="C00000"/>
                        </a:solidFill>
                        <a:effectLst/>
                        <a:latin typeface="Calibri"/>
                        <a:ea typeface="Calibri"/>
                        <a:cs typeface="Calibri"/>
                      </a:endParaRPr>
                    </a:p>
                  </a:txBody>
                  <a:tcPr marL="48060" marR="48060" marT="0" marB="0"/>
                </a:tc>
              </a:tr>
              <a:tr h="179466">
                <a:tc>
                  <a:txBody>
                    <a:bodyPr/>
                    <a:lstStyle/>
                    <a:p>
                      <a:pPr>
                        <a:lnSpc>
                          <a:spcPct val="115000"/>
                        </a:lnSpc>
                        <a:spcAft>
                          <a:spcPts val="0"/>
                        </a:spcAft>
                      </a:pPr>
                      <a:r>
                        <a:rPr lang="tr-TR" sz="900" b="1" dirty="0">
                          <a:solidFill>
                            <a:srgbClr val="C00000"/>
                          </a:solidFill>
                          <a:effectLst/>
                        </a:rPr>
                        <a:t>Çanakkale </a:t>
                      </a:r>
                      <a:r>
                        <a:rPr lang="tr-TR" sz="900" b="1" dirty="0" err="1">
                          <a:solidFill>
                            <a:srgbClr val="C00000"/>
                          </a:solidFill>
                          <a:effectLst/>
                        </a:rPr>
                        <a:t>Onsekiz</a:t>
                      </a:r>
                      <a:r>
                        <a:rPr lang="tr-TR" sz="900" b="1" dirty="0">
                          <a:solidFill>
                            <a:srgbClr val="C00000"/>
                          </a:solidFill>
                          <a:effectLst/>
                        </a:rPr>
                        <a:t> Mart Ü.</a:t>
                      </a:r>
                      <a:endParaRPr lang="tr-TR" sz="1100" b="1" dirty="0">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354,215</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Kocaeli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349,168</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Akdeniz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349,033</a:t>
                      </a:r>
                      <a:endParaRPr lang="tr-TR" sz="1100" b="1">
                        <a:solidFill>
                          <a:srgbClr val="C00000"/>
                        </a:solidFill>
                        <a:effectLst/>
                        <a:latin typeface="Calibri"/>
                        <a:ea typeface="Calibri"/>
                        <a:cs typeface="Calibri"/>
                      </a:endParaRPr>
                    </a:p>
                  </a:txBody>
                  <a:tcPr marL="48060" marR="48060" marT="0" marB="0"/>
                </a:tc>
              </a:tr>
              <a:tr h="174176">
                <a:tc>
                  <a:txBody>
                    <a:bodyPr/>
                    <a:lstStyle/>
                    <a:p>
                      <a:pPr>
                        <a:lnSpc>
                          <a:spcPct val="115000"/>
                        </a:lnSpc>
                        <a:spcAft>
                          <a:spcPts val="0"/>
                        </a:spcAft>
                      </a:pPr>
                      <a:r>
                        <a:rPr lang="tr-TR" sz="900" b="1" dirty="0">
                          <a:solidFill>
                            <a:srgbClr val="C00000"/>
                          </a:solidFill>
                          <a:effectLst/>
                        </a:rPr>
                        <a:t>Adnan Menderes Ü.</a:t>
                      </a:r>
                      <a:endParaRPr lang="tr-TR" sz="1100" b="1" dirty="0">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345,169</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Selçuk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343,590</a:t>
                      </a:r>
                      <a:endParaRPr lang="tr-TR" sz="1100" b="1">
                        <a:solidFill>
                          <a:srgbClr val="C00000"/>
                        </a:solidFill>
                        <a:effectLst/>
                        <a:latin typeface="Calibri"/>
                        <a:ea typeface="Calibri"/>
                        <a:cs typeface="Calibri"/>
                      </a:endParaRPr>
                    </a:p>
                  </a:txBody>
                  <a:tcPr marL="48060" marR="48060" marT="0" marB="0"/>
                </a:tc>
              </a:tr>
              <a:tr h="91822">
                <a:tc>
                  <a:txBody>
                    <a:bodyPr/>
                    <a:lstStyle/>
                    <a:p>
                      <a:pPr>
                        <a:lnSpc>
                          <a:spcPct val="115000"/>
                        </a:lnSpc>
                        <a:spcAft>
                          <a:spcPts val="0"/>
                        </a:spcAft>
                      </a:pPr>
                      <a:r>
                        <a:rPr lang="tr-TR" sz="900" b="1">
                          <a:solidFill>
                            <a:srgbClr val="C00000"/>
                          </a:solidFill>
                          <a:effectLst/>
                        </a:rPr>
                        <a:t>Çanakkale Onsekiz Mart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dirty="0">
                          <a:solidFill>
                            <a:srgbClr val="C00000"/>
                          </a:solidFill>
                          <a:effectLst/>
                        </a:rPr>
                        <a:t>İletişim Fak.</a:t>
                      </a:r>
                      <a:endParaRPr lang="tr-TR" sz="1100" b="1" dirty="0">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342,034</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Mersin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341,829</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Başkent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%50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334,747</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Erciyes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333,129</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Zirve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331,996</a:t>
                      </a:r>
                      <a:endParaRPr lang="tr-TR" sz="1100" b="1">
                        <a:solidFill>
                          <a:srgbClr val="C00000"/>
                        </a:solidFill>
                        <a:effectLst/>
                        <a:latin typeface="Calibri"/>
                        <a:ea typeface="Calibri"/>
                        <a:cs typeface="Calibri"/>
                      </a:endParaRPr>
                    </a:p>
                  </a:txBody>
                  <a:tcPr marL="48060" marR="48060" marT="0" marB="0"/>
                </a:tc>
              </a:tr>
              <a:tr h="165135">
                <a:tc>
                  <a:txBody>
                    <a:bodyPr/>
                    <a:lstStyle/>
                    <a:p>
                      <a:pPr>
                        <a:lnSpc>
                          <a:spcPct val="115000"/>
                        </a:lnSpc>
                        <a:spcAft>
                          <a:spcPts val="0"/>
                        </a:spcAft>
                      </a:pPr>
                      <a:r>
                        <a:rPr lang="tr-TR" sz="900" b="1">
                          <a:solidFill>
                            <a:srgbClr val="C00000"/>
                          </a:solidFill>
                          <a:effectLst/>
                        </a:rPr>
                        <a:t>Kastamonu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324,170</a:t>
                      </a:r>
                      <a:endParaRPr lang="tr-TR" sz="1100" b="1">
                        <a:solidFill>
                          <a:srgbClr val="C00000"/>
                        </a:solidFill>
                        <a:effectLst/>
                        <a:latin typeface="Calibri"/>
                        <a:ea typeface="Calibri"/>
                        <a:cs typeface="Calibri"/>
                      </a:endParaRPr>
                    </a:p>
                  </a:txBody>
                  <a:tcPr marL="48060" marR="48060" marT="0" marB="0"/>
                </a:tc>
              </a:tr>
              <a:tr h="181261">
                <a:tc>
                  <a:txBody>
                    <a:bodyPr/>
                    <a:lstStyle/>
                    <a:p>
                      <a:pPr>
                        <a:lnSpc>
                          <a:spcPct val="115000"/>
                        </a:lnSpc>
                        <a:spcAft>
                          <a:spcPts val="0"/>
                        </a:spcAft>
                      </a:pPr>
                      <a:r>
                        <a:rPr lang="tr-TR" sz="900" b="1">
                          <a:solidFill>
                            <a:srgbClr val="C00000"/>
                          </a:solidFill>
                          <a:effectLst/>
                        </a:rPr>
                        <a:t>Lefke Avrupa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Bilimleri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321,526</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Selçuk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320,697</a:t>
                      </a:r>
                      <a:endParaRPr lang="tr-TR" sz="1100" b="1">
                        <a:solidFill>
                          <a:srgbClr val="C00000"/>
                        </a:solidFill>
                        <a:effectLst/>
                        <a:latin typeface="Calibri"/>
                        <a:ea typeface="Calibri"/>
                        <a:cs typeface="Calibri"/>
                      </a:endParaRPr>
                    </a:p>
                  </a:txBody>
                  <a:tcPr marL="48060" marR="48060" marT="0" marB="0"/>
                </a:tc>
              </a:tr>
              <a:tr h="181261">
                <a:tc>
                  <a:txBody>
                    <a:bodyPr/>
                    <a:lstStyle/>
                    <a:p>
                      <a:pPr>
                        <a:lnSpc>
                          <a:spcPct val="115000"/>
                        </a:lnSpc>
                        <a:spcAft>
                          <a:spcPts val="0"/>
                        </a:spcAft>
                      </a:pPr>
                      <a:r>
                        <a:rPr lang="tr-TR" sz="900" b="1">
                          <a:solidFill>
                            <a:srgbClr val="C00000"/>
                          </a:solidFill>
                          <a:effectLst/>
                        </a:rPr>
                        <a:t>Doğu Akdeniz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Tam Burslu</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320,249</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Atatürk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Örgün</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316,505</a:t>
                      </a:r>
                      <a:endParaRPr lang="tr-TR" sz="1100" b="1">
                        <a:solidFill>
                          <a:srgbClr val="C00000"/>
                        </a:solidFill>
                        <a:effectLst/>
                        <a:latin typeface="Calibri"/>
                        <a:ea typeface="Calibri"/>
                        <a:cs typeface="Calibri"/>
                      </a:endParaRPr>
                    </a:p>
                  </a:txBody>
                  <a:tcPr marL="48060" marR="48060" marT="0" marB="0"/>
                </a:tc>
              </a:tr>
              <a:tr h="90630">
                <a:tc>
                  <a:txBody>
                    <a:bodyPr/>
                    <a:lstStyle/>
                    <a:p>
                      <a:pPr>
                        <a:lnSpc>
                          <a:spcPct val="115000"/>
                        </a:lnSpc>
                        <a:spcAft>
                          <a:spcPts val="0"/>
                        </a:spcAft>
                      </a:pPr>
                      <a:r>
                        <a:rPr lang="tr-TR" sz="900" b="1">
                          <a:solidFill>
                            <a:srgbClr val="C00000"/>
                          </a:solidFill>
                          <a:effectLst/>
                        </a:rPr>
                        <a:t>Yeditepe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%50 Burslu-İng.</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313,962</a:t>
                      </a:r>
                      <a:endParaRPr lang="tr-TR" sz="1100" b="1">
                        <a:solidFill>
                          <a:srgbClr val="C00000"/>
                        </a:solidFill>
                        <a:effectLst/>
                        <a:latin typeface="Calibri"/>
                        <a:ea typeface="Calibri"/>
                        <a:cs typeface="Calibri"/>
                      </a:endParaRPr>
                    </a:p>
                  </a:txBody>
                  <a:tcPr marL="48060" marR="48060" marT="0" marB="0"/>
                </a:tc>
              </a:tr>
              <a:tr h="165135">
                <a:tc>
                  <a:txBody>
                    <a:bodyPr/>
                    <a:lstStyle/>
                    <a:p>
                      <a:pPr>
                        <a:lnSpc>
                          <a:spcPct val="115000"/>
                        </a:lnSpc>
                        <a:spcAft>
                          <a:spcPts val="0"/>
                        </a:spcAft>
                      </a:pPr>
                      <a:r>
                        <a:rPr lang="tr-TR" sz="900" b="1">
                          <a:solidFill>
                            <a:srgbClr val="C00000"/>
                          </a:solidFill>
                          <a:effectLst/>
                        </a:rPr>
                        <a:t>Kastamonu Ü.</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İletişim Fak.</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a:solidFill>
                            <a:srgbClr val="C00000"/>
                          </a:solidFill>
                          <a:effectLst/>
                        </a:rPr>
                        <a:t>İ.Ö.</a:t>
                      </a:r>
                      <a:endParaRPr lang="tr-TR" sz="1100" b="1">
                        <a:solidFill>
                          <a:srgbClr val="C00000"/>
                        </a:solidFill>
                        <a:effectLst/>
                        <a:latin typeface="Calibri"/>
                        <a:ea typeface="Calibri"/>
                        <a:cs typeface="Calibri"/>
                      </a:endParaRPr>
                    </a:p>
                  </a:txBody>
                  <a:tcPr marL="48060" marR="48060" marT="0" marB="0"/>
                </a:tc>
                <a:tc>
                  <a:txBody>
                    <a:bodyPr/>
                    <a:lstStyle/>
                    <a:p>
                      <a:pPr>
                        <a:lnSpc>
                          <a:spcPct val="115000"/>
                        </a:lnSpc>
                        <a:spcAft>
                          <a:spcPts val="0"/>
                        </a:spcAft>
                      </a:pPr>
                      <a:r>
                        <a:rPr lang="tr-TR" sz="900" b="1" dirty="0">
                          <a:solidFill>
                            <a:srgbClr val="C00000"/>
                          </a:solidFill>
                          <a:effectLst/>
                        </a:rPr>
                        <a:t>309,924</a:t>
                      </a:r>
                      <a:endParaRPr lang="tr-TR" sz="1100" b="1" dirty="0">
                        <a:solidFill>
                          <a:srgbClr val="C00000"/>
                        </a:solidFill>
                        <a:effectLst/>
                        <a:latin typeface="Calibri"/>
                        <a:ea typeface="Calibri"/>
                        <a:cs typeface="Calibri"/>
                      </a:endParaRPr>
                    </a:p>
                  </a:txBody>
                  <a:tcPr marL="48060" marR="48060" marT="0" marB="0"/>
                </a:tc>
              </a:tr>
            </a:tbl>
          </a:graphicData>
        </a:graphic>
      </p:graphicFrame>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425066334"/>
      </p:ext>
    </p:extLst>
  </p:cSld>
  <p:clrMapOvr>
    <a:masterClrMapping/>
  </p:clrMapOvr>
  <p:transition spd="med">
    <p:wipe dir="d"/>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TÜRKÇE ÖĞRETMENLİĞİ (TS-2)</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3" name="Tablo 2"/>
          <p:cNvGraphicFramePr>
            <a:graphicFrameLocks noGrp="1"/>
          </p:cNvGraphicFramePr>
          <p:nvPr>
            <p:extLst>
              <p:ext uri="{D42A27DB-BD31-4B8C-83A1-F6EECF244321}">
                <p14:modId xmlns:p14="http://schemas.microsoft.com/office/powerpoint/2010/main" val="2407346616"/>
              </p:ext>
            </p:extLst>
          </p:nvPr>
        </p:nvGraphicFramePr>
        <p:xfrm>
          <a:off x="314110" y="1205683"/>
          <a:ext cx="7560839" cy="5342191"/>
        </p:xfrm>
        <a:graphic>
          <a:graphicData uri="http://schemas.openxmlformats.org/drawingml/2006/table">
            <a:tbl>
              <a:tblPr>
                <a:tableStyleId>{5C22544A-7EE6-4342-B048-85BDC9FD1C3A}</a:tableStyleId>
              </a:tblPr>
              <a:tblGrid>
                <a:gridCol w="2795381"/>
                <a:gridCol w="2103191"/>
                <a:gridCol w="1384379"/>
                <a:gridCol w="1277888"/>
              </a:tblGrid>
              <a:tr h="135796">
                <a:tc>
                  <a:txBody>
                    <a:bodyPr/>
                    <a:lstStyle/>
                    <a:p>
                      <a:pPr>
                        <a:lnSpc>
                          <a:spcPct val="115000"/>
                        </a:lnSpc>
                        <a:spcAft>
                          <a:spcPts val="0"/>
                        </a:spcAft>
                      </a:pPr>
                      <a:r>
                        <a:rPr lang="tr-TR" sz="800" b="1">
                          <a:solidFill>
                            <a:srgbClr val="C00000"/>
                          </a:solidFill>
                          <a:effectLst/>
                        </a:rPr>
                        <a:t>Marmara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Atatürk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437,591</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dirty="0">
                          <a:solidFill>
                            <a:srgbClr val="C00000"/>
                          </a:solidFill>
                          <a:effectLst/>
                        </a:rPr>
                        <a:t>Ege Ü.</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Eğitim Fak.</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Örgün</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435,570</a:t>
                      </a:r>
                      <a:endParaRPr lang="tr-TR" sz="1050" b="1" dirty="0">
                        <a:solidFill>
                          <a:srgbClr val="C00000"/>
                        </a:solidFill>
                        <a:effectLst/>
                        <a:latin typeface="Calibri"/>
                        <a:ea typeface="Calibri"/>
                        <a:cs typeface="Calibri"/>
                      </a:endParaRPr>
                    </a:p>
                  </a:txBody>
                  <a:tcPr marL="32827" marR="32827" marT="0" marB="0"/>
                </a:tc>
              </a:tr>
              <a:tr h="171107">
                <a:tc>
                  <a:txBody>
                    <a:bodyPr/>
                    <a:lstStyle/>
                    <a:p>
                      <a:pPr>
                        <a:lnSpc>
                          <a:spcPct val="115000"/>
                        </a:lnSpc>
                        <a:spcAft>
                          <a:spcPts val="0"/>
                        </a:spcAft>
                      </a:pPr>
                      <a:r>
                        <a:rPr lang="tr-TR" sz="800" b="1">
                          <a:solidFill>
                            <a:srgbClr val="C00000"/>
                          </a:solidFill>
                          <a:effectLst/>
                        </a:rPr>
                        <a:t>İstanbul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Hasan Ali Yücel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435,208</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Yıldız Teknik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430,506</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Gazi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Gazi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430,160</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Dokuz Eylül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Buca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425,369</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Uludağ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423,365</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Çukurova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421,989</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Kocaeli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420,334</a:t>
                      </a:r>
                      <a:endParaRPr lang="tr-TR" sz="1050" b="1" dirty="0">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dirty="0">
                          <a:solidFill>
                            <a:srgbClr val="C00000"/>
                          </a:solidFill>
                          <a:effectLst/>
                        </a:rPr>
                        <a:t>Dicle Ü.</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Ziya Gökalp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418,548</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Akdeniz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418,376</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Ondokuz Mayıs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414,054</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Balıkesir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Necatibey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412,480</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Mersin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412,005</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Erciyes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Örgün</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411,819</a:t>
                      </a:r>
                      <a:endParaRPr lang="tr-TR" sz="1050" b="1">
                        <a:solidFill>
                          <a:srgbClr val="C00000"/>
                        </a:solidFill>
                        <a:effectLst/>
                        <a:latin typeface="Calibri"/>
                        <a:ea typeface="Calibri"/>
                        <a:cs typeface="Calibri"/>
                      </a:endParaRPr>
                    </a:p>
                  </a:txBody>
                  <a:tcPr marL="32827" marR="32827" marT="0" marB="0"/>
                </a:tc>
              </a:tr>
              <a:tr h="171107">
                <a:tc>
                  <a:txBody>
                    <a:bodyPr/>
                    <a:lstStyle/>
                    <a:p>
                      <a:pPr>
                        <a:lnSpc>
                          <a:spcPct val="115000"/>
                        </a:lnSpc>
                        <a:spcAft>
                          <a:spcPts val="0"/>
                        </a:spcAft>
                      </a:pPr>
                      <a:r>
                        <a:rPr lang="tr-TR" sz="800" b="1" dirty="0">
                          <a:solidFill>
                            <a:srgbClr val="C00000"/>
                          </a:solidFill>
                          <a:effectLst/>
                        </a:rPr>
                        <a:t>Çanakkale </a:t>
                      </a:r>
                      <a:r>
                        <a:rPr lang="tr-TR" sz="800" b="1" dirty="0" err="1">
                          <a:solidFill>
                            <a:srgbClr val="C00000"/>
                          </a:solidFill>
                          <a:effectLst/>
                        </a:rPr>
                        <a:t>Onsekiz</a:t>
                      </a:r>
                      <a:r>
                        <a:rPr lang="tr-TR" sz="800" b="1" dirty="0">
                          <a:solidFill>
                            <a:srgbClr val="C00000"/>
                          </a:solidFill>
                          <a:effectLst/>
                        </a:rPr>
                        <a:t> Mart Ü.</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410,374</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İnönü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409,724</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Pamukkale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408,423</a:t>
                      </a:r>
                      <a:endParaRPr lang="tr-TR" sz="1050" b="1">
                        <a:solidFill>
                          <a:srgbClr val="C00000"/>
                        </a:solidFill>
                        <a:effectLst/>
                        <a:latin typeface="Calibri"/>
                        <a:ea typeface="Calibri"/>
                        <a:cs typeface="Calibri"/>
                      </a:endParaRPr>
                    </a:p>
                  </a:txBody>
                  <a:tcPr marL="32827" marR="32827" marT="0" marB="0"/>
                </a:tc>
              </a:tr>
              <a:tr h="171107">
                <a:tc>
                  <a:txBody>
                    <a:bodyPr/>
                    <a:lstStyle/>
                    <a:p>
                      <a:pPr>
                        <a:lnSpc>
                          <a:spcPct val="115000"/>
                        </a:lnSpc>
                        <a:spcAft>
                          <a:spcPts val="0"/>
                        </a:spcAft>
                      </a:pPr>
                      <a:r>
                        <a:rPr lang="tr-TR" sz="800" b="1">
                          <a:solidFill>
                            <a:srgbClr val="C00000"/>
                          </a:solidFill>
                          <a:effectLst/>
                        </a:rPr>
                        <a:t>Necmettin Erbakan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Ahmet Keleşoğlu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407,959</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Sakarya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406,636</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Karadeniz Teknik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Fatih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406,181</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Gaziantep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Gaziantep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405,550</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Muğla Sıtkı Koçman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405,378</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Trakya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404,686</a:t>
                      </a:r>
                      <a:endParaRPr lang="tr-TR" sz="1050" b="1">
                        <a:solidFill>
                          <a:srgbClr val="C00000"/>
                        </a:solidFill>
                        <a:effectLst/>
                        <a:latin typeface="Calibri"/>
                        <a:ea typeface="Calibri"/>
                        <a:cs typeface="Calibri"/>
                      </a:endParaRPr>
                    </a:p>
                  </a:txBody>
                  <a:tcPr marL="32827" marR="32827" marT="0" marB="0"/>
                </a:tc>
              </a:tr>
              <a:tr h="171107">
                <a:tc>
                  <a:txBody>
                    <a:bodyPr/>
                    <a:lstStyle/>
                    <a:p>
                      <a:pPr>
                        <a:lnSpc>
                          <a:spcPct val="115000"/>
                        </a:lnSpc>
                        <a:spcAft>
                          <a:spcPts val="0"/>
                        </a:spcAft>
                      </a:pPr>
                      <a:r>
                        <a:rPr lang="tr-TR" sz="800" b="1">
                          <a:solidFill>
                            <a:srgbClr val="C00000"/>
                          </a:solidFill>
                          <a:effectLst/>
                        </a:rPr>
                        <a:t>Necmettin Erbakan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Ahmet Keleşoğlu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403,536</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Abant İzzet Baysal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402,792</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Dumlupınar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402,289</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Fırat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401,039</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Yüzüncü Yıl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400,528</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dirty="0">
                          <a:solidFill>
                            <a:srgbClr val="C00000"/>
                          </a:solidFill>
                          <a:effectLst/>
                        </a:rPr>
                        <a:t>Celal Bayar Ü.</a:t>
                      </a:r>
                      <a:endParaRPr lang="tr-TR" sz="1050" b="1" dirty="0">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399,334</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Amasya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398,008</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Afyon Kocatepe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397,966</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Adıyaman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397,342</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Niğde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397,103</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Uşak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395,975</a:t>
                      </a:r>
                      <a:endParaRPr lang="tr-TR" sz="1050" b="1">
                        <a:solidFill>
                          <a:srgbClr val="C00000"/>
                        </a:solidFill>
                        <a:effectLst/>
                        <a:latin typeface="Calibri"/>
                        <a:ea typeface="Calibri"/>
                        <a:cs typeface="Calibri"/>
                      </a:endParaRPr>
                    </a:p>
                  </a:txBody>
                  <a:tcPr marL="32827" marR="32827" marT="0" marB="0"/>
                </a:tc>
              </a:tr>
              <a:tr h="135796">
                <a:tc>
                  <a:txBody>
                    <a:bodyPr/>
                    <a:lstStyle/>
                    <a:p>
                      <a:pPr>
                        <a:lnSpc>
                          <a:spcPct val="115000"/>
                        </a:lnSpc>
                        <a:spcAft>
                          <a:spcPts val="0"/>
                        </a:spcAft>
                      </a:pPr>
                      <a:r>
                        <a:rPr lang="tr-TR" sz="800" b="1">
                          <a:solidFill>
                            <a:srgbClr val="C00000"/>
                          </a:solidFill>
                          <a:effectLst/>
                        </a:rPr>
                        <a:t>Kırıkkale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395,609</a:t>
                      </a:r>
                      <a:endParaRPr lang="tr-TR" sz="1050" b="1">
                        <a:solidFill>
                          <a:srgbClr val="C00000"/>
                        </a:solidFill>
                        <a:effectLst/>
                        <a:latin typeface="Calibri"/>
                        <a:ea typeface="Calibri"/>
                        <a:cs typeface="Calibri"/>
                      </a:endParaRPr>
                    </a:p>
                  </a:txBody>
                  <a:tcPr marL="32827" marR="32827" marT="0" marB="0"/>
                </a:tc>
              </a:tr>
              <a:tr h="171107">
                <a:tc>
                  <a:txBody>
                    <a:bodyPr/>
                    <a:lstStyle/>
                    <a:p>
                      <a:pPr>
                        <a:lnSpc>
                          <a:spcPct val="115000"/>
                        </a:lnSpc>
                        <a:spcAft>
                          <a:spcPts val="0"/>
                        </a:spcAft>
                      </a:pPr>
                      <a:r>
                        <a:rPr lang="tr-TR" sz="800" b="1">
                          <a:solidFill>
                            <a:srgbClr val="C00000"/>
                          </a:solidFill>
                          <a:effectLst/>
                        </a:rPr>
                        <a:t>Atatürk Ü.</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Kazım Karabekir Eğitim Fak.</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a:solidFill>
                            <a:srgbClr val="C00000"/>
                          </a:solidFill>
                          <a:effectLst/>
                        </a:rPr>
                        <a:t>Örgün</a:t>
                      </a:r>
                      <a:endParaRPr lang="tr-TR" sz="1050" b="1">
                        <a:solidFill>
                          <a:srgbClr val="C00000"/>
                        </a:solidFill>
                        <a:effectLst/>
                        <a:latin typeface="Calibri"/>
                        <a:ea typeface="Calibri"/>
                        <a:cs typeface="Calibri"/>
                      </a:endParaRPr>
                    </a:p>
                  </a:txBody>
                  <a:tcPr marL="32827" marR="32827" marT="0" marB="0"/>
                </a:tc>
                <a:tc>
                  <a:txBody>
                    <a:bodyPr/>
                    <a:lstStyle/>
                    <a:p>
                      <a:pPr>
                        <a:lnSpc>
                          <a:spcPct val="115000"/>
                        </a:lnSpc>
                        <a:spcAft>
                          <a:spcPts val="0"/>
                        </a:spcAft>
                      </a:pPr>
                      <a:r>
                        <a:rPr lang="tr-TR" sz="800" b="1" dirty="0">
                          <a:solidFill>
                            <a:srgbClr val="C00000"/>
                          </a:solidFill>
                          <a:effectLst/>
                        </a:rPr>
                        <a:t>395,117</a:t>
                      </a:r>
                      <a:endParaRPr lang="tr-TR" sz="1050" b="1" dirty="0">
                        <a:solidFill>
                          <a:srgbClr val="C00000"/>
                        </a:solidFill>
                        <a:effectLst/>
                        <a:latin typeface="Calibri"/>
                        <a:ea typeface="Calibri"/>
                        <a:cs typeface="Calibri"/>
                      </a:endParaRPr>
                    </a:p>
                  </a:txBody>
                  <a:tcPr marL="32827" marR="32827" marT="0" marB="0"/>
                </a:tc>
              </a:tr>
            </a:tbl>
          </a:graphicData>
        </a:graphic>
      </p:graphicFrame>
    </p:spTree>
    <p:extLst>
      <p:ext uri="{BB962C8B-B14F-4D97-AF65-F5344CB8AC3E}">
        <p14:creationId xmlns:p14="http://schemas.microsoft.com/office/powerpoint/2010/main" val="3511315715"/>
      </p:ext>
    </p:extLst>
  </p:cSld>
  <p:clrMapOvr>
    <a:masterClrMapping/>
  </p:clrMapOvr>
  <p:transition spd="med">
    <p:wipe dir="d"/>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1"/>
          <p:cNvSpPr>
            <a:spLocks noGrp="1"/>
          </p:cNvSpPr>
          <p:nvPr>
            <p:ph type="title"/>
          </p:nvPr>
        </p:nvSpPr>
        <p:spPr>
          <a:xfrm>
            <a:off x="107504" y="0"/>
            <a:ext cx="8352928" cy="1124744"/>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TÜRK DİLİ VE EDEBİYATI (TS-2)</a:t>
            </a:r>
            <a:endParaRPr lang="tr-TR"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graphicFrame>
        <p:nvGraphicFramePr>
          <p:cNvPr id="2" name="Tablo 1"/>
          <p:cNvGraphicFramePr>
            <a:graphicFrameLocks noGrp="1"/>
          </p:cNvGraphicFramePr>
          <p:nvPr>
            <p:extLst>
              <p:ext uri="{D42A27DB-BD31-4B8C-83A1-F6EECF244321}">
                <p14:modId xmlns:p14="http://schemas.microsoft.com/office/powerpoint/2010/main" val="2533193086"/>
              </p:ext>
            </p:extLst>
          </p:nvPr>
        </p:nvGraphicFramePr>
        <p:xfrm>
          <a:off x="256771" y="1340768"/>
          <a:ext cx="7632848" cy="5047488"/>
        </p:xfrm>
        <a:graphic>
          <a:graphicData uri="http://schemas.openxmlformats.org/drawingml/2006/table">
            <a:tbl>
              <a:tblPr>
                <a:tableStyleId>{5C22544A-7EE6-4342-B048-85BDC9FD1C3A}</a:tableStyleId>
              </a:tblPr>
              <a:tblGrid>
                <a:gridCol w="2016224"/>
                <a:gridCol w="2088232"/>
                <a:gridCol w="1620180"/>
                <a:gridCol w="1908212"/>
              </a:tblGrid>
              <a:tr h="185375">
                <a:tc>
                  <a:txBody>
                    <a:bodyPr/>
                    <a:lstStyle/>
                    <a:p>
                      <a:pPr>
                        <a:lnSpc>
                          <a:spcPct val="115000"/>
                        </a:lnSpc>
                        <a:spcAft>
                          <a:spcPts val="0"/>
                        </a:spcAft>
                      </a:pPr>
                      <a:r>
                        <a:rPr lang="tr-TR" sz="1200" b="1" dirty="0">
                          <a:solidFill>
                            <a:srgbClr val="C00000"/>
                          </a:solidFill>
                          <a:effectLst/>
                        </a:rPr>
                        <a:t>Boğaziçi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Örgün-İng.</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457,639</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dirty="0">
                          <a:solidFill>
                            <a:srgbClr val="C00000"/>
                          </a:solidFill>
                          <a:effectLst/>
                        </a:rPr>
                        <a:t>İstanbul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425,342</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dirty="0">
                          <a:solidFill>
                            <a:srgbClr val="C00000"/>
                          </a:solidFill>
                          <a:effectLst/>
                        </a:rPr>
                        <a:t>Marmara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dirty="0">
                          <a:solidFill>
                            <a:srgbClr val="C00000"/>
                          </a:solidFill>
                          <a:effectLst/>
                        </a:rPr>
                        <a:t>408,309</a:t>
                      </a:r>
                      <a:endParaRPr lang="tr-TR" sz="1800" b="1" dirty="0">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dirty="0">
                          <a:solidFill>
                            <a:srgbClr val="C00000"/>
                          </a:solidFill>
                          <a:effectLst/>
                        </a:rPr>
                        <a:t>Hacettepe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396,088</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Mimar Sinan Güzel Sanatlar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392,293</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Yıldız Teknik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391,158</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dirty="0">
                          <a:solidFill>
                            <a:srgbClr val="C00000"/>
                          </a:solidFill>
                          <a:effectLst/>
                        </a:rPr>
                        <a:t>İstanbul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İ.Ö.</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387,758</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dirty="0">
                          <a:solidFill>
                            <a:srgbClr val="C00000"/>
                          </a:solidFill>
                          <a:effectLst/>
                        </a:rPr>
                        <a:t>Ankara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Dil ve Tarih Coğrafya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387,444</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İstanbul Medeniyet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387,183</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Uludağ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385,808</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Ege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385,755</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dirty="0">
                          <a:solidFill>
                            <a:srgbClr val="C00000"/>
                          </a:solidFill>
                          <a:effectLst/>
                        </a:rPr>
                        <a:t>Anadolu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380,455</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Gazi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380,424</a:t>
                      </a:r>
                      <a:endParaRPr lang="tr-TR" sz="1800" b="1">
                        <a:solidFill>
                          <a:srgbClr val="C00000"/>
                        </a:solidFill>
                        <a:effectLst/>
                        <a:latin typeface="Calibri"/>
                        <a:ea typeface="Calibri"/>
                        <a:cs typeface="Calibri"/>
                      </a:endParaRPr>
                    </a:p>
                  </a:txBody>
                  <a:tcPr marL="25949" marR="25949" marT="0" marB="0"/>
                </a:tc>
              </a:tr>
              <a:tr h="172418">
                <a:tc>
                  <a:txBody>
                    <a:bodyPr/>
                    <a:lstStyle/>
                    <a:p>
                      <a:pPr>
                        <a:lnSpc>
                          <a:spcPct val="115000"/>
                        </a:lnSpc>
                        <a:spcAft>
                          <a:spcPts val="0"/>
                        </a:spcAft>
                      </a:pPr>
                      <a:r>
                        <a:rPr lang="tr-TR" sz="1200" b="1">
                          <a:solidFill>
                            <a:srgbClr val="C00000"/>
                          </a:solidFill>
                          <a:effectLst/>
                        </a:rPr>
                        <a:t>Yıldırım Beyazıt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İnsan ve Toplum Bilimleri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379,639</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Kocaeli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373,757</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dirty="0">
                          <a:solidFill>
                            <a:srgbClr val="C00000"/>
                          </a:solidFill>
                          <a:effectLst/>
                        </a:rPr>
                        <a:t>Necmettin Erbakan Ü.</a:t>
                      </a:r>
                      <a:endParaRPr lang="tr-TR" sz="1800" b="1" dirty="0">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Sosyal ve Beşeri Bilimler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dirty="0">
                          <a:solidFill>
                            <a:srgbClr val="C00000"/>
                          </a:solidFill>
                          <a:effectLst/>
                        </a:rPr>
                        <a:t>369,214</a:t>
                      </a:r>
                      <a:endParaRPr lang="tr-TR" sz="1800" b="1" dirty="0">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Akdeniz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367,957</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Dicle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367,569</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Selçuk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367,260</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Muğla Sıtkı Koçman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365,247</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Eskişehir Osmangazi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365,217</a:t>
                      </a:r>
                      <a:endParaRPr lang="tr-TR" sz="1800" b="1">
                        <a:solidFill>
                          <a:srgbClr val="C00000"/>
                        </a:solidFill>
                        <a:effectLst/>
                        <a:latin typeface="Calibri"/>
                        <a:ea typeface="Calibri"/>
                        <a:cs typeface="Calibri"/>
                      </a:endParaRPr>
                    </a:p>
                  </a:txBody>
                  <a:tcPr marL="25949" marR="25949" marT="0" marB="0"/>
                </a:tc>
              </a:tr>
              <a:tr h="86209">
                <a:tc>
                  <a:txBody>
                    <a:bodyPr/>
                    <a:lstStyle/>
                    <a:p>
                      <a:pPr>
                        <a:lnSpc>
                          <a:spcPct val="115000"/>
                        </a:lnSpc>
                        <a:spcAft>
                          <a:spcPts val="0"/>
                        </a:spcAft>
                      </a:pPr>
                      <a:r>
                        <a:rPr lang="tr-TR" sz="1200" b="1">
                          <a:solidFill>
                            <a:srgbClr val="C00000"/>
                          </a:solidFill>
                          <a:effectLst/>
                        </a:rPr>
                        <a:t>Karadeniz Teknik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365,209</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Adnan Menderes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364,567</a:t>
                      </a:r>
                      <a:endParaRPr lang="tr-TR" sz="1800" b="1">
                        <a:solidFill>
                          <a:srgbClr val="C00000"/>
                        </a:solidFill>
                        <a:effectLst/>
                        <a:latin typeface="Calibri"/>
                        <a:ea typeface="Calibri"/>
                        <a:cs typeface="Calibri"/>
                      </a:endParaRPr>
                    </a:p>
                  </a:txBody>
                  <a:tcPr marL="25949" marR="25949" marT="0" marB="0"/>
                </a:tc>
              </a:tr>
              <a:tr h="129313">
                <a:tc>
                  <a:txBody>
                    <a:bodyPr/>
                    <a:lstStyle/>
                    <a:p>
                      <a:pPr>
                        <a:lnSpc>
                          <a:spcPct val="115000"/>
                        </a:lnSpc>
                        <a:spcAft>
                          <a:spcPts val="0"/>
                        </a:spcAft>
                      </a:pPr>
                      <a:r>
                        <a:rPr lang="tr-TR" sz="1200" b="1">
                          <a:solidFill>
                            <a:srgbClr val="C00000"/>
                          </a:solidFill>
                          <a:effectLst/>
                        </a:rPr>
                        <a:t>Çukurova Ü.</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Fen-Edebiyat Fak.</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a:solidFill>
                            <a:srgbClr val="C00000"/>
                          </a:solidFill>
                          <a:effectLst/>
                        </a:rPr>
                        <a:t>Örgün</a:t>
                      </a:r>
                      <a:endParaRPr lang="tr-TR" sz="1800" b="1">
                        <a:solidFill>
                          <a:srgbClr val="C00000"/>
                        </a:solidFill>
                        <a:effectLst/>
                        <a:latin typeface="Calibri"/>
                        <a:ea typeface="Calibri"/>
                        <a:cs typeface="Calibri"/>
                      </a:endParaRPr>
                    </a:p>
                  </a:txBody>
                  <a:tcPr marL="25949" marR="25949" marT="0" marB="0"/>
                </a:tc>
                <a:tc>
                  <a:txBody>
                    <a:bodyPr/>
                    <a:lstStyle/>
                    <a:p>
                      <a:pPr>
                        <a:lnSpc>
                          <a:spcPct val="115000"/>
                        </a:lnSpc>
                        <a:spcAft>
                          <a:spcPts val="0"/>
                        </a:spcAft>
                      </a:pPr>
                      <a:r>
                        <a:rPr lang="tr-TR" sz="1200" b="1" dirty="0">
                          <a:solidFill>
                            <a:srgbClr val="C00000"/>
                          </a:solidFill>
                          <a:effectLst/>
                        </a:rPr>
                        <a:t>364,532</a:t>
                      </a:r>
                      <a:endParaRPr lang="tr-TR" sz="1800" b="1" dirty="0">
                        <a:solidFill>
                          <a:srgbClr val="C00000"/>
                        </a:solidFill>
                        <a:effectLst/>
                        <a:latin typeface="Calibri"/>
                        <a:ea typeface="Calibri"/>
                        <a:cs typeface="Calibri"/>
                      </a:endParaRPr>
                    </a:p>
                  </a:txBody>
                  <a:tcPr marL="25949" marR="25949" marT="0" marB="0"/>
                </a:tc>
              </a:tr>
            </a:tbl>
          </a:graphicData>
        </a:graphic>
      </p:graphicFrame>
    </p:spTree>
    <p:extLst>
      <p:ext uri="{BB962C8B-B14F-4D97-AF65-F5344CB8AC3E}">
        <p14:creationId xmlns:p14="http://schemas.microsoft.com/office/powerpoint/2010/main" val="4048403956"/>
      </p:ext>
    </p:extLst>
  </p:cSld>
  <p:clrMapOvr>
    <a:masterClrMapping/>
  </p:clrMapOvr>
  <p:transition spd="med">
    <p:wipe dir="d"/>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kış Çizelgesi: Delikli Teyp 9"/>
          <p:cNvSpPr/>
          <p:nvPr/>
        </p:nvSpPr>
        <p:spPr>
          <a:xfrm>
            <a:off x="179512" y="116632"/>
            <a:ext cx="8136904" cy="1152128"/>
          </a:xfrm>
          <a:prstGeom prst="flowChartPunchedTape">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rebuchet MS"/>
                <a:ea typeface="+mj-ea"/>
                <a:cs typeface="+mj-cs"/>
              </a:rPr>
              <a:t>YABANCI DİL PUAN TÜRLERİ</a:t>
            </a:r>
            <a:endParaRPr lang="tr-TR"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table"/>
          <p:cNvPicPr>
            <a:picLocks noChangeAspect="1"/>
          </p:cNvPicPr>
          <p:nvPr/>
        </p:nvPicPr>
        <p:blipFill>
          <a:blip r:embed="rId2"/>
          <a:stretch>
            <a:fillRect/>
          </a:stretch>
        </p:blipFill>
        <p:spPr>
          <a:xfrm>
            <a:off x="179512" y="1484784"/>
            <a:ext cx="8001001" cy="257492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 Box 184"/>
          <p:cNvSpPr txBox="1">
            <a:spLocks noChangeArrowheads="1"/>
          </p:cNvSpPr>
          <p:nvPr/>
        </p:nvSpPr>
        <p:spPr bwMode="auto">
          <a:xfrm>
            <a:off x="82732" y="4196714"/>
            <a:ext cx="8424862" cy="2646363"/>
          </a:xfrm>
          <a:prstGeom prst="rect">
            <a:avLst/>
          </a:prstGeom>
          <a:solidFill>
            <a:schemeClr val="accent1">
              <a:lumMod val="40000"/>
              <a:lumOff val="60000"/>
            </a:schemeClr>
          </a:solidFill>
          <a:ln/>
          <a:extLst/>
        </p:spPr>
        <p:style>
          <a:lnRef idx="3">
            <a:schemeClr val="lt1"/>
          </a:lnRef>
          <a:fillRef idx="1">
            <a:schemeClr val="accent5"/>
          </a:fillRef>
          <a:effectRef idx="1">
            <a:schemeClr val="accent5"/>
          </a:effectRef>
          <a:fontRef idx="minor">
            <a:schemeClr val="lt1"/>
          </a:fontRef>
        </p:style>
        <p:txBody>
          <a:bodyPr>
            <a:spAutoFit/>
          </a:bodyPr>
          <a:lstStyle>
            <a:defPPr>
              <a:defRPr lang="tr-TR"/>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3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DİL–1 puan türü:</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İngilizce, Almanca ve Fransızca Öğretmenlikleri, Amerikan Kültürü ve Edebiyatı, İngiliz Dili ve Edebiyatı, Alman Dili ve Edebiyatı, Fransız Dili ve Edebiyatı,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Çeviribilim</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(Alm.,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İng</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Fran</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İngiliz Dil Bilimi, Karşılaştırmalı Edebiyat (Alm., İng.,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Fran</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Mütercim-Tercümanlık (Alm., İng.,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Fran</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Turizm Rehberliği (Alm., İng.,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Fran</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tr-TR" sz="5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3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DİL–2 puan türü:</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Arnavutça, Boşnakça, Bulgar Dili ve Edebiyatı, Çağdaş Yunan Dili ve Edebiyatı,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Çeviribilim</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(Batı bilimleri), Dilbilim (Batı dilleri), Eski Yunan Dili ve Edebiyatı, İspanyol Dili ve Edebiyatı, İtalyan Dili ve Edebiyatı, Karşılaştırmalı Edebiyat (Batı Dilleri), Latin Dili ve Edebiyatı, Leh Dili ve Edebiyatı, Mütercim-Tercümanlık (Batı Dilleri), Turizm Rehberliği (Batı Dilleri), Yunan Dili ve Edebiyatı, Yunanca</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tr-TR" sz="5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tr-TR" sz="13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rPr>
              <a:t>DİL–3 puan türü:</a:t>
            </a:r>
            <a:r>
              <a:rPr kumimoji="0" lang="tr-TR" sz="1300" b="0" i="0" u="none" strike="noStrike" kern="1200" cap="none" spc="0" normalizeH="0" baseline="0" noProof="0" dirty="0">
                <a:ln>
                  <a:noFill/>
                </a:ln>
                <a:solidFill>
                  <a:sysClr val="windowText" lastClr="000000"/>
                </a:solidFill>
                <a:effectLst/>
                <a:uLnTx/>
                <a:uFillTx/>
                <a:latin typeface="Times New Roman" pitchFamily="18" charset="0"/>
                <a:ea typeface="+mn-ea"/>
                <a:cs typeface="Times New Roman" pitchFamily="18" charset="0"/>
              </a:rPr>
              <a:t> </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Arap dili ve edebiyatı, Arapça öğretmenliği,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Çeviribilim</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(Doğu Dilleri), Çin Dili ve Edebiyatı, Fars Dili ve Edebiyatı, Dilbilim (Doğu Dilleri), Gürcü Dili ve Edebiyatı, Hindoloji, </a:t>
            </a:r>
            <a:r>
              <a:rPr kumimoji="0" lang="tr-TR" sz="1300" b="1" i="0" u="none" strike="noStrike" kern="1200" cap="none" spc="0" normalizeH="0" baseline="0" noProof="0" dirty="0" err="1">
                <a:ln>
                  <a:noFill/>
                </a:ln>
                <a:solidFill>
                  <a:srgbClr val="000000"/>
                </a:solidFill>
                <a:effectLst/>
                <a:uLnTx/>
                <a:uFillTx/>
                <a:latin typeface="Times New Roman" pitchFamily="18" charset="0"/>
                <a:ea typeface="+mn-ea"/>
                <a:cs typeface="Times New Roman" pitchFamily="18" charset="0"/>
              </a:rPr>
              <a:t>Hungaroloji</a:t>
            </a:r>
            <a:r>
              <a:rPr kumimoji="0" lang="tr-TR" sz="1300" b="1" i="0" u="none" strike="noStrike" kern="1200" cap="none" spc="0" normalizeH="0" baseline="0" noProof="0" dirty="0">
                <a:ln>
                  <a:noFill/>
                </a:ln>
                <a:solidFill>
                  <a:srgbClr val="000000"/>
                </a:solidFill>
                <a:effectLst/>
                <a:uLnTx/>
                <a:uFillTx/>
                <a:latin typeface="Times New Roman" pitchFamily="18" charset="0"/>
                <a:ea typeface="+mn-ea"/>
                <a:cs typeface="Times New Roman" pitchFamily="18" charset="0"/>
              </a:rPr>
              <a:t>, Japon Dili ve Edebiyatı, Japonca Öğretmenliği, Karşılaştırmalı Edebiyat (Doğu Dilleri), Kore Dili ve Edebiyatı, Mütercim-Tercümanlık (Doğu Dilleri), Rus Dili ve Edebiyatı, Sinoloji, Turizm Rehberliği (Doğu Dilleri, Urdu Dili ve Edebiyatı</a:t>
            </a: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3779159050"/>
      </p:ext>
    </p:extLst>
  </p:cSld>
  <p:clrMapOvr>
    <a:masterClrMapping/>
  </p:clrMapOvr>
  <p:transition spd="med">
    <p:wipe dir="d"/>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aşlık 5"/>
          <p:cNvSpPr>
            <a:spLocks noGrp="1"/>
          </p:cNvSpPr>
          <p:nvPr>
            <p:ph type="title"/>
          </p:nvPr>
        </p:nvSpPr>
        <p:spPr>
          <a:xfrm>
            <a:off x="232311" y="121196"/>
            <a:ext cx="8229600" cy="93154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İNGİLİZCE ÖĞRETMENLİĞİ (DİL-1)</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2" name="Tablo 1"/>
          <p:cNvGraphicFramePr>
            <a:graphicFrameLocks noGrp="1"/>
          </p:cNvGraphicFramePr>
          <p:nvPr>
            <p:extLst>
              <p:ext uri="{D42A27DB-BD31-4B8C-83A1-F6EECF244321}">
                <p14:modId xmlns:p14="http://schemas.microsoft.com/office/powerpoint/2010/main" val="2811544470"/>
              </p:ext>
            </p:extLst>
          </p:nvPr>
        </p:nvGraphicFramePr>
        <p:xfrm>
          <a:off x="323528" y="1196752"/>
          <a:ext cx="7920880" cy="5472609"/>
        </p:xfrm>
        <a:graphic>
          <a:graphicData uri="http://schemas.openxmlformats.org/drawingml/2006/table">
            <a:tbl>
              <a:tblPr>
                <a:tableStyleId>{5C22544A-7EE6-4342-B048-85BDC9FD1C3A}</a:tableStyleId>
              </a:tblPr>
              <a:tblGrid>
                <a:gridCol w="1980220"/>
                <a:gridCol w="1980220"/>
                <a:gridCol w="1980220"/>
                <a:gridCol w="1980220"/>
              </a:tblGrid>
              <a:tr h="180770">
                <a:tc>
                  <a:txBody>
                    <a:bodyPr/>
                    <a:lstStyle/>
                    <a:p>
                      <a:pPr>
                        <a:lnSpc>
                          <a:spcPct val="115000"/>
                        </a:lnSpc>
                        <a:spcAft>
                          <a:spcPts val="0"/>
                        </a:spcAft>
                      </a:pPr>
                      <a:r>
                        <a:rPr lang="tr-TR" sz="1000" b="1" dirty="0">
                          <a:solidFill>
                            <a:srgbClr val="C00000"/>
                          </a:solidFill>
                          <a:effectLst/>
                        </a:rPr>
                        <a:t>Fatih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533,683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Boğaziçi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514,566</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Orta Doğu Teknik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498,616</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dirty="0">
                          <a:solidFill>
                            <a:srgbClr val="C00000"/>
                          </a:solidFill>
                          <a:effectLst/>
                        </a:rPr>
                        <a:t>Hacettepe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484,157</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Zirve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Tam Burslu-İng.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478,782</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İstanbul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Hasan Ali Yücel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477,902</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dirty="0">
                          <a:solidFill>
                            <a:srgbClr val="C00000"/>
                          </a:solidFill>
                          <a:effectLst/>
                        </a:rPr>
                        <a:t>Marmara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Atatürk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466,573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dirty="0">
                          <a:solidFill>
                            <a:srgbClr val="C00000"/>
                          </a:solidFill>
                          <a:effectLst/>
                        </a:rPr>
                        <a:t>Yıldız Teknik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dirty="0">
                          <a:solidFill>
                            <a:srgbClr val="C00000"/>
                          </a:solidFill>
                          <a:effectLst/>
                        </a:rPr>
                        <a:t>460,513</a:t>
                      </a:r>
                      <a:endParaRPr lang="tr-TR" sz="1200" b="1" dirty="0">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Yeditepe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Tam Burslu-İng.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458,918</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Dokuz Eylül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Buca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Örgün-İng.</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455,855</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Gazi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Gazi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454,545</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dirty="0">
                          <a:solidFill>
                            <a:srgbClr val="C00000"/>
                          </a:solidFill>
                          <a:effectLst/>
                        </a:rPr>
                        <a:t>Anadolu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444,626</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dirty="0">
                          <a:solidFill>
                            <a:srgbClr val="C00000"/>
                          </a:solidFill>
                          <a:effectLst/>
                        </a:rPr>
                        <a:t>Uludağ Ü.</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dirty="0">
                          <a:solidFill>
                            <a:srgbClr val="C00000"/>
                          </a:solidFill>
                          <a:effectLst/>
                        </a:rPr>
                        <a:t>Örgün</a:t>
                      </a:r>
                      <a:endParaRPr lang="tr-TR" sz="1200" b="1" dirty="0">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431,509</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Akdeniz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429,735</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Kocaeli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427,299</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Ufuk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425,630</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Eskişehir Osmangazi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424,923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İstanbul Aydın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%75 Burslu</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421,756</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Balıkesir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Necatibey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420,451</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Ondokuz Mayıs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420,233</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Çanakkale Onsekiz Mart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414,775</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Erciyes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408,833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Çukurova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407,473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Çağ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Fen-Edebiyat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Tam Burslu</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405,052</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Abant İzzet Baysal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403,742</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Muğla Sıtkı Koçman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dirty="0">
                          <a:solidFill>
                            <a:srgbClr val="C00000"/>
                          </a:solidFill>
                          <a:effectLst/>
                        </a:rPr>
                        <a:t>401,266</a:t>
                      </a:r>
                      <a:endParaRPr lang="tr-TR" sz="1200" b="1" dirty="0">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Mersin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400,334</a:t>
                      </a:r>
                      <a:endParaRPr lang="tr-TR" sz="1200" b="1">
                        <a:solidFill>
                          <a:srgbClr val="C00000"/>
                        </a:solidFill>
                        <a:effectLst/>
                        <a:latin typeface="Calibri"/>
                        <a:ea typeface="Calibri"/>
                        <a:cs typeface="Calibri"/>
                      </a:endParaRPr>
                    </a:p>
                  </a:txBody>
                  <a:tcPr marL="35385" marR="35385" marT="0" marB="0"/>
                </a:tc>
              </a:tr>
              <a:tr h="186271">
                <a:tc>
                  <a:txBody>
                    <a:bodyPr/>
                    <a:lstStyle/>
                    <a:p>
                      <a:pPr>
                        <a:lnSpc>
                          <a:spcPct val="115000"/>
                        </a:lnSpc>
                        <a:spcAft>
                          <a:spcPts val="0"/>
                        </a:spcAft>
                      </a:pPr>
                      <a:r>
                        <a:rPr lang="tr-TR" sz="1000" b="1">
                          <a:solidFill>
                            <a:srgbClr val="C00000"/>
                          </a:solidFill>
                          <a:effectLst/>
                        </a:rPr>
                        <a:t>Necmettin Erbakan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Ahmet Keleşoğlu 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399,563</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Pamukkale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398,537</a:t>
                      </a:r>
                      <a:endParaRPr lang="tr-TR" sz="1200" b="1">
                        <a:solidFill>
                          <a:srgbClr val="C00000"/>
                        </a:solidFill>
                        <a:effectLst/>
                        <a:latin typeface="Calibri"/>
                        <a:ea typeface="Calibri"/>
                        <a:cs typeface="Calibri"/>
                      </a:endParaRPr>
                    </a:p>
                  </a:txBody>
                  <a:tcPr marL="35385" marR="35385" marT="0" marB="0"/>
                </a:tc>
              </a:tr>
              <a:tr h="180770">
                <a:tc>
                  <a:txBody>
                    <a:bodyPr/>
                    <a:lstStyle/>
                    <a:p>
                      <a:pPr>
                        <a:lnSpc>
                          <a:spcPct val="115000"/>
                        </a:lnSpc>
                        <a:spcAft>
                          <a:spcPts val="0"/>
                        </a:spcAft>
                      </a:pPr>
                      <a:r>
                        <a:rPr lang="tr-TR" sz="1000" b="1">
                          <a:solidFill>
                            <a:srgbClr val="C00000"/>
                          </a:solidFill>
                          <a:effectLst/>
                        </a:rPr>
                        <a:t>Sakarya Ü.</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Eğitim Fak.</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a:solidFill>
                            <a:srgbClr val="C00000"/>
                          </a:solidFill>
                          <a:effectLst/>
                        </a:rPr>
                        <a:t>Örgün</a:t>
                      </a:r>
                      <a:endParaRPr lang="tr-TR" sz="1200" b="1">
                        <a:solidFill>
                          <a:srgbClr val="C00000"/>
                        </a:solidFill>
                        <a:effectLst/>
                        <a:latin typeface="Calibri"/>
                        <a:ea typeface="Calibri"/>
                        <a:cs typeface="Calibri"/>
                      </a:endParaRPr>
                    </a:p>
                  </a:txBody>
                  <a:tcPr marL="35385" marR="35385" marT="0" marB="0"/>
                </a:tc>
                <a:tc>
                  <a:txBody>
                    <a:bodyPr/>
                    <a:lstStyle/>
                    <a:p>
                      <a:pPr>
                        <a:lnSpc>
                          <a:spcPct val="115000"/>
                        </a:lnSpc>
                        <a:spcAft>
                          <a:spcPts val="0"/>
                        </a:spcAft>
                      </a:pPr>
                      <a:r>
                        <a:rPr lang="tr-TR" sz="1000" b="1" dirty="0">
                          <a:solidFill>
                            <a:srgbClr val="C00000"/>
                          </a:solidFill>
                          <a:effectLst/>
                        </a:rPr>
                        <a:t>398,199</a:t>
                      </a:r>
                      <a:endParaRPr lang="tr-TR" sz="1200" b="1" dirty="0">
                        <a:solidFill>
                          <a:srgbClr val="C00000"/>
                        </a:solidFill>
                        <a:effectLst/>
                        <a:latin typeface="Calibri"/>
                        <a:ea typeface="Calibri"/>
                        <a:cs typeface="Calibri"/>
                      </a:endParaRPr>
                    </a:p>
                  </a:txBody>
                  <a:tcPr marL="35385" marR="35385" marT="0" marB="0"/>
                </a:tc>
              </a:tr>
            </a:tbl>
          </a:graphicData>
        </a:graphic>
      </p:graphicFrame>
      <p:pic>
        <p:nvPicPr>
          <p:cNvPr id="9"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4112713128"/>
      </p:ext>
    </p:extLst>
  </p:cSld>
  <p:clrMapOvr>
    <a:masterClrMapping/>
  </p:clrMapOvr>
  <p:transition spd="med">
    <p:wipe dir="d"/>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aşlık 5"/>
          <p:cNvSpPr>
            <a:spLocks noGrp="1"/>
          </p:cNvSpPr>
          <p:nvPr>
            <p:ph type="title"/>
          </p:nvPr>
        </p:nvSpPr>
        <p:spPr>
          <a:xfrm>
            <a:off x="232311" y="121196"/>
            <a:ext cx="8229600" cy="931540"/>
          </a:xfrm>
          <a:prstGeom prst="flowChartMultidocumen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tr-TR"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MÜTERCİM-TERCÜMANLIK </a:t>
            </a:r>
            <a:endParaRPr lang="tr-TR"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graphicFrame>
        <p:nvGraphicFramePr>
          <p:cNvPr id="3" name="Tablo 2"/>
          <p:cNvGraphicFramePr>
            <a:graphicFrameLocks noGrp="1"/>
          </p:cNvGraphicFramePr>
          <p:nvPr>
            <p:extLst>
              <p:ext uri="{D42A27DB-BD31-4B8C-83A1-F6EECF244321}">
                <p14:modId xmlns:p14="http://schemas.microsoft.com/office/powerpoint/2010/main" val="571620311"/>
              </p:ext>
            </p:extLst>
          </p:nvPr>
        </p:nvGraphicFramePr>
        <p:xfrm>
          <a:off x="251520" y="1124744"/>
          <a:ext cx="7992888" cy="5917699"/>
        </p:xfrm>
        <a:graphic>
          <a:graphicData uri="http://schemas.openxmlformats.org/drawingml/2006/table">
            <a:tbl>
              <a:tblPr>
                <a:tableStyleId>{5C22544A-7EE6-4342-B048-85BDC9FD1C3A}</a:tableStyleId>
              </a:tblPr>
              <a:tblGrid>
                <a:gridCol w="1998222"/>
                <a:gridCol w="1998222"/>
                <a:gridCol w="1998222"/>
                <a:gridCol w="1998222"/>
              </a:tblGrid>
              <a:tr h="106493">
                <a:tc>
                  <a:txBody>
                    <a:bodyPr/>
                    <a:lstStyle/>
                    <a:p>
                      <a:pPr>
                        <a:lnSpc>
                          <a:spcPct val="115000"/>
                        </a:lnSpc>
                        <a:spcAft>
                          <a:spcPts val="0"/>
                        </a:spcAft>
                      </a:pPr>
                      <a:r>
                        <a:rPr lang="tr-TR" sz="1050" b="1" dirty="0">
                          <a:solidFill>
                            <a:srgbClr val="C00000"/>
                          </a:solidFill>
                          <a:effectLst/>
                        </a:rPr>
                        <a:t>Hacettepe Ü.</a:t>
                      </a:r>
                      <a:endParaRPr lang="tr-TR" sz="1400" b="1" dirty="0">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487,590</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Yaşar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486,384</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İstanbul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485,707</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Çankaya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479,063</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Dokuz Eylül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Örgün-Tür.Alm.İng.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478,721</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Ege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477,435</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Atılım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474,998</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Beykent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471,460</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İzmir Ekonomi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%50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466,293</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Dokuz Eylül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İ.Ö.-Tür.Alm.İng.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461,438</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İstanbul Aydın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Yabancı Diller Y.O.</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457,187</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İstanbul Arel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451,937</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Yeni Yüzyıl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451,367</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Yaşar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%50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431,351</a:t>
                      </a:r>
                      <a:endParaRPr lang="tr-TR" sz="1400" b="1">
                        <a:solidFill>
                          <a:srgbClr val="C00000"/>
                        </a:solidFill>
                        <a:effectLst/>
                        <a:latin typeface="Calibri"/>
                        <a:ea typeface="Calibri"/>
                        <a:cs typeface="Calibri"/>
                      </a:endParaRPr>
                    </a:p>
                  </a:txBody>
                  <a:tcPr marL="32055" marR="32055" marT="0" marB="0"/>
                </a:tc>
              </a:tr>
              <a:tr h="212986">
                <a:tc>
                  <a:txBody>
                    <a:bodyPr/>
                    <a:lstStyle/>
                    <a:p>
                      <a:pPr>
                        <a:lnSpc>
                          <a:spcPct val="115000"/>
                        </a:lnSpc>
                        <a:spcAft>
                          <a:spcPts val="0"/>
                        </a:spcAft>
                      </a:pPr>
                      <a:r>
                        <a:rPr lang="tr-TR" sz="1050" b="1">
                          <a:solidFill>
                            <a:srgbClr val="C00000"/>
                          </a:solidFill>
                          <a:effectLst/>
                        </a:rPr>
                        <a:t>İhsan Doğramacı Bilkent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İnsani Bilimler ve 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00" b="1">
                          <a:solidFill>
                            <a:srgbClr val="C00000"/>
                          </a:solidFill>
                          <a:effectLst/>
                        </a:rPr>
                        <a:t>%50 Burslu-İng.Fra.Tür.</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430,737</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İstanbul Aydın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Yabancı Diller Y.O.</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%75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428,430</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Doğu Akdeniz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 ve 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426,361</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Atılım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%75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420,591</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Trakya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413,209</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Hacettepe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Örgün-Alm.</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410,655</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Ege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Örgün-Alm.</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395,266</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İstanbul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Örgün-Alm.</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370,609</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Kırıkkale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dirty="0">
                          <a:solidFill>
                            <a:srgbClr val="C00000"/>
                          </a:solidFill>
                          <a:effectLst/>
                        </a:rPr>
                        <a:t>367,192</a:t>
                      </a:r>
                      <a:endParaRPr lang="tr-TR" sz="1400" b="1" dirty="0">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Yaşar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%25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281,588</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Atılım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%50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279,676</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Çankaya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%50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279,051</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Girne Amerikan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Beşeri Bilimler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Tam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275,485</a:t>
                      </a:r>
                      <a:endParaRPr lang="tr-TR" sz="1400" b="1">
                        <a:solidFill>
                          <a:srgbClr val="C00000"/>
                        </a:solidFill>
                        <a:effectLst/>
                        <a:latin typeface="Calibri"/>
                        <a:ea typeface="Calibri"/>
                        <a:cs typeface="Calibri"/>
                      </a:endParaRPr>
                    </a:p>
                  </a:txBody>
                  <a:tcPr marL="32055" marR="32055" marT="0" marB="0"/>
                </a:tc>
              </a:tr>
              <a:tr h="106493">
                <a:tc>
                  <a:txBody>
                    <a:bodyPr/>
                    <a:lstStyle/>
                    <a:p>
                      <a:pPr>
                        <a:lnSpc>
                          <a:spcPct val="115000"/>
                        </a:lnSpc>
                        <a:spcAft>
                          <a:spcPts val="0"/>
                        </a:spcAft>
                      </a:pPr>
                      <a:r>
                        <a:rPr lang="tr-TR" sz="1050" b="1">
                          <a:solidFill>
                            <a:srgbClr val="C00000"/>
                          </a:solidFill>
                          <a:effectLst/>
                        </a:rPr>
                        <a:t>Trakya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Örgün-Alm.</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270,409</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İzmir Ekonomi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%25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269,547</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Beykent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%50 Burslu-İng.</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264,888</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Mersin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Örgün-Alm.</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243,645</a:t>
                      </a:r>
                      <a:endParaRPr lang="tr-TR" sz="1400" b="1">
                        <a:solidFill>
                          <a:srgbClr val="C00000"/>
                        </a:solidFill>
                        <a:effectLst/>
                        <a:latin typeface="Calibri"/>
                        <a:ea typeface="Calibri"/>
                        <a:cs typeface="Calibri"/>
                      </a:endParaRPr>
                    </a:p>
                  </a:txBody>
                  <a:tcPr marL="32055" marR="32055" marT="0" marB="0"/>
                </a:tc>
              </a:tr>
              <a:tr h="159740">
                <a:tc>
                  <a:txBody>
                    <a:bodyPr/>
                    <a:lstStyle/>
                    <a:p>
                      <a:pPr>
                        <a:lnSpc>
                          <a:spcPct val="115000"/>
                        </a:lnSpc>
                        <a:spcAft>
                          <a:spcPts val="0"/>
                        </a:spcAft>
                      </a:pPr>
                      <a:r>
                        <a:rPr lang="tr-TR" sz="1050" b="1">
                          <a:solidFill>
                            <a:srgbClr val="C00000"/>
                          </a:solidFill>
                          <a:effectLst/>
                        </a:rPr>
                        <a:t>Kafkas Ü.</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Fen-Edebiyat Fak.</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a:solidFill>
                            <a:srgbClr val="C00000"/>
                          </a:solidFill>
                          <a:effectLst/>
                        </a:rPr>
                        <a:t>Örgün-Tür.İng.Fra.</a:t>
                      </a:r>
                      <a:endParaRPr lang="tr-TR" sz="1400" b="1">
                        <a:solidFill>
                          <a:srgbClr val="C00000"/>
                        </a:solidFill>
                        <a:effectLst/>
                        <a:latin typeface="Calibri"/>
                        <a:ea typeface="Calibri"/>
                        <a:cs typeface="Calibri"/>
                      </a:endParaRPr>
                    </a:p>
                  </a:txBody>
                  <a:tcPr marL="32055" marR="32055" marT="0" marB="0"/>
                </a:tc>
                <a:tc>
                  <a:txBody>
                    <a:bodyPr/>
                    <a:lstStyle/>
                    <a:p>
                      <a:pPr>
                        <a:lnSpc>
                          <a:spcPct val="115000"/>
                        </a:lnSpc>
                        <a:spcAft>
                          <a:spcPts val="0"/>
                        </a:spcAft>
                      </a:pPr>
                      <a:r>
                        <a:rPr lang="tr-TR" sz="1050" b="1" dirty="0">
                          <a:solidFill>
                            <a:srgbClr val="C00000"/>
                          </a:solidFill>
                          <a:effectLst/>
                        </a:rPr>
                        <a:t>235,586</a:t>
                      </a:r>
                      <a:endParaRPr lang="tr-TR" sz="1400" b="1" dirty="0">
                        <a:solidFill>
                          <a:srgbClr val="C00000"/>
                        </a:solidFill>
                        <a:effectLst/>
                        <a:latin typeface="Calibri"/>
                        <a:ea typeface="Calibri"/>
                        <a:cs typeface="Calibri"/>
                      </a:endParaRPr>
                    </a:p>
                  </a:txBody>
                  <a:tcPr marL="32055" marR="32055" marT="0" marB="0"/>
                </a:tc>
              </a:tr>
            </a:tbl>
          </a:graphicData>
        </a:graphic>
      </p:graphicFrame>
      <p:pic>
        <p:nvPicPr>
          <p:cNvPr id="8"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3066680210"/>
      </p:ext>
    </p:extLst>
  </p:cSld>
  <p:clrMapOvr>
    <a:masterClrMapping/>
  </p:clrMapOvr>
  <p:transition spd="med">
    <p:wipe dir="d"/>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kdörtgen 9"/>
          <p:cNvSpPr/>
          <p:nvPr/>
        </p:nvSpPr>
        <p:spPr>
          <a:xfrm>
            <a:off x="18248" y="116632"/>
            <a:ext cx="8319433" cy="1152128"/>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r"/>
            <a:r>
              <a:rPr lang="tr-TR" sz="4000" dirty="0" smtClean="0">
                <a:ln w="18415" cmpd="sng">
                  <a:solidFill>
                    <a:srgbClr val="FFFFFF"/>
                  </a:solidFill>
                  <a:prstDash val="solid"/>
                </a:ln>
                <a:solidFill>
                  <a:schemeClr val="tx1"/>
                </a:solidFill>
                <a:effectLst>
                  <a:outerShdw blurRad="63500" dir="3600000" algn="tl" rotWithShape="0">
                    <a:srgbClr val="000000">
                      <a:alpha val="70000"/>
                    </a:srgbClr>
                  </a:outerShdw>
                </a:effectLst>
                <a:latin typeface="Trebuchet MS"/>
                <a:ea typeface="+mj-ea"/>
                <a:cs typeface="+mj-cs"/>
              </a:rPr>
              <a:t>NELER YAPILABİLİR</a:t>
            </a:r>
            <a:endParaRPr lang="tr-TR" sz="4000" dirty="0">
              <a:ln w="18415" cmpd="sng">
                <a:solidFill>
                  <a:srgbClr val="FFFFFF"/>
                </a:solidFill>
                <a:prstDash val="solid"/>
              </a:ln>
              <a:solidFill>
                <a:schemeClr val="tx1"/>
              </a:solidFill>
              <a:effectLst>
                <a:outerShdw blurRad="63500" dir="3600000" algn="tl" rotWithShape="0">
                  <a:srgbClr val="000000">
                    <a:alpha val="70000"/>
                  </a:srgbClr>
                </a:outerShdw>
              </a:effectLst>
            </a:endParaRPr>
          </a:p>
        </p:txBody>
      </p:sp>
      <p:sp>
        <p:nvSpPr>
          <p:cNvPr id="4" name="Rectangle 3"/>
          <p:cNvSpPr>
            <a:spLocks noGrp="1" noChangeArrowheads="1"/>
          </p:cNvSpPr>
          <p:nvPr/>
        </p:nvSpPr>
        <p:spPr bwMode="auto">
          <a:xfrm rot="21156386">
            <a:off x="482294" y="1933061"/>
            <a:ext cx="7663626" cy="4448052"/>
          </a:xfrm>
          <a:prstGeom prst="flowChartDocument">
            <a:avLst/>
          </a:prstGeom>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v"/>
              <a:tabLst/>
              <a:defRPr/>
            </a:pPr>
            <a:r>
              <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Değişik kaynaklardan çok soru çözülerek test tekniği geliştirilmeli</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v"/>
              <a:tabLst/>
              <a:defRPr/>
            </a:pPr>
            <a:r>
              <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Eğer lise-4 grubu öğrencisiyseniz Okul dersleri ile YGS-LYS derslerini ayırt ederek ona göre çalışma planı yapılmalı</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v"/>
              <a:tabLst/>
              <a:defRPr/>
            </a:pPr>
            <a:r>
              <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Meslek yönelimi önceden tespit edilmeli ve o puan türüne göre derslere ağırlık verilmeli</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v"/>
              <a:tabLst/>
              <a:defRPr/>
            </a:pPr>
            <a:r>
              <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Okuma hızı artırılmalı, bu amaçla ara sıra kitap okunmalı</a:t>
            </a: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None/>
              <a:tabLst/>
              <a:defRPr/>
            </a:pPr>
            <a:endPar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a:p>
            <a:pPr marL="342900" marR="0" lvl="0" indent="-342900" algn="just" defTabSz="914400" rtl="0" eaLnBrk="1" fontAlgn="base" latinLnBrk="0" hangingPunct="1">
              <a:lnSpc>
                <a:spcPct val="80000"/>
              </a:lnSpc>
              <a:spcBef>
                <a:spcPct val="20000"/>
              </a:spcBef>
              <a:spcAft>
                <a:spcPct val="0"/>
              </a:spcAft>
              <a:buClr>
                <a:srgbClr val="003366"/>
              </a:buClr>
              <a:buSzTx/>
              <a:buFont typeface="Wingdings" pitchFamily="2" charset="2"/>
              <a:buChar char="v"/>
              <a:tabLst/>
              <a:defRPr/>
            </a:pPr>
            <a:r>
              <a:rPr kumimoji="0" lang="tr-TR" altLang="zh-CN"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Panik yapmadan sistemi en avantajlı nasıl kullanabilme yollarını düşünüp bir an önce uygulamaya geçilmeli</a:t>
            </a:r>
            <a:endParaRPr kumimoji="0" lang="tr-TR" sz="20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p:txBody>
      </p:sp>
      <p:sp>
        <p:nvSpPr>
          <p:cNvPr id="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6"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953505839"/>
      </p:ext>
    </p:extLst>
  </p:cSld>
  <p:clrMapOvr>
    <a:masterClrMapping/>
  </p:clrMapOvr>
  <p:transition spd="med">
    <p:wipe dir="d"/>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nvSpPr>
        <p:spPr bwMode="auto">
          <a:xfrm>
            <a:off x="184077" y="1484784"/>
            <a:ext cx="8280920" cy="4536504"/>
          </a:xfrm>
          <a:prstGeom prst="frame">
            <a:avLst/>
          </a:prstGeom>
          <a:ln/>
          <a:extLst/>
        </p:spPr>
        <p:style>
          <a:lnRef idx="3">
            <a:schemeClr val="lt1"/>
          </a:lnRef>
          <a:fillRef idx="1">
            <a:schemeClr val="accent6"/>
          </a:fillRef>
          <a:effectRef idx="1">
            <a:schemeClr val="accent6"/>
          </a:effectRef>
          <a:fontRef idx="minor">
            <a:schemeClr val="lt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Font typeface="Wingdings" pitchFamily="2" charset="2"/>
              <a:buChar char="w"/>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55000"/>
              <a:buFont typeface="Wingdings" pitchFamily="2" charset="2"/>
              <a:buChar char="n"/>
              <a:defRPr sz="2800">
                <a:solidFill>
                  <a:schemeClr val="tx1"/>
                </a:solidFill>
                <a:latin typeface="+mn-lt"/>
                <a:cs typeface="+mn-cs"/>
              </a:defRPr>
            </a:lvl2pPr>
            <a:lvl3pPr marL="1085850" indent="-228600" algn="l" rtl="0" eaLnBrk="0" fontAlgn="base" hangingPunct="0">
              <a:spcBef>
                <a:spcPct val="20000"/>
              </a:spcBef>
              <a:spcAft>
                <a:spcPct val="0"/>
              </a:spcAft>
              <a:buClr>
                <a:schemeClr val="accent2"/>
              </a:buClr>
              <a:buSzPct val="65000"/>
              <a:buFont typeface="Wingdings" pitchFamily="2" charset="2"/>
              <a:buChar char="l"/>
              <a:defRPr sz="2400">
                <a:solidFill>
                  <a:schemeClr val="tx1"/>
                </a:solidFill>
                <a:latin typeface="+mn-lt"/>
                <a:cs typeface="+mn-cs"/>
              </a:defRPr>
            </a:lvl3pPr>
            <a:lvl4pPr marL="1428750" indent="-228600" algn="l" rtl="0" eaLnBrk="0" fontAlgn="base" hangingPunct="0">
              <a:spcBef>
                <a:spcPct val="20000"/>
              </a:spcBef>
              <a:spcAft>
                <a:spcPct val="0"/>
              </a:spcAft>
              <a:buClr>
                <a:schemeClr val="accent2"/>
              </a:buClr>
              <a:buSzPct val="85000"/>
              <a:buFont typeface="Wingdings" pitchFamily="2" charset="2"/>
              <a:buChar char="w"/>
              <a:defRPr sz="2000">
                <a:solidFill>
                  <a:schemeClr val="tx1"/>
                </a:solidFill>
                <a:latin typeface="+mn-lt"/>
                <a:cs typeface="+mn-cs"/>
              </a:defRPr>
            </a:lvl4pPr>
            <a:lvl5pPr marL="1771650" indent="-228600" algn="l" rtl="0" eaLnBrk="0" fontAlgn="base" hangingPunct="0">
              <a:spcBef>
                <a:spcPct val="20000"/>
              </a:spcBef>
              <a:spcAft>
                <a:spcPct val="0"/>
              </a:spcAft>
              <a:buClr>
                <a:schemeClr val="accent2"/>
              </a:buClr>
              <a:buSzPct val="80000"/>
              <a:buFont typeface="Wingdings" pitchFamily="2" charset="2"/>
              <a:buChar char="§"/>
              <a:defRPr>
                <a:solidFill>
                  <a:schemeClr val="tx1"/>
                </a:solidFill>
                <a:latin typeface="+mn-lt"/>
                <a:cs typeface="+mn-cs"/>
              </a:defRPr>
            </a:lvl5pPr>
            <a:lvl6pPr marL="22288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6pPr>
            <a:lvl7pPr marL="26860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7pPr>
            <a:lvl8pPr marL="31432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8pPr>
            <a:lvl9pPr marL="3600450" indent="-228600" algn="l" rtl="0" fontAlgn="base">
              <a:spcBef>
                <a:spcPct val="20000"/>
              </a:spcBef>
              <a:spcAft>
                <a:spcPct val="0"/>
              </a:spcAft>
              <a:buClr>
                <a:schemeClr val="accent2"/>
              </a:buClr>
              <a:buSzPct val="80000"/>
              <a:buFont typeface="Wingdings" pitchFamily="2" charset="2"/>
              <a:buChar char="§"/>
              <a:defRPr>
                <a:solidFill>
                  <a:schemeClr val="tx1"/>
                </a:solidFill>
                <a:latin typeface="+mn-lt"/>
                <a:cs typeface="+mn-cs"/>
              </a:defRPr>
            </a:lvl9pPr>
          </a:lstStyle>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KENDİNİ İYİ TANIYAN</a:t>
            </a:r>
          </a:p>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KONULARA HAKİM OLAN</a:t>
            </a:r>
          </a:p>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BİLGİSİNE GÜVENEN </a:t>
            </a:r>
          </a:p>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İSTİKRARLI VE DÜZENLİ ÇALIŞAN</a:t>
            </a:r>
          </a:p>
          <a:p>
            <a:pPr marL="342900" marR="0" lvl="0" indent="-342900" algn="ctr"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HANGİ SİSTEM</a:t>
            </a:r>
          </a:p>
          <a:p>
            <a:pPr marL="342900" marR="0" lvl="0" indent="-342900" algn="ctr"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r>
              <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rPr>
              <a:t>OLURSA OLSUN AMACINA MUTLAKA ULAŞACAKTIR!</a:t>
            </a:r>
          </a:p>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Char char="w"/>
              <a:tabLst/>
              <a:defRPr/>
            </a:pPr>
            <a:endPar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Times New Roman"/>
              <a:ea typeface="+mn-ea"/>
              <a:cs typeface="Times New Roman"/>
            </a:endParaRPr>
          </a:p>
          <a:p>
            <a:pPr marL="342900" marR="0" lvl="0" indent="-342900" defTabSz="914400" rtl="0" eaLnBrk="1" fontAlgn="base" latinLnBrk="0" hangingPunct="1">
              <a:lnSpc>
                <a:spcPct val="90000"/>
              </a:lnSpc>
              <a:spcBef>
                <a:spcPct val="20000"/>
              </a:spcBef>
              <a:spcAft>
                <a:spcPct val="0"/>
              </a:spcAft>
              <a:buClr>
                <a:srgbClr val="003366"/>
              </a:buClr>
              <a:buSzTx/>
              <a:buFont typeface="Wingdings" pitchFamily="2" charset="2"/>
              <a:buNone/>
              <a:tabLst/>
              <a:defRPr/>
            </a:pPr>
            <a:endParaRPr kumimoji="0" lang="tr-TR" sz="2800" b="1" i="0" u="none" strike="noStrike" kern="0" normalizeH="0" baseline="0" noProof="0" dirty="0" smtClean="0">
              <a:ln w="12700">
                <a:solidFill>
                  <a:schemeClr val="tx2">
                    <a:satMod val="155000"/>
                  </a:schemeClr>
                </a:solidFill>
                <a:prstDash val="solid"/>
              </a:ln>
              <a:effectLst>
                <a:outerShdw blurRad="41275" dist="20320" dir="1800000" algn="tl" rotWithShape="0">
                  <a:srgbClr val="000000">
                    <a:alpha val="40000"/>
                  </a:srgbClr>
                </a:outerShdw>
              </a:effectLst>
              <a:uLnTx/>
              <a:uFillTx/>
              <a:latin typeface="Calibri" pitchFamily="34" charset="0"/>
              <a:ea typeface="+mn-ea"/>
              <a:cs typeface="Times New Roman"/>
            </a:endParaRPr>
          </a:p>
        </p:txBody>
      </p:sp>
      <p:sp>
        <p:nvSpPr>
          <p:cNvPr id="6"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7" name="1 Resim" descr="ram logo tasarım - Kopya.png"/>
          <p:cNvPicPr/>
          <p:nvPr/>
        </p:nvPicPr>
        <p:blipFill>
          <a:blip r:embed="rId2" cstate="print"/>
          <a:stretch>
            <a:fillRect/>
          </a:stretch>
        </p:blipFill>
        <p:spPr>
          <a:xfrm>
            <a:off x="7874949" y="6237748"/>
            <a:ext cx="1252281" cy="620252"/>
          </a:xfrm>
          <a:prstGeom prst="rect">
            <a:avLst/>
          </a:prstGeom>
          <a:ln>
            <a:noFill/>
          </a:ln>
          <a:effectLst>
            <a:softEdge rad="112500"/>
          </a:effectLst>
        </p:spPr>
      </p:pic>
      <p:sp>
        <p:nvSpPr>
          <p:cNvPr id="3" name="AutoShape 2" descr="data:image/jpeg;base64,/9j/4AAQSkZJRgABAQAAAQABAAD/2wCEAAkGBhQSEBUUEhQVFRQWFxkaFxgWGB0dHRchISAfHx4cFxgdGyYeHSAjHBwbIC8gJCcpLCwsHCAxNTArNSYrLCkBCQoKDgwOGg8PGi8kHyUqMCwsLCwtKiwsKSwqLC8sLCopKiwpLCwvLCwsLCwsLCwsLCwsLCwsKSwsLCwsLCwsLP/AABEIALMBGgMBIgACEQEDEQH/xAAbAAACAgMBAAAAAAAAAAAAAAAFBgMEAAIHAf/EAEYQAAICAAQFAwIEBAIHBAsBAAECAxEABBIhBQYTMUEiUWEycQcUgZEjQlKhFcEzYnKCkrHhQ1PR8CQlNGNzk6KzwtLiFv/EABkBAAMBAQEAAAAAAAAAAAAAAAIDBAEABf/EADIRAAICAQMCBAUEAgIDAQAAAAECABEDEiExBEETUWFxIjKBofCRscHhFNEjQjNDUgX/2gAMAwEAAhEDEQA/AHsDG1Y9GPRj1J488rHtY2rGY6bMAx7jBj3HTJqIxd1uRX/n98bVj0Y2UY6bNQMbVjbRj3TjLnRczPKhbMiZZCBrD+r1aSPCb/SfbsN/BrDEFxsBj0LgmctVzgtTwDHoGAHH+c4cnMkUoY6l1ErvoF0LXub37e3Y4KcN4zDmF1QyK480dx/tA7j9cYVNXU4ES5WN1XGoGN1wuHNlXG641AxvWBMMT0743RcaDGwbAGEJOGxhxopx6cBUZc3VsCOO8QaIqd0jptUn8qHbTrFE0d/V2G3vgspxHI2NXY3MbiVclmxJGrKwYEfUvY/bErNQs7Abk+33xiqAKAofGE38QuGZmYRiHW6MaaNfB7hj7g9vVsK+cORA7VdRTMVFxvD6gCpBBF6huCPj3v3xHnuHxzxmOVFdG7qw2/6H5GA/JnBZstBoncMSQVUbiMe2rz+mwwwDGMArUDOG4swdwbl+HKqVgTTqNkkkk+wLHeh7ffC1xf8AD58xxFcy8y6A6MI9JvSlbXdb+9ecO4GNgnnzjvEIJM3SID5u5WGfgERfRThtVXXcGhY73he4R+EMCqPzLtK9nZSVWvH+sT+ow/4zHDK6jSDtNKKTZkOTyixRrGgpEUKosmgOws74mxmM04XCnmMx7jMdOqAQMbAY2C4ysUySeY9Ax7px7WNnTXHtY2Ax6Fxk6eAYX+fyRkHYFgVZD6WKkjUARY37HDHpxT4xwpczA8LkhXABK1Y3B2vbxjVNEEzZxnlziT/ncuWkcjrJ9Tkiia8n2OO7AYSIvwoy6kESzWCDvp8H204cc7munGz0TpBJA77C9hhmZlcjTOWxzJrF15OJFjwA5P5jOcjdygQh9I03VVtue5wwA4ncFTRhg3vOOc/cEzX5qWeWJumzel19ShRsoJH07V398MP4WcGPTbMPuD/DjFDsDZN+17focdCLY0ihCilAUewFD9hh56glNFQBjAa5lYkQYwLiDP8AEI4E1ysETUq6j2BY0L/U4mjRLQx7eKvEOJRQRmSZ1RB5J/sPJPwMXIQCAQQQRYI8j3GBO28IbzWsehcWNseWMBqh6ZGmMeUDuQB8msYzYXuceWznYkRWVCr6iWBO1EGgPPbBIATuamMSBtGETAiwQQfI7Y0JwE4FJHlxHkmnV5kSwK0krewqzuB4u63wbxpWjB1XMxgxmBHH+aIcmB1CS7C1Re5+SewF+TjgCxoTCQNzDAGNqxU4XxBZ4UlT6XUEfHuD8g2P0xaxh22MITLxteB/BuEjLxlA7vbs5L1dsbIFbAewxbmlVFLOwVRuSxoD7k9scR5TQfOR8SWQwuIWCylToYiwD4sHG3DzJ0Y+tXV0L1K3Gqt6P3xmSz8cy6onWRQSLQ2LHixixjjttO9ZFmoA6MhumUqa+RW2BnLnL/5RHTqvKrMCNfddqob9sGMZjgxqptb3MxlY9Ax70zgbm1AoGMxtpx7pxVcjmunHoGNqx6BjLmylmeKxxzRQteubVoAG3pFkk9h2++LoGB+e4HHNNDK5cPCSU0mu9Xq23BrBiOAnGMQJoBMh049C4tHL1jZY8LLxmiUZ0arUbg3Xv8Yk02Nx98XlTGGHA+JC8OUIYQgCqoVR2CigPsBjesW/y+PDDjtYneGZWC42AxP08Z0/jHap2iQjC3+I/DZJ+HSpGpZrRtIBJIB3oDua3/TDSUwq8k8MzUKzpmb3YGNi+oUQRQ3JFUD474NDtqviYR2lrO8ow5nKQQy6v4SppZdmFKAe9/UNj/0weyOVSGNIkAVFAVBf7AEmycKXHPxB/KypE8LFy9OPOjsrJWzFu4HiiDRw2TRJKmlxqVgDRH6g+4I7g9wcZkDgC+O0JCt7czTjHE0y+XkmfcIt1dWfAF+SdsJWQ/FZGU9WFlcdtBtW/U7j++G7jXBYs1F0pgxXuKYggjsb8n73gFy3+HkOWZzKVntdI1JVC7NiyL2A28X74PEcQQ6+YGTWW+HiH+GcQWeFJU+lxf29x+hsYs4n/LqAAgAA7AbV9hiMrhNg8RukjmJ0v4eq2e/MmVtGrWUPfVdga7+n+/jDdWNguPdODbIWq4AQDiVp84iMiswVnNICd2PegMB+a+VhnolGoI6NasQTse4I2O+x/TArm/kuXMZuGWF2AJCub/0WnfWgJ7fA/mr3w18T4nHlYTJM4VVAFsQNR8D2sn9P0wfyaWQ7/tBrVYYbTTgvBUysKxR3pG5JJNk9z8WfA2xfrAPg3OWXzDdOzFOKuGX0tuL9PhwRuCpNjB3Cmu94wAVtPAMeSwhlKsAVYEEHyDjfGYy4VQPy3yrHkg4jd2DkEhyKFdqAA8bX8DBqhjzGVjmJY2ZwAAoQRzhxX8tkppVbSwACttsSQARYrzjm3BvxXzKzKJ2WSPUAwEY1UfIK1ZHsBvjo3HeZsrl2WPMHd6oFCwomrY/SAPN4pw/h/lVz35oLv3WOgEVvDKAB+g998UYyioQ688GKYMW+ExmSWwCLoi9xR/UHcfbHtnGYzEsfEvN895KNirTgkdwqs36WoIv9cFeE8TTMwrLFehrqxR2JHa/jHFubeXvyWYEWvXaK2qqu7uh7WDjov4U5jVkCv9ErD9wD/mcejkxKqalMhB3qOGnGAY2rHoGJLjKkUkXkA6gNqNX8e3744vxvnjNS5rqa3i6bjRGGNIV9x2Y97JGO3IwxzrmP8O5MxxFnipIXAdnP8rdmAXySRq9t++KOndATrguDW0eOSuYJc3lFlmRVYkgEdnA/mA8b+Pg4O6x7YDcF4UuWhWKPUVFm23JJNk+ws+BtiXIcWjm1dJ1fQxVq8EGiD+364jdASSvEoXIQBcLq+Nw+B+s42EmF6IwZJf14zVimHOJUc4HTUMPcnvGks6qLYhR7kgD27n5x6H98LnOfLkudjWKOVI4+7hgTqIIK9vA/zxqKC1MaE5jQsRjYA+MQmD2xV4NkGgy8cTyGRkUAuf5vt7DwPgYq8FXNiac5l4miLfwQg3A+T9vBve98aBzR/uCTdWJZzGUj1CVlXUgIDsBag96Y9sbo9gEGwdwR5+2B3HTlM6xyLyDq1rAXuhHn2vf6TvV4v8K4GmXhSJL0oNiTZPuT9z4G2GWAu/P8QNJJ24m94zGzLWM04y5kxTjMxnFjRnkNIotj7DHoGI81lFljaNxqRhTD3Htjtr3m79pEvHIDlmzCuDCqsdX27ijvd7VhZh5+GYys7ZaJ/wAxFGW0MNgO2oMBRrvpNE1hoynB4Uh6KxqIt/QRYNmzYN3vjXgvLUGU6n5dNIkYFhd1Q2C3477fODDY1vY+n9zCrtX3nOfw55gzmYzZEkskkdEyWoYA6fTZqkBrx3I7dzhu5+5UbP5MxI2mRTrS+xIBGlvuD38HDDkeGxwroiRY1smlFCz3P3xaAxuXKGbUoqcmOhRM4NyfyhmU4llUzUUi6PVbjYhASAG3FChteO4OD4r9cKfNH4gNlM7Fl+gxjb628sDsOkB3o973NEUNjhz0Y3KzHSSO05VG4BkKKa3742rG+nFbiTusMjRi3CMUAF2wBoAed6wm4dVJicVuJcSjy8RllYIi9yTX7e5+MLHI+c4lJM/59GSMJaao0X1WPKgE7XgxzHypFn6WbWAl6SrVuas0bU0NrI98MKhW0sf03g2SLAk2a4Rls4IpXRJlW2jPdSD/AGI2GxwUCeBgDypy8vDcsYnmDDWzBmOkAHsKJoGh48k42zvO+Vj7MZD/AO7Fj/iND++AJs0NxNFAWdoYzMoRGcgnSpNDuaF0PnCWn4w5EgE9YbdumNv/AKsR5/8AER2BWOFFB/rtz/wihhZOdP8ARB/8iL/9MGgX/uILN/8AM6FxDgGXzF9aJHZl0ksPUBvsD4okmxiryryouRjdEkZw76vUAK2qtu/3xByNxFp4EJm1lRIZtaBGButIA/pIO5okEHHud5uiVXYuyrG2wC07lfSyMj1X8Q0SDW3fCvHoUTCOE8xh048rC3wfnyCVFBkBl6gjYbLZ8yBbP8PY73/zGGCfOBOoTZEaqxIo3q7V7+P3GCLVsYGg1ckAxuBjXJkyLqVWr3I7/bffGs+YCNpbVdXQR227X6VPnHahO0kSnx/hX5nLyQ6ipdTTAkUfF13F9x7XjnH4axzw59oSABpdZVLD06e2wvcMf7nHVsxIIwC+wJAFg7k9gNu+IsrBFvIioDuCwWj7kE0D33N4cmfShQ94s4ySDJ6xsuK/+Jw7XKgsAi2HY9jhTH4hoc5NllAV+mWiJBqwGNv27gBq+awi+8aFj0rDHvUwuz8wPadFBLqW2UGiK7ij273Z8e/m3xXmKHLRu0jajGBqVNzZ2AHYb/JGAX4jQjGBUWYL4rwPMniUWZhkXpDT1EZ2F9wx00VPpO3m/wB8NWvCzPzjEuTlzCujaIyxrbfwCt6r8V5r5wY4bxRZo0kUjS6qRRsixqpq2FdsG73SntBCHkQh1ceasQNmBqVRRJJHcCq77HvvQr5xDnOJLHJEjXcpYA0TuB8Dbv58XgLAhhSdpzzL8gZuLiJlgKrGkoKO7d1O59I3bY6T2v8Avh55ZymbhEgzU4ntvRQ+kb+SAd/beq77494/x+PJRqz2dTUADudiTV+aGw8kgYGcv86nNiUrFp6boBbd1Y/zAdjQ8WL84qyO+RNRGw7xCKqtQO8l5m5bkzWbyzmQdCNwWjI9t786iSANxsMM9YrZjNqlWGNsAAqkmyauvb3PjFPPcYZIo3WMsXlRK/pBNFjXwD/bCGewFPaNC8mExv2xS41xVcrA80n0ILodyfAHyTtjcs35hV1enQTX6+3k/PjAbjHHdcseWGVeeGeNtcnqCL9VAnTtuvckVjE3M5hQm/KHOEefV9AKOhGpTvsb0kGhd1+hwyAHHL8jzOmS4TDJDDoEja3YMdP16d5KNkkaa8D74j45zLnnzcEJtBKGAVVIO4sUQb3A7nb7b47IylvhG05AQN+Z0jP8chh/0sig/wBPdv8AhG+FjiX4kgWsCAmrtz2/3Af+Zwg5eOUmRppYUjiBOoN3JJBDjV9S+21k/OKORgeXNQMI1HXieRC0lIxQ79t6K0aNA3+mMR8Z+aG2PLwI98H4pNmJS8jsSE2o0F1EdtJ27ePbBLO5zpxNIpdgpogSMKo0bN+MJb8dnkVVWERvOHSJ4mox6SpIaxfqZlA3HfFHJLnI8pI1yjW52NNq30vasCTvte26nvjSoKF747ecwA6gvn3jbleeUfLzTI8g6K2QXbe/pFn3NDEvKPNU2cjZ2MiaSBYkJDGrNAixQruT3xzrIvmIQwiVl11qHSUg122ZCNsWf/8ARZ2K1QsBf8sSgX5OyAYxsmOjpHsSYQxNYszpi8yyDMiADMM23qAQqL7Fr9Q8+KwC525pkIaAT6QVp9lB38bAGq8YRZ58zmjqk1ObsEgCvt2r9MTQ8tyH6iq/rZ/t/wCOAc+C/IMJEGRd9pj8U0xhQ7SOP5ms19tW+PG402kUADQuxf3Pf/LF/Lctp/M7H7Cv/HF2ThkEK6nQKKBtwT37Hf3+MY/VtkGmt75E5cGNDcWWzkrmgzH4X/8AnGDhUv8A3b/thxilQoGUqEIsEbD74lCn2xMS3eP1qOJBxfMzRaczky8SjcwLGAJF1AMQGFguCd13NHFTmSMPFK/SlT1yEsXvWG0+oCTei1D0ex7eHPlvlXqRqZpi8kUKxIxG8eqiR2AvYAed+5xBM0ETiI/zs0RKrbNW5AuwO13Vj4744qVAo8QrBJBE5XwThrCaMtAJleTpFH1AdiSxKGwUq6vvjq6ZFljeNA0rSR9IKSQQqit2bwWUA3/VtgfxjN6szJlYYZiYtDAsxKnWUJJq7JUkV7A4hzfMX5PNQ2jyI6iNdVqw3ohgw1WNSmjvQ7YNs+TJktttqmHDjGLmyDcOcH5mzEOULZyIxRg6dSjaNTQAGnfb3AOBXM/O2ZHEMv8AkyJIGjUq3Tbu5o9SyNQ9JPivOKMnMszRTQ6FKglU9LbghhvbAEhh8Uaa/GNRImVy2XeR5DMemhQqpdaBZzr776juu1+aO6vEJuGMdmo/ZbmxmQsY702HKhtIYAEm+1e1+2BXF+dRNAYtOnrxyrqO4ACkMarc7j0/pgBHzTNM+VSOVaMriRAD6VKGuoA9NfqOnxWNc5wBjnJZFGu8r/CGjQIvUCxZKtSavUO4bx4IE1d/aL00eIl8W/EDO5JhlIXEaQOdOhSpazdtvRG+wIr4xnA+LlcwJAgkfNwmN7JsB2Oq68gixtVVti/zDy1JmOnO7KJHIjEbCyCL7Mo7dzuAfG+K/K3AZTmhr/hCFW9RXyLAA8E96x6mB8RxHcHbjvckyI+sbEb89owZzjgizfD9S+iKNotJYgNRO4FeoAabv5wT5r5liXLpD0vzJlZpGB9JFam0psD3+1A2CcLnNOaUDKSIWJiL9SWMG9JAuNQNms7BrFeTRvF88RM65VwURASzCRVNah6VsqdV2p+KI8HHkhz80vKAbTfUeiMl0hp6HUNkaH6lH1FVOysHABo9+9Y0gzsUUwjlQxyGOKNliDEnQqgX9JN1qBHvi9/i8Epm0yxCn0ij6qrYDxQa9NCvjCfCrRZgPqWZGTUGOpn7WVZSVNmiL3Hq2vvipGXJqOS77DzMnKlaC8ftOpjmRQyaUlYB2YsVUWD8g97s9u5xDx7jmWleB5oZNUTs0dnTqIrsVb3AvvvhWi5igkR2C9GQlVVCxKCxqaidmIs732BxczuVMtCHUxNgqxFhrosC17em6GxrxWJC7DaUhV5Mj4xmznFTrSP1g6yiLbSii+2lR3NCi2+4Pis5xnKLmM0sSsJVhVgxPZShVlAsbMpPtTDvjV+BZiOPfamGskM6oL9zVE6itEH4I/m84nwx+q7Kw6RUBFpgABQARdNn1EgnfYj5GKsPxMFY0IrOAoLYxflGDhXOyTRq9apBoLKWFRkVYU9PVvV73eKXCuZSl5bQrGP+IGZmoM7Gt63om6wEj5gykVaQpcltaqh3ejTV7H2G1+KxHy9xBmzDa46BG4ofSKJsUDYuyft7YLNjdbYfLfeKxlTQPNRw4tzESKCMCYypdWo7gglCQdO5+e2BGd55/KcN6IAJjAiLPJZPhxe51bmu9fpiHMcxDRJpy5aUMVVDQZgOzgjsr7BQe9bA4VuNZ7/EMjUEIj1bMH0qHZWsuCGv3HqFjxhOsnvGaQId4PxXLzKUESojO2pt2Wg+pQqMSlAheyg0Rfc4K8y8YeSWKSICMRmkYLuQQV9RokVuARXv8YWeGcVSCAZdlcZhtIBiYEKbB1CxRJ+fjBv/ABJmdkeQs6u6vqogHTuF7eADttZ7+MY65ALIq+PaarJftFV+ERZU5ozmaQzSOAoNbHfUdQNup/m/vizwXi8ehEJsxa1hDqhcKSSF1lT4AF33+KxQ5pn6ziZNDIEClo21Da61HuPTQsgXp89zDwDK/wAVWAEmlWYp8jsp+/fHp4umxN0+tm3r8uR5M7jNpA2/OI75fho6aFlpAQ6WzE2dIJq67qux8qNsWeL5+JItEY1t6o1rf1C5HbvuotjfzhWz/MjywRydKONdMoZCW1NTdzQBPpPx5O1Yucp50CUQyQKGm9RkZmoEjSrFQQoUjb5sfrGMDMpYEV7x+tQaI3lYSZj8ykQKOjxhwwFbatP9bDv5vBM5F01FkRwoNrYJ9iR3F+2B2b4+yFai/wBGZAsgjJCvdgvv67JqvFjviefjHUkBQ6TK5a6Ol+xde3pBvUPa62xKvO0rbD8NkbGDOJ5CcxuOnKnTZQwOkAhidJ1g12onegPbDHDwsQqsLM7SlVa2IIAJ0lR9u+NJuHNOI1hzQOsCw+pFsNup3P17ijY274XpeCPLmNWZewEdTZb67NooUs2sAjS1Vt8YobITjCHz+sn8MByRGDKZRljBcu5JJJ22FhaAsna738YtcwNFGmiWCYxlyGKq7A+oMq2jmjZHtvYrC9y/LJJO7pIxjibQAQNTGiW9wWbZdu9fN4M8xS9GPpQ+h5iyyksf4dR/QrAmqBAciwD6RZOJ6dWGnjz8qhFh3ijmoWmt4YWESgUqh2CKqj1FjsL3Nk++LMHHNKqvXT0gD6r7fIsH7gkYcMxAQnCgsjuFkeM6FBVhp7sCfSDXz7YMcN5Pi6MepEDaF1DSBRoWKvbfxj2/8vUoFVX1nn+DRuCuM8YEUerMwZh4mKSOaGwVhpB8LvQJ8nyO2EFucI/zjSrF1E6hcLMQzLZBtSBSsCNiMMnOUmay8CWxaRhJE6quo6TobVGFJGkgVdftthQ4FwyPNIRFIof+kgg/vhHRYEyLZq/KO6rKcZrt5zpnLPG1XKT8SnZ20FdXTPZQQNJvdioIsE+Nsacz8t5vPqM1E0SK8QZQzMSB6HBHp9LejuD5r5wgZHIywDMQmcRsY5UmhCsbUAgE7aNyRpN3vfa8dggmljy4VSNMUBakWqAjoLubJvex7dsQ9QPCfShuPx26gmcph5jWVF0lG0o4kQMVa7JU3VbkmyLqwMHeLiHLxRZmQqGjI1prL6xpUEKpIAYE3Qq/USLwq/hOynNSRyxLMksRtW0jcEMCC2wPf74Y+b+HrLw3MKqm49EyAC6AfSfHYK5/bE6IEfaVeISJU4h+IEI6bwqKpioCiIDbTpWgbUDfxRY4JcEzbplNbyENJFLV6moGyqyMRdKALax2uvfl3EuCyxNHC1G/UlD+oKdz5Pa13o/fDs/PrQPCBI6KJgDqjOnQuzMtizddgSCDgnW2sd4/CVOIhqBX73OgZuJpMrlZGdCDmYGA0gdNTWoUBuSLvcnfviqvH8pFK+UZX/MBfQoX6dQ1Eqx2WjZFgnbYG8COKfitEZVWFhNlumA9RlWEhJsHWBtpB7e5wuNzbIM/+ZBtiAg7BmUfSrMALZf6v9Ue2LcHTNkBqth3nl5c4Qi7jXmebMs+UliycXTnit5U0qutVUll16WG9eKO3cHCpw/jRf8AKiXpiGQiO9daGHq1A1pUMHYUSd7+2GHgWSn6+uNrXMCRmkiCk0+m3lYbKTfYbnRtiLj3GY/4nDUgMwcW+kBelV6QFA7KWVwRRortviQ0xJlQtQBBMqKs+Z6eXIysbjVKSGiPi2cDTQsHT437Yo8wZwgxPFmEeQsQ0i1qAFFRrHpLb6QSL0gAmsNnEeD5fJ8MEMbkEGPVK1qrEBmYVpBO4uiO9eRiLKclxycMMnW1SMesiafSfT2JrXZQXt8bYcqIU1A73x6ecW+R7AraufWKfEcyPygR406jMpVgz3Y20sqekXVVXlfbDDy3FOmc/hKvf19JiyJSiwJDQ7GtN1ufbYZwh4+uZZ16cLx6g8Zsw/zAq7L6WFFa2NVvvg5xDMx5Cc/lmEqOC5R6BV5NLMCFO4qq+53NHDkZsraUUbivbzMSQMY1M3BuEPzbNkpY2bqNIhDoqk1R3exYBqh3r0/a4uISPHDGyr1CemvUY77ag5FeRpIC/P6YiycEjpJ02EVoUZTqGpWOr0t5NGq/T7JWQ4nmVjJmsoCoCdmQqSioQ2/9R332N98RgUaPYy/KqqqkdxZ/uTjhzRZjSzLrRlJAY2ARqDWQNqHe/GD/APhskweeFupII0rUwWyDTqKJ1Vt57AH7AuNIY+Ixyyx6oZjFqUXfoAWQWQCoBsk123vzhj5UmLTzRxN/AjaVdioWUaiIlDNa6iQLPm9iK3vzZhnxgn5h+lTzsePwXNcQxlsrGoMuZkG6UTGguhqX+m2N0fPYEHtWnE89HBw76SDqpWEIGlgdNPsNQrsezVd+cc95d4zKmYbKBghaSRTNd6dQ09jQPkAk7X3wWz/GHfLiCRSumQ6qJYEJYH81adQJAN1v+s2DDrcJ5/tKMmSlLeUNw56OZ0my7pHI5WMh1IPihrOxYnX2NAMR7YlbjIy2czMcwjeNxEwKqVoqSWDuBsaB2O7UP1RM5k3iIFNpYelq2cHyvvvY/Q4bYOVnnyeYGYmDM8ckgQNZMiio2Y+Tsf0O+Kup6ZMShkPPYyfDnbIxDDie8R5ah3kyocxS6tKopoBgtbnerO1+O4wU4LwIwZaOZ1RXs9RP6m9VFiS39jtgBy9npMxkWjZAAsZCGN3sekCmHYdhe/nxiccelAMcrkDoaliA9KMpI1I5skHcUb3FeRiQj4Ca7/SapAcJYvmu/vN+Kc//AJcECFJN2aw/0sR5B9xe4ryKu8LbcTfN5r0yKuiMAll1KQaPT1VexJC/YbCsVH4QRm/SuqGfdCVOkH+ehIKLqNVE2N9sHOV5EggzGVeRQJiTGatpDsF1E0AUNUNrs9sHjQst9h38oxjTV3/eC8xxNOpGqyUm7EajrB2XTTJ6GJAJYXVHfxi5w+XpLcdSDLLoZiB6lcs3pNWD6tyKO14p82QO2bWVJBMqprl6Q1CIjZ9f3dS9/c4qdWZZD0rEci9SQ0CDewskHTRG17i/F4HHiLGgedvWG+ShuON/SWeIcTVoAI8w8QDgaC5sDYMCwAViCQw37AnuawR4txnpLk20htWosqLXrpVFFdiStdgDudu+AUUMTP64jIzHYozBrPsBsTfxh0SKbh+WLTevNd41YKwyuo/Wx7GVhZUC9IBOKM3SurBbu5NjzqwLVxLpnOTictEq5zd/QF/9HLgelD2MxUklhsinc71ivDl3lagkjIJAxeO6Y0V7d9A3IvcsSx3NBfy2efNSFNDM0thghYsVPqcJvY1MNTm7PbYbHovBuGrGLAcMwtlYk0SbICntv4wrNjOA6TzDRxk+ISbL5fproUtW/wBR3/UgC8SFj74llTtgFNz5k1Yq0hBBIPofuP8AdxHv2jZS5F45mEdYGl1/w1K2tvpG2liF39PySMEc1yBlZpjIkc2VzW5UwN6WbuG0kGr8ihi3y7P01jlcRq0dwPKPFmlJBO5LCjQO5vbfF/liC+rLNNrUSOVfatiQQR323FEDvt4wXi1uPz6wjj2NkfnpOYc3z50O4mXYARmQRtRIAqUEUdWxUg9h47HD3wzMNlYo4pM0sZzMKGNpFZyxZQvqtQFANem+33wZbO9OXUhKlm2J+lkJC7A+SfHfEvM/D8lIEbOsx0NSSEspBJG3pFHsNvjYXh5KMwZ+/NcxAtQQsAcvcnQ5BXiIZpJAUecsyKCLqlG6r2pgcGIpjG5jidJbAR6S4x3BWx2u97vbYfK3x/NyjMnNEO2TCkxgSdtC+pigPrDAXTXW9jEeUykE0JAzI6SSkq7Cup/PIG07HTezD598JDKTtz+fzKCrULr8/qLMvNEkM7rLEE6doIUPoUD6bs2a77UKoVsMQziHORR6hJ+YVnARAzLpYbvpCkhroVddjW2D/OnBMsIBKMyvUZl0ilIax621XYUACmO2oEeRV3kblmNcu7ySFiSrhEar02BVEbtdaTtR84rY4ThpFpvzvFAOMlsbH52i9kOUehJJlWVUuRJQWe26Ya0P00e5BBqhd4rZfh5bOZnKtDG8XUJLNS9OgwGlr7HUCKJqrrDbxzKJmczDnYkZRGAtXqPpBIGhtvcbD284FZThXU4rNOH0iN3bSwoBwg1stG20iyCawggeFqB52M3fxdJHrIeRZXgpHBbpI59BVqtb1Kw9JBXsbrc4McHz8M+qeSSQzCaQlaOga1AKC9ge3aidNXVYp8u8MhjXrZqYh5/9I5f0yagdXxWlhX2wyty1DloJehF/CCxsCDdWRqc6m9gCxo1YrthhyqaJX099poQgEX6/eCl0ZyaSARjpxQhVQAClG5ctsQQxJoV5wP4FnNWTjSMO2mJo9XYNJWwvdqG939vvtxjiT5WfLyJHX82pSRqFBNJoDtsRd3t3w4NMW4ez5eJXZ4tKwva6w21EADcd/Hb5xr4KQZDVH+IAyWxQXYiXy/IsscUcRUMrdRlFjQy6AVAIpgy/8vnEHEOWA2em/MTHS/rTpp9IZQQwAoULC+qhsd8ecOyGbyrmGOAMfS2rQPYWyliG/TsSB+tnNqM3lpZXd2MQ0hkpWWVC60+3Y6ktfKg+2AwsEOoGr22MPMPEY+3HM2gywRDIQ4l/MNavsQhUAksQacn1AjyT82WzKREJGyKEoNGCTe3pDswr1A137be+KmYyU8nDUheUrmVjJ6d25oNpQIo9INlS10NI/RcznCV/w9JevKza13OrdW/q9+y9jVKLG2DxkDJ8o5r9e8zJb46LHb+O0aOP5OJOm7yyiGIlZGYyF2DKFa2ANgsQvethZxBwDlXoQyARyCAsu5q/SQVLVqP3K2CAPcDAzkniSFJopQJXkC6Uleo2KHUgJbyTtRIHwcTZ3iOdjZXZoYAsRYxazuAa0ad9ybYG6PponGvhGLNpv/UEZDkx6qgPMcJEvFJlysBcmRmEa7AGhqN91TVfesW4yRC1RRKZXKhW+kVe2onYC3arvzv2wa4hcGW6nSbqSK6kkusmrcIwYEAVqIrud+wwM4pwbTlMvpWVumhZo19Rc/SaJG5v1lx4NV7aeodtONVqv12nDAgtyef0k/J3CVmG8iExSBxuT7CqPYULsd738jE34m8amgzUcUbL+UniBICrY9Wk29XvpB74tcq5VMqvUywaSRwqsrizEDpDhlIUEht/qFA0fm3zHwPLTTQJIuhgxlRozqDbnUpU/SraRSDs37EcuYM5KzUwkKAeYo5ThkugmN2c9IrGiDzQoj1Vew8b3is65lMvHM0InPVkjYsmqjTKioPClizbbEjzjoXCs9ESCgRETeUv4XbS1AAUfZqOxwKz84hzMQRx+XQO5VXl6mg3rPq9JvUwDGqo7iiMLGRsgpj6fpO8II2oDfz9DEbhfMmYAWGaBlhlZIi2gjSwqimkBS121DvZHbE/EeGyQSfxkYqG9LadifFMN1vbYfscM3BeiqvHGQEOpo5Wc9wDpYo59JvYgbC28HEfKOl0In/iK6MzKx21azqb/aorv7Yt6VSFyJ9InqDRRzKcUxXTJBADG4VZI2LEsCaPTBbcabHc3bHbxHxHleWCWEZMPmcuyrJIGZTp0kkdtwFUDverT+ge+FZmKRelI0SMYdCsK1gG2QqD3oAAADejgdzTlgmUhYksiyaZVU6Q6kWqsRvVgi7FX84gOI433485WMoyLtzKeTyuXTRMpj/NgO0VAmtI+t1VgC29Ab/VZwT5sRZ4ArMeoDqOhTZOiiRQ3Zq770LwG4fxZHgjijRVApGsUUYtSyGQRgOClKWsnbftYJNnSsrDrRyLpZdLUdDgqP4JG4PcMCa7EXZrWdz8YPEEY1+UjmB+AQQwZjUkcpB9BZj9BNjdTGGA7eb8nbDRmuMRBtKuDITsB47G29huN/8ArgNNx8TrNFFGiTgNHbg6pB7q4axINxZ7ggX4xX5fgMkGrd26uksa716iGv1D6RZ3ux4w/LiZ11N83H9xSMqn0jXExKgk36juPP2+Pn4xyziHBHM0hAcgu3j5PzhhdpIOIrA0rx2pK6GYq+5KrQG/le3xtWAuc4zH1H/hSn1N/wBmnv8AK3gEwkVR7Q2YGz6xr5O5giQOsoRxL1WnBC6SLHqYEjufBFjDbxnpyZOVcnBH1NKkBVUElSpC0O+wIA81WFkT5RJJZ2VGMkbEL/MCSVLV2orW5IIs++JuCSLHllikcxuVKSkmtFD07k1e3vvffEqEMocH6RuQEMRX1k2Rzcz5J5ZZQenVIuhCo1KamFalYbnvRsWLGIZs7mpnjBcypK6yNQVVjKmgAbcUaB7fNeMVec82ghjSYkNJscxFRk0qLPnS41adifJxTyXMMGVhCO4eWSfQWGolIzTLdKpbUFPpsVfgYq6jp2a8i8G4nBmVaRhuKjUuS6KSy7AtKjFNijBhoZbJAog6u3YGu+AH5uKmjywMUMYMckRGpFJssFs7+ASRtVDA/PcxwZrOyIsjQnRoy7MPSHFBiVJodj3q7O+DXMvC3HD3kMqI2qtbbdSje5X+dtv2rAjAugA7XX035/T94fjMrk81+fvE/is6QZrWsIEJ3iBB2Fbrpawac6u1bjvdg5NwwN+SzqQdbWxEoiBuxstKCNlCknt2APyucPiE8iQSsJJ5FAYA7wkn0G/pGwsj53Gwwa5fl/JyS5aaSqJeJgzLqIOnYL6lJrbyDth+bSuKkY2u3uDF49TZPiApt/aow8o8UGebM5Z5GQsxIoaXWthsdwSAbB9xjTiWUj4frUFmZ5X0bXuQECEk7ghrOI83wzMjPnN5BFnBDCQdQAhtQIAsiwD+t3eLXF+CZqZGZsqWmLxSWpG1uhcAFqoBAPeh5x2BSFuxR5B5i8zAtVe1RYzuayiQQwme3Q7j6gDtqLgqLHpoX7nDJxhnXhza9TI2XdqDMNwC1HfsADtYvTvscLnB+TYZuoM9HOkrSBrLhTV7lYynYdiSfnDPznWUjyk51iMakaj9KHtqFUTpLb/O+JnUZG24HEpVtAo8nmIvDpycxA0yvGulSirE1MpBJdwWrUxGwG9V7jDlxfilQIsasipNGqyR2KVg1jSSWUWbBrawL3AwEgz5jzcKZiWOeF4w2Xbpkh1b0ksgBJbSK79yThkilj1zLAbIkJ9wKIADBvpoKBQ7ek+cDkA8TQx+ED8/eEhOjUBvcUOceZW/NR5OJnUrYMofwV0tqJqypXfwTZ2xBy+8fDRLDmOo8UqRso0KQ4cEsH9RShQ7WQSDg7wPKrICmZiSSPIlyHYEMttYUkH1ly1aSQNySva6PE+TmOnMoTNl7H8Oy7x2fo0repQdvT6htd1eHL4QbQ5+Eff2iyH06l5P2hDj3EI8pJ+bgQvLLJpBf1aFrUOn4XtsKPyewwrcd41nFhijcGMsH6wJ3bXRAYBRQ0m9yTbnteHTnAJGuWzKBNIy5ijCigHZlUHt7OT+mF/nDi0UhjjRmdpAZWLqCUN6O63dkHxQG5wx3RciN+v04g41ZsbCDeTuFtLINEgVSmpjVnvQoWN+4u9sO2fzAyeXEToHkI0iQJp2DLQEgYsD6gaHm6rCBy7xyPJ5ZunZn6hQrJXoUDUGoKC1m/P7Yp8a5kmzeiKSdmMhDXpFxm9woUjalBo/04ZnOsDKw5FfaLxWpKDt/uNvN/GessCpKQylANqZdZN6u1EhPbuAQd8T5vmr8vJlgyqFljIZTuFNiqAchfSfFH0j9QmV5cgeSKOWdeo0iyLL9IkoD+GxF6T7Xv3rvsV4twqVMwJelHMI30iJSj3FtpZlB1ltWonSLA3OPOHxmtXEusIPl5muYzEeTgObhcv1JNJ6ratSksCVcKG7hbDbAX74NcH4omYCErEs5fQFLbtfcJIACrdwA21nvjnHMck0boZdThxceoErXfRZNWBW3zi/FxVo0QJpj1zRtqsggV6VB7qLvt7/AAMer4a/45ZaJ5P8zziSc1MSB2/iFfyDDiDZc9SOFwQTMAznVuBsO5lAWwT474KwcJCToJ4HaMK8bag7kr6mpBQK+p6v4PzdXnWaWbKpmCSoUiRbUKzEnT6V1FxShWNmgT9sGeUy2akM00krJmEJEbuf4ZBUCipFqQe1fviYYhkw6wKJ+0eXbHk0k7QfleEGsqYQ4vSp1LQQK3qLI49Ngmwe5NUMVuJAR9boRFd5yiAs1DYAsfGrTst/y/OK/PHE1yvFsrHHI/TjTVp1XTsT7gg2PcHATiuYlnuVNEMzSXqT02B31ULr4rf2wQ6o42NjmAOm8Rdj7Qi8JOWhzQiImi6KpKhGlyTustknzW9afaicEc3z+JH6IjXosQH1g6u4Jrf0kEbGj9vGE7lzmGaPUEkrY67BKOCTsVNgg3ttjzicHTlb6QCdQ0kkC99iSTt8nF/T4MZHxb2O/bzkufI4O21R7aHLdPqJKzvI1lgDVg0bShpAN997v2x7w7hywlUd4HhkLCw/bSNRaqpWWuxIO/3wscOzAdyYgyrqB2AoV8EHv3wW5WzqRzzC0bUWcxkkBaBo2B6dttvBx4fUOEyFe1z1sWJjjDdzJOMZZoEXPQBmkZljK/SQN+nIQPUNS9we1fO3ubzMsWVeTL5lxIp1NHpTSNRNmPcuCWPwb3+cV+beKz2kawtGjODbUS2miQPYC9z5+2APGuNCMwrZUPIrvSgGl2vVVjfwP/DFTK+PSycGSqVe1fmM3L3EzmszCrg1FHqVpCS97akDG9QY0xXwAfBIxZzXJWWaRm1SDUxNAqALN0BW2KfNHEkkySSSysZhIoQ2wOnV2DMSDSm7b1WPqI2xDl+XoXRXbNpbAMdz3Is93v8AfDMOZXBYbQcuJkNEzQZI5SWSWfqSGWP1Xp2A2IV3W91/p3vSN8VOVR15TBnCSjRrrDPTakNx017OGPzsWwb51zQmSJdDsywqWQJQq100AdwQW+3vgtw7gRMyTKgqSAnSQCJCE0srLVrqIIJ3vbbc4h6fMtu7Ab7V/qWZsTUqA/WJvH8915pEihSKGEdI6qFnVud/JN7DegSTi8OFJG0cbRPLllPUMiqz6nY9wV3IVaUe++LPHMnDlo51GsOsczI0lXqI+kkDxVA+SPkACuE87pHw45dVLsxFsR2HkVe5AAI+T8b24m/ytWNNlHHr6yTKvgFWYWT9pDzNFD/iIgWMCNZURjpPfYkulnejXbfyLw28+8Rhz3DokyWbiEkc4ZlZ9BAOoFip9RAsHYHa/tjn3V9TzU38YuFGrfYg3e7Hciz5Or3xdilzCRRxlwiM2oRkKXI8n6SVX/aIBPg4pOJmxXkO42HrEa1GQBBzz6Rl4nFDl4FzMiFcwxWJHDqVfSnpkC0SLo/O++F/P5xZ1TN5kyPMj+kJpAYMCwZj39LE73Zv7nDZPyfnszlx0I0A7BnIBC+ekPc9he2OcZzKykrlfUDf0mh29z8UB+2IOkxMdTHjy/aWdS6ggCdQ4Dz5AuVViyRug0mPfxt6BRsEb/v98W4+bmEp16hC0ayRFFvWGA72ffUu3kDHIs5l3jleM7FSR98dV5V5TXKmKRvXIqgsSdt+4UHsATtXzivq8FIfDv8APKT9Pl+L44F5yzsUUySwtT9woktgdr1juBuR7415j56zOdgkEYRI4tMmnRZIUHVZs0Pj5q8M3N2WyzZeefQNUselitM0bodiVq9JqiwO1nbzjnHAiskrwtL0UljdC/tYFWARfqrbzhnR9Oi4DfzecV1WdnyiuIz8t5cTZZZZXi/MinR2kdSg0EqiKPQAK06aqiTd41znFy7xSOXRpLYUNpGalKatPqCUN7vt3xAyy8JZkCJphddM0sfqlWgQl71eujXYb/GCWWaLiBghy4XQ8qyliCPyYBOpFJOks51Kqi9jqNACvIWyzXv2nqMAqqRtwZvz9xpcpkAsSgPJmIZJP9f+Y3vZsgY15n5jaDh2WCOgWWda0LRAUFiSRQN7bn9cQfiLwDLPJKYyesYOoi+3SANkkbkhSNj73W1rE3E5M5lpIjIr/wAMSxxybEMBucu2ihsP9HdE2B2wzJ04Gn2iMeew3vGPmDjy8Ryawu/RKyKxagSxXVuRrBF2D5xS4dlci+ZIkld3ZNAtxaeVKoANQ1bnv3OFLh0GrhjSmEM6ShOtuWWNhsvet29INWBY2vE/CM2kmYjR1BXUCdr33oD23A3GHp0ZyqW115Cph6kYzQS/PedE4TyhkoBrki/N5pgWK2dJC9wkZIuh/UCT3rC1zZwKIyQy5bLLHIpAkjQtTBrC6Y3AN7NYHb5FkMvPXLcqhZg4j0qBK5f6CtD+GNmZmNEVvQ3xp+HHC0e53kEsy+nc2Yx77+W9x4se+IunwZMinIzGh+VHZc2NKAG5+0Fc2SrFldRvWrRtrSgQwIApq222rx84I8MyfXYytl5ZYzFREUoLHcFX9BUrdnYHYg1i1+JXBoRCHsKvUDSJ/UKNsoHkHf2P3wvcn8SXKZaYR6pIyuqVkWrN0LJ30d9q2IPjAY8ZR1J33r9Y7Lk8RDW20J5bjUWbzEn8BXjEqxosxD0AKZgZCVW2J3WgABi5xrlSGYSw5WlmibePqApMtAqH1MaVGavkA/GFDkHIAZjMgnT6BKtkeoBiCCffcb4zmXiMuR427xNWuNWZDuPUBqSvG47+MVomVM5UfnpJXfG2EHv+bx3bJLBAq5oQSlEBLCP+XsVdnNFfq3qjY2FC/eHcTgjEaxHTuVVXNV3pUN+qtgfPb5wo8zcwyZnLmWEOrojdVDYtbjYX/WvpJ/Y4GcwZoSZfLpllNkM1XfTLNqbUdhsKo+QcHgOnJpLbeX8Qcq6kvTv5/wAzOauEo2clMkj9brFV0gbDVtZvuBQqvb5xDwmdC8qux1IfSp/UV2Fn5+cDIc8RMnUB1KyMSfNG7+brvj3n9Dl87mIl2DsHBHemBNX7HV/bFnVY8bJa/rJ+nd0bedD5c4OgWHP5MKI3BjnjJ9IKWGEbHsDQYBtiaFjthU5r/iZliECoK0hdtQ8Egdj8Yh4fxNoeECNWkAla69JUgmje1g2h7ewxVyMzShE8sQo/ev8APFfSpuCx7SbO2xrzjN/hYj4SmYc6WSb0j+tJCKWvJu2A9rxfynBYE40cogc9SAs0hNlSyW2oBa07AjtRNecEecOEK0eXUAsI5o0VB2Jb0KSPgkfucFODyrCmdzlB8x0gjV6mYoaGw+aU1/SLx5GfRkyVXzT0MRdcV3xE/it9Z4pCqtkVMagDeQFgNR3obe1+MBG4QueOksQF1Nf9IAtmuqqhdftucEOP5L/1cmaZQkupQaBFjUQdW/ZwVY3dlSfONvw447B/GSVkjLgUWNWNwVBO23f9fjHqoRjxnEd62E89lL5BlG1ytl+DdbLRwyyAopBDIjKTsa1K9eT3FXtthazPJE+ttItdRo0dxe3ffthl4u7Qs8U0quvT/wBJGCAitYBN1rdiBuLC0fexQyv4iskaqdLFVAJI70Kv9ceQibkk/SejkcEAAfWdS4BwCILMeIaXaQhwHkB0aRpCqQw7LVYn4WXeOF4nbpuhaRmk2BNEKSKANkChuav3xzzjXKryTCZm0ilrWLc6d72/bffHUODRq2Vnq1WYkWRupqroHems+NsRUqqFIsnv3EqLMSWB28u05/xbl18wssmYl6MGvRpjBaR9Jqgh7MW73fYbecLPEOWulnFgRXjik0GMyMrEgiixKkjwTWCnF8xPlYFy0n1iQuWG4I1HSQfOo2ffYA4A57NNPJlkbUdThAF2I3/lqq3N49/Bg8NDkuz+/aeRkzF308D9oc5t4G0UqMFVYKREprbbzXyb7Xv98OPKHK6xZZHKgzSHW1gErZpbvyB/zxSkyDddYZWDLFbaP6G2Wxua2bf5GGeHNAKOwvb9fjDnYlBcQtXBXE+eWyYnyw3bpa0az6WJrx8erv3++OdrIGefMtZbQvuTdkmt/P6485tzXUzGZk39LKo/4lUD9gcDcgzhm9RKsp1ChVDG+EhQrXlCDMCGuF8gv5jPQK43ZkDfI+rf9MdijiJkv+XQwI9zqBH7Uf3xyXlk3xaL4Y/2Q47FlhscIynSVX0jFGq2iLzIypks4SaPVmVf1bYfrdYR+S4Sc5B21GyNXawPTYHfcDDF+IWcUZeWP+aTMsVH2Iv/AM/OBfJUYXOoK7Rtp+4F7foCP1wzHel2MFwAQBHzn7hYOTqVy6AiR2Nnxv2339hXYDHMeS4p1ycs+XZg8Moah7aaYgH4u/8ApjtvE4VkyzpINSlCCP384SPwnyKJlZX7KJXCsxoECu9mhiBgAblQY6YJ5f4nLmeJxvmBv0DXYAqR6aUbAaT2+TeErmLhj5bMzQx6tMMrKrAn6SNWk+dl3x1TIZzLT8SkbLbiOMIzD6Dbf9mKuhR3+TW2EX8QiY+J5p0YC0VWBNXrho1+37nG521MJmIUJZ/DTiwDtlukh62mMrLTRuQSwBVtgbuu+5r2qzylk1k4spSMRokjuEHZAtkL9gSBgNLnkSZpISvqRGQqNgxRDYF7FTZ+CBeHH8Lss8ks8x9TEVZ7sT6m/Xt++KMWIYkbIO4+8DJkLkJ5Ge885Oad5mJLdM3GL2G3q2+RhY/D7iDvnoxEShF6iPYC9J8EH2OGzmiKbMNNFAdNAtITtpAHq82SQKoDzgJ+G2VAzzEdhGzfvQ/zwHS61xPvtv8Aedm0sy2N4u8/fmTnM0zGVoUlCM1nQLFoprYbdvtjThucZMkiiU1IZAyE7ADTW3yf+WHmPnaCLPZ/KzKsiSuBocAo50qCp2sNY2P+dYLce5kQcMmMWWgjZBF0yiqKtiGIXSaAoD/e+2JcRTxFUi5QwcYywPpOa8Imm/MVBG0jlNJAUn09zqrsOxux2xLzdw/NGeNsytOsaqzlgbGr06iCdwGr5274aODfiFk04WsDlkkOrWsUZUE6rU6gv+zvudvsMFoeYoJ4y8ReTSJkeEqNE6tR0b02y1RABvf4wWZycpocnn2nYwBj3PHaKnA+aHTNBcqqyyNAgdZL0Wq6WBqjpKqu3ucFuB8OfVMZlVQWUgR0EIr6dJ8A+/viryzwmKCXNEMApkKoWI1CNe1+xPn/AGcNwyxcKBpKjYhe7fr5xDmpsjaR35lmI6UUse043xriKNn2dACgNURtQFEUPH2xY59kLtBKxLM8QGqq1Adj9/H6DBj8QuW8vDLqiHT1oraASdJMjB9idhVUO2PMzw3h03SRs5MHCBbFOi/GggVZ3oN+mHow0xDq2qqgabPk5DLIqEhOpqetrJOkavgEmvnB7knLas5lx4U6j/ugn/mBixx/jUEWT/IZfSyqQDJVK3Zro3TE2DXn2vFHlXiPRzkT+NWlvs2x/a7x7PTteNq8p5mYHUAfOPn4j8abJ5VJo9OsTR6QwsWpL7jz2xD+FXWZZcw5IEjOIyL3Lbuw+New/XAf8ay5hy4UMUDyFvSfSQFAvbbucL/IfFays0Gsq5ljaNbI1hgVkXuARpo0fbHlnyli3Vw/x/j+o5pUjWRDMSgoMsjalFr77gmxtgBleNqJWKw5U+qjqi3PnUA3j/pYxJzfntE8SQada2BVNQO9ACwDftjzhXIuacdQpOWIoquWeh/vEgf2xSr40y6mPl7cRZ1nHpAhziuY60iFoFUJGtsjBFb+bRIgU3XgNtvsRhDflaUkmgLN1Xb4w1cblzcBYtFLGFiAIcBbpQuqu5G1+cK7pKSToYb/APeA/wB8Tlxe0MXU6zzOf4a/a/7YP8mzl8g+o3RUj4vGYzEub5R7w8ff2g/nDLq2YyKsqkSJIr7D1AEEfbfyN8cizqATRgbVPtjMZj3enN4Pzznm5P8AzfnlG3lT/wBqzQs0BGBZJqzZ/vhulySywFnsmORdHqYAbewNH9Rj3GYh60nQPeVdMPjPtE3iGQQHMEKO0b/GrVV127Mf3vFXnfg8WXaoU0AiQEAkj6T2BJr9MZjMK6R2JNn8qP6lQKoSr+GBvOwE7nS53+xx3BVosB2BxmMxU/zL7RI7zk/OOVVmkci2Sel3O2onVtdG6HfG34eIDm2JG4QV8W1H+2MxmLf/AEvIz86zqYHpH2xxLOwAS5hBYRJyFWzQt6NC67bXjzGYRh7/AEjn4EN/h1GFz2ZUbAbAfAY4UPxTP/raf7Rf/bXGYzEef5zKMfEGav4cZ89N+23sP8hjp3JUhGTUg0Sznb3B2P8AbGYzDGP/AAwAPjl/82zxzysQZDDu1C9wAT27kecL/wCG/wD7VJ/8L/8AJcZjMK6I/wDBl9xKOuFZkrynMuMSk5mVidzK5v8A3jg/G5/wrqWdckxjdiSSyjSwU3/rAH329sZjMLTkTG4gojZftgnAx/w/Mf6s0JX4JUgkfcAftjMZirJzECUOEzsUIJNU22G/lLjs4zMEfUOgsRVDtV1298ZjMRHkyo8Qp+IkYJjJG5Li/jY1+++FXL5RT3H/ADx5jMTY+D7mNz/9faWc3lECGlH0nxgbptR+mMxmPb//ADdw1zyepPEY+NprkUsW9cEJcBiAxKb6lBAP7YO/h7y7l3zXrhjcdNjTrqF7fytYx7jMeXn5aWA7CBOdcqiZk6ERKncDQoUAV2AUAYOcK5kzKxBRM9A0L3rbtZs48xmFdhNkHEOISZhgJmLiq3rse42xyHO+mVwNgGYAe2+MxmGJxOWf/9k="/>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4" name="AutoShape 4" descr="data:image/jpeg;base64,/9j/4AAQSkZJRgABAQAAAQABAAD/2wCEAAkGBhQSEBUUEhQVFRQWFxkaFxgWGB0dHRchISAfHx4cFxgdGyYeHSAjHBwbIC8gJCcpLCwsHCAxNTArNSYrLCkBCQoKDgwOGg8PGi8kHyUqMCwsLCwtKiwsKSwqLC8sLCopKiwpLCwvLCwsLCwsLCwsLCwsLCwsKSwsLCwsLCwsLP/AABEIALMBGgMBIgACEQEDEQH/xAAbAAACAgMBAAAAAAAAAAAAAAAFBgMEAAIHAf/EAEYQAAICAAQFAwIEBAIHBAsBAAECAxEABBIhBQYTMUEiUWEycQcUgZEjQlKhFcEzYnKCkrHhQ1PR8CQlNGNzk6KzwtLiFv/EABkBAAMBAQEAAAAAAAAAAAAAAAIDBAEABf/EADIRAAICAQMCBAUEAgIDAQAAAAECABEDEiExBEETUWFxIjKBofCRscHhFNEjQjNDUgX/2gAMAwEAAhEDEQA/AHsDG1Y9GPRj1J488rHtY2rGY6bMAx7jBj3HTJqIxd1uRX/n98bVj0Y2UY6bNQMbVjbRj3TjLnRczPKhbMiZZCBrD+r1aSPCb/SfbsN/BrDEFxsBj0LgmctVzgtTwDHoGAHH+c4cnMkUoY6l1ErvoF0LXub37e3Y4KcN4zDmF1QyK480dx/tA7j9cYVNXU4ES5WN1XGoGN1wuHNlXG641AxvWBMMT0743RcaDGwbAGEJOGxhxopx6cBUZc3VsCOO8QaIqd0jptUn8qHbTrFE0d/V2G3vgspxHI2NXY3MbiVclmxJGrKwYEfUvY/bErNQs7Abk+33xiqAKAofGE38QuGZmYRiHW6MaaNfB7hj7g9vVsK+cORA7VdRTMVFxvD6gCpBBF6huCPj3v3xHnuHxzxmOVFdG7qw2/6H5GA/JnBZstBoncMSQVUbiMe2rz+mwwwDGMArUDOG4swdwbl+HKqVgTTqNkkkk+wLHeh7ffC1xf8AD58xxFcy8y6A6MI9JvSlbXdb+9ecO4GNgnnzjvEIJM3SID5u5WGfgERfRThtVXXcGhY73he4R+EMCqPzLtK9nZSVWvH+sT+ow/4zHDK6jSDtNKKTZkOTyixRrGgpEUKosmgOws74mxmM04XCnmMx7jMdOqAQMbAY2C4ysUySeY9Ax7px7WNnTXHtY2Ax6Fxk6eAYX+fyRkHYFgVZD6WKkjUARY37HDHpxT4xwpczA8LkhXABK1Y3B2vbxjVNEEzZxnlziT/ncuWkcjrJ9Tkiia8n2OO7AYSIvwoy6kESzWCDvp8H204cc7munGz0TpBJA77C9hhmZlcjTOWxzJrF15OJFjwA5P5jOcjdygQh9I03VVtue5wwA4ncFTRhg3vOOc/cEzX5qWeWJumzel19ShRsoJH07V398MP4WcGPTbMPuD/DjFDsDZN+17focdCLY0ihCilAUewFD9hh56glNFQBjAa5lYkQYwLiDP8AEI4E1ysETUq6j2BY0L/U4mjRLQx7eKvEOJRQRmSZ1RB5J/sPJPwMXIQCAQQQRYI8j3GBO28IbzWsehcWNseWMBqh6ZGmMeUDuQB8msYzYXuceWznYkRWVCr6iWBO1EGgPPbBIATuamMSBtGETAiwQQfI7Y0JwE4FJHlxHkmnV5kSwK0krewqzuB4u63wbxpWjB1XMxgxmBHH+aIcmB1CS7C1Re5+SewF+TjgCxoTCQNzDAGNqxU4XxBZ4UlT6XUEfHuD8g2P0xaxh22MITLxteB/BuEjLxlA7vbs5L1dsbIFbAewxbmlVFLOwVRuSxoD7k9scR5TQfOR8SWQwuIWCylToYiwD4sHG3DzJ0Y+tXV0L1K3Gqt6P3xmSz8cy6onWRQSLQ2LHixixjjttO9ZFmoA6MhumUqa+RW2BnLnL/5RHTqvKrMCNfddqob9sGMZjgxqptb3MxlY9Ax70zgbm1AoGMxtpx7pxVcjmunHoGNqx6BjLmylmeKxxzRQteubVoAG3pFkk9h2++LoGB+e4HHNNDK5cPCSU0mu9Xq23BrBiOAnGMQJoBMh049C4tHL1jZY8LLxmiUZ0arUbg3Xv8Yk02Nx98XlTGGHA+JC8OUIYQgCqoVR2CigPsBjesW/y+PDDjtYneGZWC42AxP08Z0/jHap2iQjC3+I/DZJ+HSpGpZrRtIBJIB3oDua3/TDSUwq8k8MzUKzpmb3YGNi+oUQRQ3JFUD474NDtqviYR2lrO8ow5nKQQy6v4SppZdmFKAe9/UNj/0weyOVSGNIkAVFAVBf7AEmycKXHPxB/KypE8LFy9OPOjsrJWzFu4HiiDRw2TRJKmlxqVgDRH6g+4I7g9wcZkDgC+O0JCt7czTjHE0y+XkmfcIt1dWfAF+SdsJWQ/FZGU9WFlcdtBtW/U7j++G7jXBYs1F0pgxXuKYggjsb8n73gFy3+HkOWZzKVntdI1JVC7NiyL2A28X74PEcQQ6+YGTWW+HiH+GcQWeFJU+lxf29x+hsYs4n/LqAAgAA7AbV9hiMrhNg8RukjmJ0v4eq2e/MmVtGrWUPfVdga7+n+/jDdWNguPdODbIWq4AQDiVp84iMiswVnNICd2PegMB+a+VhnolGoI6NasQTse4I2O+x/TArm/kuXMZuGWF2AJCub/0WnfWgJ7fA/mr3w18T4nHlYTJM4VVAFsQNR8D2sn9P0wfyaWQ7/tBrVYYbTTgvBUysKxR3pG5JJNk9z8WfA2xfrAPg3OWXzDdOzFOKuGX0tuL9PhwRuCpNjB3Cmu94wAVtPAMeSwhlKsAVYEEHyDjfGYy4VQPy3yrHkg4jd2DkEhyKFdqAA8bX8DBqhjzGVjmJY2ZwAAoQRzhxX8tkppVbSwACttsSQARYrzjm3BvxXzKzKJ2WSPUAwEY1UfIK1ZHsBvjo3HeZsrl2WPMHd6oFCwomrY/SAPN4pw/h/lVz35oLv3WOgEVvDKAB+g998UYyioQ688GKYMW+ExmSWwCLoi9xR/UHcfbHtnGYzEsfEvN895KNirTgkdwqs36WoIv9cFeE8TTMwrLFehrqxR2JHa/jHFubeXvyWYEWvXaK2qqu7uh7WDjov4U5jVkCv9ErD9wD/mcejkxKqalMhB3qOGnGAY2rHoGJLjKkUkXkA6gNqNX8e3744vxvnjNS5rqa3i6bjRGGNIV9x2Y97JGO3IwxzrmP8O5MxxFnipIXAdnP8rdmAXySRq9t++KOndATrguDW0eOSuYJc3lFlmRVYkgEdnA/mA8b+Pg4O6x7YDcF4UuWhWKPUVFm23JJNk+ws+BtiXIcWjm1dJ1fQxVq8EGiD+364jdASSvEoXIQBcLq+Nw+B+s42EmF6IwZJf14zVimHOJUc4HTUMPcnvGks6qLYhR7kgD27n5x6H98LnOfLkudjWKOVI4+7hgTqIIK9vA/zxqKC1MaE5jQsRjYA+MQmD2xV4NkGgy8cTyGRkUAuf5vt7DwPgYq8FXNiac5l4miLfwQg3A+T9vBve98aBzR/uCTdWJZzGUj1CVlXUgIDsBag96Y9sbo9gEGwdwR5+2B3HTlM6xyLyDq1rAXuhHn2vf6TvV4v8K4GmXhSJL0oNiTZPuT9z4G2GWAu/P8QNJJ24m94zGzLWM04y5kxTjMxnFjRnkNIotj7DHoGI81lFljaNxqRhTD3Htjtr3m79pEvHIDlmzCuDCqsdX27ijvd7VhZh5+GYys7ZaJ/wAxFGW0MNgO2oMBRrvpNE1hoynB4Uh6KxqIt/QRYNmzYN3vjXgvLUGU6n5dNIkYFhd1Q2C3477fODDY1vY+n9zCrtX3nOfw55gzmYzZEkskkdEyWoYA6fTZqkBrx3I7dzhu5+5UbP5MxI2mRTrS+xIBGlvuD38HDDkeGxwroiRY1smlFCz3P3xaAxuXKGbUoqcmOhRM4NyfyhmU4llUzUUi6PVbjYhASAG3FChteO4OD4r9cKfNH4gNlM7Fl+gxjb628sDsOkB3o973NEUNjhz0Y3KzHSSO05VG4BkKKa3742rG+nFbiTusMjRi3CMUAF2wBoAed6wm4dVJicVuJcSjy8RllYIi9yTX7e5+MLHI+c4lJM/59GSMJaao0X1WPKgE7XgxzHypFn6WbWAl6SrVuas0bU0NrI98MKhW0sf03g2SLAk2a4Rls4IpXRJlW2jPdSD/AGI2GxwUCeBgDypy8vDcsYnmDDWzBmOkAHsKJoGh48k42zvO+Vj7MZD/AO7Fj/iND++AJs0NxNFAWdoYzMoRGcgnSpNDuaF0PnCWn4w5EgE9YbdumNv/AKsR5/8AER2BWOFFB/rtz/wihhZOdP8ARB/8iL/9MGgX/uILN/8AM6FxDgGXzF9aJHZl0ksPUBvsD4okmxiryryouRjdEkZw76vUAK2qtu/3xByNxFp4EJm1lRIZtaBGButIA/pIO5okEHHud5uiVXYuyrG2wC07lfSyMj1X8Q0SDW3fCvHoUTCOE8xh048rC3wfnyCVFBkBl6gjYbLZ8yBbP8PY73/zGGCfOBOoTZEaqxIo3q7V7+P3GCLVsYGg1ckAxuBjXJkyLqVWr3I7/bffGs+YCNpbVdXQR227X6VPnHahO0kSnx/hX5nLyQ6ipdTTAkUfF13F9x7XjnH4axzw59oSABpdZVLD06e2wvcMf7nHVsxIIwC+wJAFg7k9gNu+IsrBFvIioDuCwWj7kE0D33N4cmfShQ94s4ySDJ6xsuK/+Jw7XKgsAi2HY9jhTH4hoc5NllAV+mWiJBqwGNv27gBq+awi+8aFj0rDHvUwuz8wPadFBLqW2UGiK7ij273Z8e/m3xXmKHLRu0jajGBqVNzZ2AHYb/JGAX4jQjGBUWYL4rwPMniUWZhkXpDT1EZ2F9wx00VPpO3m/wB8NWvCzPzjEuTlzCujaIyxrbfwCt6r8V5r5wY4bxRZo0kUjS6qRRsixqpq2FdsG73SntBCHkQh1ceasQNmBqVRRJJHcCq77HvvQr5xDnOJLHJEjXcpYA0TuB8Dbv58XgLAhhSdpzzL8gZuLiJlgKrGkoKO7d1O59I3bY6T2v8Avh55ZymbhEgzU4ntvRQ+kb+SAd/beq77494/x+PJRqz2dTUADudiTV+aGw8kgYGcv86nNiUrFp6boBbd1Y/zAdjQ8WL84qyO+RNRGw7xCKqtQO8l5m5bkzWbyzmQdCNwWjI9t786iSANxsMM9YrZjNqlWGNsAAqkmyauvb3PjFPPcYZIo3WMsXlRK/pBNFjXwD/bCGewFPaNC8mExv2xS41xVcrA80n0ILodyfAHyTtjcs35hV1enQTX6+3k/PjAbjHHdcseWGVeeGeNtcnqCL9VAnTtuvckVjE3M5hQm/KHOEefV9AKOhGpTvsb0kGhd1+hwyAHHL8jzOmS4TDJDDoEja3YMdP16d5KNkkaa8D74j45zLnnzcEJtBKGAVVIO4sUQb3A7nb7b47IylvhG05AQN+Z0jP8chh/0sig/wBPdv8AhG+FjiX4kgWsCAmrtz2/3Af+Zwg5eOUmRppYUjiBOoN3JJBDjV9S+21k/OKORgeXNQMI1HXieRC0lIxQ79t6K0aNA3+mMR8Z+aG2PLwI98H4pNmJS8jsSE2o0F1EdtJ27ePbBLO5zpxNIpdgpogSMKo0bN+MJb8dnkVVWERvOHSJ4mox6SpIaxfqZlA3HfFHJLnI8pI1yjW52NNq30vasCTvte26nvjSoKF747ecwA6gvn3jbleeUfLzTI8g6K2QXbe/pFn3NDEvKPNU2cjZ2MiaSBYkJDGrNAixQruT3xzrIvmIQwiVl11qHSUg122ZCNsWf/8ARZ2K1QsBf8sSgX5OyAYxsmOjpHsSYQxNYszpi8yyDMiADMM23qAQqL7Fr9Q8+KwC525pkIaAT6QVp9lB38bAGq8YRZ58zmjqk1ObsEgCvt2r9MTQ8tyH6iq/rZ/t/wCOAc+C/IMJEGRd9pj8U0xhQ7SOP5ms19tW+PG402kUADQuxf3Pf/LF/Lctp/M7H7Cv/HF2ThkEK6nQKKBtwT37Hf3+MY/VtkGmt75E5cGNDcWWzkrmgzH4X/8AnGDhUv8A3b/thxilQoGUqEIsEbD74lCn2xMS3eP1qOJBxfMzRaczky8SjcwLGAJF1AMQGFguCd13NHFTmSMPFK/SlT1yEsXvWG0+oCTei1D0ex7eHPlvlXqRqZpi8kUKxIxG8eqiR2AvYAed+5xBM0ETiI/zs0RKrbNW5AuwO13Vj4744qVAo8QrBJBE5XwThrCaMtAJleTpFH1AdiSxKGwUq6vvjq6ZFljeNA0rSR9IKSQQqit2bwWUA3/VtgfxjN6szJlYYZiYtDAsxKnWUJJq7JUkV7A4hzfMX5PNQ2jyI6iNdVqw3ohgw1WNSmjvQ7YNs+TJktttqmHDjGLmyDcOcH5mzEOULZyIxRg6dSjaNTQAGnfb3AOBXM/O2ZHEMv8AkyJIGjUq3Tbu5o9SyNQ9JPivOKMnMszRTQ6FKglU9LbghhvbAEhh8Uaa/GNRImVy2XeR5DMemhQqpdaBZzr776juu1+aO6vEJuGMdmo/ZbmxmQsY702HKhtIYAEm+1e1+2BXF+dRNAYtOnrxyrqO4ACkMarc7j0/pgBHzTNM+VSOVaMriRAD6VKGuoA9NfqOnxWNc5wBjnJZFGu8r/CGjQIvUCxZKtSavUO4bx4IE1d/aL00eIl8W/EDO5JhlIXEaQOdOhSpazdtvRG+wIr4xnA+LlcwJAgkfNwmN7JsB2Oq68gixtVVti/zDy1JmOnO7KJHIjEbCyCL7Mo7dzuAfG+K/K3AZTmhr/hCFW9RXyLAA8E96x6mB8RxHcHbjvckyI+sbEb89owZzjgizfD9S+iKNotJYgNRO4FeoAabv5wT5r5liXLpD0vzJlZpGB9JFam0psD3+1A2CcLnNOaUDKSIWJiL9SWMG9JAuNQNms7BrFeTRvF88RM65VwURASzCRVNah6VsqdV2p+KI8HHkhz80vKAbTfUeiMl0hp6HUNkaH6lH1FVOysHABo9+9Y0gzsUUwjlQxyGOKNliDEnQqgX9JN1qBHvi9/i8Epm0yxCn0ij6qrYDxQa9NCvjCfCrRZgPqWZGTUGOpn7WVZSVNmiL3Hq2vvipGXJqOS77DzMnKlaC8ftOpjmRQyaUlYB2YsVUWD8g97s9u5xDx7jmWleB5oZNUTs0dnTqIrsVb3AvvvhWi5igkR2C9GQlVVCxKCxqaidmIs732BxczuVMtCHUxNgqxFhrosC17em6GxrxWJC7DaUhV5Mj4xmznFTrSP1g6yiLbSii+2lR3NCi2+4Pis5xnKLmM0sSsJVhVgxPZShVlAsbMpPtTDvjV+BZiOPfamGskM6oL9zVE6itEH4I/m84nwx+q7Kw6RUBFpgABQARdNn1EgnfYj5GKsPxMFY0IrOAoLYxflGDhXOyTRq9apBoLKWFRkVYU9PVvV73eKXCuZSl5bQrGP+IGZmoM7Gt63om6wEj5gykVaQpcltaqh3ejTV7H2G1+KxHy9xBmzDa46BG4ofSKJsUDYuyft7YLNjdbYfLfeKxlTQPNRw4tzESKCMCYypdWo7gglCQdO5+e2BGd55/KcN6IAJjAiLPJZPhxe51bmu9fpiHMcxDRJpy5aUMVVDQZgOzgjsr7BQe9bA4VuNZ7/EMjUEIj1bMH0qHZWsuCGv3HqFjxhOsnvGaQId4PxXLzKUESojO2pt2Wg+pQqMSlAheyg0Rfc4K8y8YeSWKSICMRmkYLuQQV9RokVuARXv8YWeGcVSCAZdlcZhtIBiYEKbB1CxRJ+fjBv/ABJmdkeQs6u6vqogHTuF7eADttZ7+MY65ALIq+PaarJftFV+ERZU5ozmaQzSOAoNbHfUdQNup/m/vizwXi8ehEJsxa1hDqhcKSSF1lT4AF33+KxQ5pn6ziZNDIEClo21Da61HuPTQsgXp89zDwDK/wAVWAEmlWYp8jsp+/fHp4umxN0+tm3r8uR5M7jNpA2/OI75fho6aFlpAQ6WzE2dIJq67qux8qNsWeL5+JItEY1t6o1rf1C5HbvuotjfzhWz/MjywRydKONdMoZCW1NTdzQBPpPx5O1Yucp50CUQyQKGm9RkZmoEjSrFQQoUjb5sfrGMDMpYEV7x+tQaI3lYSZj8ykQKOjxhwwFbatP9bDv5vBM5F01FkRwoNrYJ9iR3F+2B2b4+yFai/wBGZAsgjJCvdgvv67JqvFjviefjHUkBQ6TK5a6Ol+xde3pBvUPa62xKvO0rbD8NkbGDOJ5CcxuOnKnTZQwOkAhidJ1g12onegPbDHDwsQqsLM7SlVa2IIAJ0lR9u+NJuHNOI1hzQOsCw+pFsNup3P17ijY274XpeCPLmNWZewEdTZb67NooUs2sAjS1Vt8YobITjCHz+sn8MByRGDKZRljBcu5JJJ22FhaAsna738YtcwNFGmiWCYxlyGKq7A+oMq2jmjZHtvYrC9y/LJJO7pIxjibQAQNTGiW9wWbZdu9fN4M8xS9GPpQ+h5iyyksf4dR/QrAmqBAciwD6RZOJ6dWGnjz8qhFh3ijmoWmt4YWESgUqh2CKqj1FjsL3Nk++LMHHNKqvXT0gD6r7fIsH7gkYcMxAQnCgsjuFkeM6FBVhp7sCfSDXz7YMcN5Pi6MepEDaF1DSBRoWKvbfxj2/8vUoFVX1nn+DRuCuM8YEUerMwZh4mKSOaGwVhpB8LvQJ8nyO2EFucI/zjSrF1E6hcLMQzLZBtSBSsCNiMMnOUmay8CWxaRhJE6quo6TobVGFJGkgVdftthQ4FwyPNIRFIof+kgg/vhHRYEyLZq/KO6rKcZrt5zpnLPG1XKT8SnZ20FdXTPZQQNJvdioIsE+Nsacz8t5vPqM1E0SK8QZQzMSB6HBHp9LejuD5r5wgZHIywDMQmcRsY5UmhCsbUAgE7aNyRpN3vfa8dggmljy4VSNMUBakWqAjoLubJvex7dsQ9QPCfShuPx26gmcph5jWVF0lG0o4kQMVa7JU3VbkmyLqwMHeLiHLxRZmQqGjI1prL6xpUEKpIAYE3Qq/USLwq/hOynNSRyxLMksRtW0jcEMCC2wPf74Y+b+HrLw3MKqm49EyAC6AfSfHYK5/bE6IEfaVeISJU4h+IEI6bwqKpioCiIDbTpWgbUDfxRY4JcEzbplNbyENJFLV6moGyqyMRdKALax2uvfl3EuCyxNHC1G/UlD+oKdz5Pa13o/fDs/PrQPCBI6KJgDqjOnQuzMtizddgSCDgnW2sd4/CVOIhqBX73OgZuJpMrlZGdCDmYGA0gdNTWoUBuSLvcnfviqvH8pFK+UZX/MBfQoX6dQ1Eqx2WjZFgnbYG8COKfitEZVWFhNlumA9RlWEhJsHWBtpB7e5wuNzbIM/+ZBtiAg7BmUfSrMALZf6v9Ue2LcHTNkBqth3nl5c4Qi7jXmebMs+UliycXTnit5U0qutVUll16WG9eKO3cHCpw/jRf8AKiXpiGQiO9daGHq1A1pUMHYUSd7+2GHgWSn6+uNrXMCRmkiCk0+m3lYbKTfYbnRtiLj3GY/4nDUgMwcW+kBelV6QFA7KWVwRRortviQ0xJlQtQBBMqKs+Z6eXIysbjVKSGiPi2cDTQsHT437Yo8wZwgxPFmEeQsQ0i1qAFFRrHpLb6QSL0gAmsNnEeD5fJ8MEMbkEGPVK1qrEBmYVpBO4uiO9eRiLKclxycMMnW1SMesiafSfT2JrXZQXt8bYcqIU1A73x6ecW+R7AraufWKfEcyPygR406jMpVgz3Y20sqekXVVXlfbDDy3FOmc/hKvf19JiyJSiwJDQ7GtN1ufbYZwh4+uZZ16cLx6g8Zsw/zAq7L6WFFa2NVvvg5xDMx5Cc/lmEqOC5R6BV5NLMCFO4qq+53NHDkZsraUUbivbzMSQMY1M3BuEPzbNkpY2bqNIhDoqk1R3exYBqh3r0/a4uISPHDGyr1CemvUY77ag5FeRpIC/P6YiycEjpJ02EVoUZTqGpWOr0t5NGq/T7JWQ4nmVjJmsoCoCdmQqSioQ2/9R332N98RgUaPYy/KqqqkdxZ/uTjhzRZjSzLrRlJAY2ARqDWQNqHe/GD/APhskweeFupII0rUwWyDTqKJ1Vt57AH7AuNIY+Ixyyx6oZjFqUXfoAWQWQCoBsk123vzhj5UmLTzRxN/AjaVdioWUaiIlDNa6iQLPm9iK3vzZhnxgn5h+lTzsePwXNcQxlsrGoMuZkG6UTGguhqX+m2N0fPYEHtWnE89HBw76SDqpWEIGlgdNPsNQrsezVd+cc95d4zKmYbKBghaSRTNd6dQ09jQPkAk7X3wWz/GHfLiCRSumQ6qJYEJYH81adQJAN1v+s2DDrcJ5/tKMmSlLeUNw56OZ0my7pHI5WMh1IPihrOxYnX2NAMR7YlbjIy2czMcwjeNxEwKqVoqSWDuBsaB2O7UP1RM5k3iIFNpYelq2cHyvvvY/Q4bYOVnnyeYGYmDM8ckgQNZMiio2Y+Tsf0O+Kup6ZMShkPPYyfDnbIxDDie8R5ah3kyocxS6tKopoBgtbnerO1+O4wU4LwIwZaOZ1RXs9RP6m9VFiS39jtgBy9npMxkWjZAAsZCGN3sekCmHYdhe/nxiccelAMcrkDoaliA9KMpI1I5skHcUb3FeRiQj4Ca7/SapAcJYvmu/vN+Kc//AJcECFJN2aw/0sR5B9xe4ryKu8LbcTfN5r0yKuiMAll1KQaPT1VexJC/YbCsVH4QRm/SuqGfdCVOkH+ehIKLqNVE2N9sHOV5EggzGVeRQJiTGatpDsF1E0AUNUNrs9sHjQst9h38oxjTV3/eC8xxNOpGqyUm7EajrB2XTTJ6GJAJYXVHfxi5w+XpLcdSDLLoZiB6lcs3pNWD6tyKO14p82QO2bWVJBMqprl6Q1CIjZ9f3dS9/c4qdWZZD0rEci9SQ0CDewskHTRG17i/F4HHiLGgedvWG+ShuON/SWeIcTVoAI8w8QDgaC5sDYMCwAViCQw37AnuawR4txnpLk20htWosqLXrpVFFdiStdgDudu+AUUMTP64jIzHYozBrPsBsTfxh0SKbh+WLTevNd41YKwyuo/Wx7GVhZUC9IBOKM3SurBbu5NjzqwLVxLpnOTictEq5zd/QF/9HLgelD2MxUklhsinc71ivDl3lagkjIJAxeO6Y0V7d9A3IvcsSx3NBfy2efNSFNDM0thghYsVPqcJvY1MNTm7PbYbHovBuGrGLAcMwtlYk0SbICntv4wrNjOA6TzDRxk+ISbL5fproUtW/wBR3/UgC8SFj74llTtgFNz5k1Yq0hBBIPofuP8AdxHv2jZS5F45mEdYGl1/w1K2tvpG2liF39PySMEc1yBlZpjIkc2VzW5UwN6WbuG0kGr8ihi3y7P01jlcRq0dwPKPFmlJBO5LCjQO5vbfF/liC+rLNNrUSOVfatiQQR323FEDvt4wXi1uPz6wjj2NkfnpOYc3z50O4mXYARmQRtRIAqUEUdWxUg9h47HD3wzMNlYo4pM0sZzMKGNpFZyxZQvqtQFANem+33wZbO9OXUhKlm2J+lkJC7A+SfHfEvM/D8lIEbOsx0NSSEspBJG3pFHsNvjYXh5KMwZ+/NcxAtQQsAcvcnQ5BXiIZpJAUecsyKCLqlG6r2pgcGIpjG5jidJbAR6S4x3BWx2u97vbYfK3x/NyjMnNEO2TCkxgSdtC+pigPrDAXTXW9jEeUykE0JAzI6SSkq7Cup/PIG07HTezD598JDKTtz+fzKCrULr8/qLMvNEkM7rLEE6doIUPoUD6bs2a77UKoVsMQziHORR6hJ+YVnARAzLpYbvpCkhroVddjW2D/OnBMsIBKMyvUZl0ilIax621XYUACmO2oEeRV3kblmNcu7ySFiSrhEar02BVEbtdaTtR84rY4ThpFpvzvFAOMlsbH52i9kOUehJJlWVUuRJQWe26Ya0P00e5BBqhd4rZfh5bOZnKtDG8XUJLNS9OgwGlr7HUCKJqrrDbxzKJmczDnYkZRGAtXqPpBIGhtvcbD284FZThXU4rNOH0iN3bSwoBwg1stG20iyCawggeFqB52M3fxdJHrIeRZXgpHBbpI59BVqtb1Kw9JBXsbrc4McHz8M+qeSSQzCaQlaOga1AKC9ge3aidNXVYp8u8MhjXrZqYh5/9I5f0yagdXxWlhX2wyty1DloJehF/CCxsCDdWRqc6m9gCxo1YrthhyqaJX099poQgEX6/eCl0ZyaSARjpxQhVQAClG5ctsQQxJoV5wP4FnNWTjSMO2mJo9XYNJWwvdqG939vvtxjiT5WfLyJHX82pSRqFBNJoDtsRd3t3w4NMW4ez5eJXZ4tKwva6w21EADcd/Hb5xr4KQZDVH+IAyWxQXYiXy/IsscUcRUMrdRlFjQy6AVAIpgy/8vnEHEOWA2em/MTHS/rTpp9IZQQwAoULC+qhsd8ecOyGbyrmGOAMfS2rQPYWyliG/TsSB+tnNqM3lpZXd2MQ0hkpWWVC60+3Y6ktfKg+2AwsEOoGr22MPMPEY+3HM2gywRDIQ4l/MNavsQhUAksQacn1AjyT82WzKREJGyKEoNGCTe3pDswr1A137be+KmYyU8nDUheUrmVjJ6d25oNpQIo9INlS10NI/RcznCV/w9JevKza13OrdW/q9+y9jVKLG2DxkDJ8o5r9e8zJb46LHb+O0aOP5OJOm7yyiGIlZGYyF2DKFa2ANgsQvethZxBwDlXoQyARyCAsu5q/SQVLVqP3K2CAPcDAzkniSFJopQJXkC6Uleo2KHUgJbyTtRIHwcTZ3iOdjZXZoYAsRYxazuAa0ad9ybYG6PponGvhGLNpv/UEZDkx6qgPMcJEvFJlysBcmRmEa7AGhqN91TVfesW4yRC1RRKZXKhW+kVe2onYC3arvzv2wa4hcGW6nSbqSK6kkusmrcIwYEAVqIrud+wwM4pwbTlMvpWVumhZo19Rc/SaJG5v1lx4NV7aeodtONVqv12nDAgtyef0k/J3CVmG8iExSBxuT7CqPYULsd738jE34m8amgzUcUbL+UniBICrY9Wk29XvpB74tcq5VMqvUywaSRwqsrizEDpDhlIUEht/qFA0fm3zHwPLTTQJIuhgxlRozqDbnUpU/SraRSDs37EcuYM5KzUwkKAeYo5ThkugmN2c9IrGiDzQoj1Vew8b3is65lMvHM0InPVkjYsmqjTKioPClizbbEjzjoXCs9ESCgRETeUv4XbS1AAUfZqOxwKz84hzMQRx+XQO5VXl6mg3rPq9JvUwDGqo7iiMLGRsgpj6fpO8II2oDfz9DEbhfMmYAWGaBlhlZIi2gjSwqimkBS121DvZHbE/EeGyQSfxkYqG9LadifFMN1vbYfscM3BeiqvHGQEOpo5Wc9wDpYo59JvYgbC28HEfKOl0In/iK6MzKx21azqb/aorv7Yt6VSFyJ9InqDRRzKcUxXTJBADG4VZI2LEsCaPTBbcabHc3bHbxHxHleWCWEZMPmcuyrJIGZTp0kkdtwFUDverT+ge+FZmKRelI0SMYdCsK1gG2QqD3oAAADejgdzTlgmUhYksiyaZVU6Q6kWqsRvVgi7FX84gOI433485WMoyLtzKeTyuXTRMpj/NgO0VAmtI+t1VgC29Ab/VZwT5sRZ4ArMeoDqOhTZOiiRQ3Zq770LwG4fxZHgjijRVApGsUUYtSyGQRgOClKWsnbftYJNnSsrDrRyLpZdLUdDgqP4JG4PcMCa7EXZrWdz8YPEEY1+UjmB+AQQwZjUkcpB9BZj9BNjdTGGA7eb8nbDRmuMRBtKuDITsB47G29huN/8ArgNNx8TrNFFGiTgNHbg6pB7q4axINxZ7ggX4xX5fgMkGrd26uksa716iGv1D6RZ3ux4w/LiZ11N83H9xSMqn0jXExKgk36juPP2+Pn4xyziHBHM0hAcgu3j5PzhhdpIOIrA0rx2pK6GYq+5KrQG/le3xtWAuc4zH1H/hSn1N/wBmnv8AK3gEwkVR7Q2YGz6xr5O5giQOsoRxL1WnBC6SLHqYEjufBFjDbxnpyZOVcnBH1NKkBVUElSpC0O+wIA81WFkT5RJJZ2VGMkbEL/MCSVLV2orW5IIs++JuCSLHllikcxuVKSkmtFD07k1e3vvffEqEMocH6RuQEMRX1k2Rzcz5J5ZZQenVIuhCo1KamFalYbnvRsWLGIZs7mpnjBcypK6yNQVVjKmgAbcUaB7fNeMVec82ghjSYkNJscxFRk0qLPnS41adifJxTyXMMGVhCO4eWSfQWGolIzTLdKpbUFPpsVfgYq6jp2a8i8G4nBmVaRhuKjUuS6KSy7AtKjFNijBhoZbJAog6u3YGu+AH5uKmjywMUMYMckRGpFJssFs7+ASRtVDA/PcxwZrOyIsjQnRoy7MPSHFBiVJodj3q7O+DXMvC3HD3kMqI2qtbbdSje5X+dtv2rAjAugA7XX035/T94fjMrk81+fvE/is6QZrWsIEJ3iBB2Fbrpawac6u1bjvdg5NwwN+SzqQdbWxEoiBuxstKCNlCknt2APyucPiE8iQSsJJ5FAYA7wkn0G/pGwsj53Gwwa5fl/JyS5aaSqJeJgzLqIOnYL6lJrbyDth+bSuKkY2u3uDF49TZPiApt/aow8o8UGebM5Z5GQsxIoaXWthsdwSAbB9xjTiWUj4frUFmZ5X0bXuQECEk7ghrOI83wzMjPnN5BFnBDCQdQAhtQIAsiwD+t3eLXF+CZqZGZsqWmLxSWpG1uhcAFqoBAPeh5x2BSFuxR5B5i8zAtVe1RYzuayiQQwme3Q7j6gDtqLgqLHpoX7nDJxhnXhza9TI2XdqDMNwC1HfsADtYvTvscLnB+TYZuoM9HOkrSBrLhTV7lYynYdiSfnDPznWUjyk51iMakaj9KHtqFUTpLb/O+JnUZG24HEpVtAo8nmIvDpycxA0yvGulSirE1MpBJdwWrUxGwG9V7jDlxfilQIsasipNGqyR2KVg1jSSWUWbBrawL3AwEgz5jzcKZiWOeF4w2Xbpkh1b0ksgBJbSK79yThkilj1zLAbIkJ9wKIADBvpoKBQ7ek+cDkA8TQx+ED8/eEhOjUBvcUOceZW/NR5OJnUrYMofwV0tqJqypXfwTZ2xBy+8fDRLDmOo8UqRso0KQ4cEsH9RShQ7WQSDg7wPKrICmZiSSPIlyHYEMttYUkH1ly1aSQNySva6PE+TmOnMoTNl7H8Oy7x2fo0repQdvT6htd1eHL4QbQ5+Eff2iyH06l5P2hDj3EI8pJ+bgQvLLJpBf1aFrUOn4XtsKPyewwrcd41nFhijcGMsH6wJ3bXRAYBRQ0m9yTbnteHTnAJGuWzKBNIy5ijCigHZlUHt7OT+mF/nDi0UhjjRmdpAZWLqCUN6O63dkHxQG5wx3RciN+v04g41ZsbCDeTuFtLINEgVSmpjVnvQoWN+4u9sO2fzAyeXEToHkI0iQJp2DLQEgYsD6gaHm6rCBy7xyPJ5ZunZn6hQrJXoUDUGoKC1m/P7Yp8a5kmzeiKSdmMhDXpFxm9woUjalBo/04ZnOsDKw5FfaLxWpKDt/uNvN/GessCpKQylANqZdZN6u1EhPbuAQd8T5vmr8vJlgyqFljIZTuFNiqAchfSfFH0j9QmV5cgeSKOWdeo0iyLL9IkoD+GxF6T7Xv3rvsV4twqVMwJelHMI30iJSj3FtpZlB1ltWonSLA3OPOHxmtXEusIPl5muYzEeTgObhcv1JNJ6ratSksCVcKG7hbDbAX74NcH4omYCErEs5fQFLbtfcJIACrdwA21nvjnHMck0boZdThxceoErXfRZNWBW3zi/FxVo0QJpj1zRtqsggV6VB7qLvt7/AAMer4a/45ZaJ5P8zziSc1MSB2/iFfyDDiDZc9SOFwQTMAznVuBsO5lAWwT474KwcJCToJ4HaMK8bag7kr6mpBQK+p6v4PzdXnWaWbKpmCSoUiRbUKzEnT6V1FxShWNmgT9sGeUy2akM00krJmEJEbuf4ZBUCipFqQe1fviYYhkw6wKJ+0eXbHk0k7QfleEGsqYQ4vSp1LQQK3qLI49Ngmwe5NUMVuJAR9boRFd5yiAs1DYAsfGrTst/y/OK/PHE1yvFsrHHI/TjTVp1XTsT7gg2PcHATiuYlnuVNEMzSXqT02B31ULr4rf2wQ6o42NjmAOm8Rdj7Qi8JOWhzQiImi6KpKhGlyTustknzW9afaicEc3z+JH6IjXosQH1g6u4Jrf0kEbGj9vGE7lzmGaPUEkrY67BKOCTsVNgg3ttjzicHTlb6QCdQ0kkC99iSTt8nF/T4MZHxb2O/bzkufI4O21R7aHLdPqJKzvI1lgDVg0bShpAN997v2x7w7hywlUd4HhkLCw/bSNRaqpWWuxIO/3wscOzAdyYgyrqB2AoV8EHv3wW5WzqRzzC0bUWcxkkBaBo2B6dttvBx4fUOEyFe1z1sWJjjDdzJOMZZoEXPQBmkZljK/SQN+nIQPUNS9we1fO3ubzMsWVeTL5lxIp1NHpTSNRNmPcuCWPwb3+cV+beKz2kawtGjODbUS2miQPYC9z5+2APGuNCMwrZUPIrvSgGl2vVVjfwP/DFTK+PSycGSqVe1fmM3L3EzmszCrg1FHqVpCS97akDG9QY0xXwAfBIxZzXJWWaRm1SDUxNAqALN0BW2KfNHEkkySSSysZhIoQ2wOnV2DMSDSm7b1WPqI2xDl+XoXRXbNpbAMdz3Is93v8AfDMOZXBYbQcuJkNEzQZI5SWSWfqSGWP1Xp2A2IV3W91/p3vSN8VOVR15TBnCSjRrrDPTakNx017OGPzsWwb51zQmSJdDsywqWQJQq100AdwQW+3vgtw7gRMyTKgqSAnSQCJCE0srLVrqIIJ3vbbc4h6fMtu7Ab7V/qWZsTUqA/WJvH8915pEihSKGEdI6qFnVud/JN7DegSTi8OFJG0cbRPLllPUMiqz6nY9wV3IVaUe++LPHMnDlo51GsOsczI0lXqI+kkDxVA+SPkACuE87pHw45dVLsxFsR2HkVe5AAI+T8b24m/ytWNNlHHr6yTKvgFWYWT9pDzNFD/iIgWMCNZURjpPfYkulnejXbfyLw28+8Rhz3DokyWbiEkc4ZlZ9BAOoFip9RAsHYHa/tjn3V9TzU38YuFGrfYg3e7Hciz5Or3xdilzCRRxlwiM2oRkKXI8n6SVX/aIBPg4pOJmxXkO42HrEa1GQBBzz6Rl4nFDl4FzMiFcwxWJHDqVfSnpkC0SLo/O++F/P5xZ1TN5kyPMj+kJpAYMCwZj39LE73Zv7nDZPyfnszlx0I0A7BnIBC+ekPc9he2OcZzKykrlfUDf0mh29z8UB+2IOkxMdTHjy/aWdS6ggCdQ4Dz5AuVViyRug0mPfxt6BRsEb/v98W4+bmEp16hC0ayRFFvWGA72ffUu3kDHIs5l3jleM7FSR98dV5V5TXKmKRvXIqgsSdt+4UHsATtXzivq8FIfDv8APKT9Pl+L44F5yzsUUySwtT9woktgdr1juBuR7415j56zOdgkEYRI4tMmnRZIUHVZs0Pj5q8M3N2WyzZeefQNUselitM0bodiVq9JqiwO1nbzjnHAiskrwtL0UljdC/tYFWARfqrbzhnR9Oi4DfzecV1WdnyiuIz8t5cTZZZZXi/MinR2kdSg0EqiKPQAK06aqiTd41znFy7xSOXRpLYUNpGalKatPqCUN7vt3xAyy8JZkCJphddM0sfqlWgQl71eujXYb/GCWWaLiBghy4XQ8qyliCPyYBOpFJOks51Kqi9jqNACvIWyzXv2nqMAqqRtwZvz9xpcpkAsSgPJmIZJP9f+Y3vZsgY15n5jaDh2WCOgWWda0LRAUFiSRQN7bn9cQfiLwDLPJKYyesYOoi+3SANkkbkhSNj73W1rE3E5M5lpIjIr/wAMSxxybEMBucu2ihsP9HdE2B2wzJ04Gn2iMeew3vGPmDjy8Ryawu/RKyKxagSxXVuRrBF2D5xS4dlci+ZIkld3ZNAtxaeVKoANQ1bnv3OFLh0GrhjSmEM6ShOtuWWNhsvet29INWBY2vE/CM2kmYjR1BXUCdr33oD23A3GHp0ZyqW115Cph6kYzQS/PedE4TyhkoBrki/N5pgWK2dJC9wkZIuh/UCT3rC1zZwKIyQy5bLLHIpAkjQtTBrC6Y3AN7NYHb5FkMvPXLcqhZg4j0qBK5f6CtD+GNmZmNEVvQ3xp+HHC0e53kEsy+nc2Yx77+W9x4se+IunwZMinIzGh+VHZc2NKAG5+0Fc2SrFldRvWrRtrSgQwIApq222rx84I8MyfXYytl5ZYzFREUoLHcFX9BUrdnYHYg1i1+JXBoRCHsKvUDSJ/UKNsoHkHf2P3wvcn8SXKZaYR6pIyuqVkWrN0LJ30d9q2IPjAY8ZR1J33r9Y7Lk8RDW20J5bjUWbzEn8BXjEqxosxD0AKZgZCVW2J3WgABi5xrlSGYSw5WlmibePqApMtAqH1MaVGavkA/GFDkHIAZjMgnT6BKtkeoBiCCffcb4zmXiMuR427xNWuNWZDuPUBqSvG47+MVomVM5UfnpJXfG2EHv+bx3bJLBAq5oQSlEBLCP+XsVdnNFfq3qjY2FC/eHcTgjEaxHTuVVXNV3pUN+qtgfPb5wo8zcwyZnLmWEOrojdVDYtbjYX/WvpJ/Y4GcwZoSZfLpllNkM1XfTLNqbUdhsKo+QcHgOnJpLbeX8Qcq6kvTv5/wAzOauEo2clMkj9brFV0gbDVtZvuBQqvb5xDwmdC8qux1IfSp/UV2Fn5+cDIc8RMnUB1KyMSfNG7+brvj3n9Dl87mIl2DsHBHemBNX7HV/bFnVY8bJa/rJ+nd0bedD5c4OgWHP5MKI3BjnjJ9IKWGEbHsDQYBtiaFjthU5r/iZliECoK0hdtQ8Egdj8Yh4fxNoeECNWkAla69JUgmje1g2h7ewxVyMzShE8sQo/ev8APFfSpuCx7SbO2xrzjN/hYj4SmYc6WSb0j+tJCKWvJu2A9rxfynBYE40cogc9SAs0hNlSyW2oBa07AjtRNecEecOEK0eXUAsI5o0VB2Jb0KSPgkfucFODyrCmdzlB8x0gjV6mYoaGw+aU1/SLx5GfRkyVXzT0MRdcV3xE/it9Z4pCqtkVMagDeQFgNR3obe1+MBG4QueOksQF1Nf9IAtmuqqhdftucEOP5L/1cmaZQkupQaBFjUQdW/ZwVY3dlSfONvw447B/GSVkjLgUWNWNwVBO23f9fjHqoRjxnEd62E89lL5BlG1ytl+DdbLRwyyAopBDIjKTsa1K9eT3FXtthazPJE+ttItdRo0dxe3ffthl4u7Qs8U0quvT/wBJGCAitYBN1rdiBuLC0fexQyv4iskaqdLFVAJI70Kv9ceQibkk/SejkcEAAfWdS4BwCILMeIaXaQhwHkB0aRpCqQw7LVYn4WXeOF4nbpuhaRmk2BNEKSKANkChuav3xzzjXKryTCZm0ilrWLc6d72/bffHUODRq2Vnq1WYkWRupqroHems+NsRUqqFIsnv3EqLMSWB28u05/xbl18wssmYl6MGvRpjBaR9Jqgh7MW73fYbecLPEOWulnFgRXjik0GMyMrEgiixKkjwTWCnF8xPlYFy0n1iQuWG4I1HSQfOo2ffYA4A57NNPJlkbUdThAF2I3/lqq3N49/Bg8NDkuz+/aeRkzF308D9oc5t4G0UqMFVYKREprbbzXyb7Xv98OPKHK6xZZHKgzSHW1gErZpbvyB/zxSkyDddYZWDLFbaP6G2Wxua2bf5GGeHNAKOwvb9fjDnYlBcQtXBXE+eWyYnyw3bpa0az6WJrx8erv3++OdrIGefMtZbQvuTdkmt/P6485tzXUzGZk39LKo/4lUD9gcDcgzhm9RKsp1ChVDG+EhQrXlCDMCGuF8gv5jPQK43ZkDfI+rf9MdijiJkv+XQwI9zqBH7Uf3xyXlk3xaL4Y/2Q47FlhscIynSVX0jFGq2iLzIypks4SaPVmVf1bYfrdYR+S4Sc5B21GyNXawPTYHfcDDF+IWcUZeWP+aTMsVH2Iv/AM/OBfJUYXOoK7Rtp+4F7foCP1wzHel2MFwAQBHzn7hYOTqVy6AiR2Nnxv2339hXYDHMeS4p1ycs+XZg8Moah7aaYgH4u/8ApjtvE4VkyzpINSlCCP384SPwnyKJlZX7KJXCsxoECu9mhiBgAblQY6YJ5f4nLmeJxvmBv0DXYAqR6aUbAaT2+TeErmLhj5bMzQx6tMMrKrAn6SNWk+dl3x1TIZzLT8SkbLbiOMIzD6Dbf9mKuhR3+TW2EX8QiY+J5p0YC0VWBNXrho1+37nG521MJmIUJZ/DTiwDtlukh62mMrLTRuQSwBVtgbuu+5r2qzylk1k4spSMRokjuEHZAtkL9gSBgNLnkSZpISvqRGQqNgxRDYF7FTZ+CBeHH8Lss8ks8x9TEVZ7sT6m/Xt++KMWIYkbIO4+8DJkLkJ5Ge885Oad5mJLdM3GL2G3q2+RhY/D7iDvnoxEShF6iPYC9J8EH2OGzmiKbMNNFAdNAtITtpAHq82SQKoDzgJ+G2VAzzEdhGzfvQ/zwHS61xPvtv8Aedm0sy2N4u8/fmTnM0zGVoUlCM1nQLFoprYbdvtjThucZMkiiU1IZAyE7ADTW3yf+WHmPnaCLPZ/KzKsiSuBocAo50qCp2sNY2P+dYLce5kQcMmMWWgjZBF0yiqKtiGIXSaAoD/e+2JcRTxFUi5QwcYywPpOa8Imm/MVBG0jlNJAUn09zqrsOxux2xLzdw/NGeNsytOsaqzlgbGr06iCdwGr5274aODfiFk04WsDlkkOrWsUZUE6rU6gv+zvudvsMFoeYoJ4y8ReTSJkeEqNE6tR0b02y1RABvf4wWZycpocnn2nYwBj3PHaKnA+aHTNBcqqyyNAgdZL0Wq6WBqjpKqu3ucFuB8OfVMZlVQWUgR0EIr6dJ8A+/viryzwmKCXNEMApkKoWI1CNe1+xPn/AGcNwyxcKBpKjYhe7fr5xDmpsjaR35lmI6UUse043xriKNn2dACgNURtQFEUPH2xY59kLtBKxLM8QGqq1Adj9/H6DBj8QuW8vDLqiHT1oraASdJMjB9idhVUO2PMzw3h03SRs5MHCBbFOi/GggVZ3oN+mHow0xDq2qqgabPk5DLIqEhOpqetrJOkavgEmvnB7knLas5lx4U6j/ugn/mBixx/jUEWT/IZfSyqQDJVK3Zro3TE2DXn2vFHlXiPRzkT+NWlvs2x/a7x7PTteNq8p5mYHUAfOPn4j8abJ5VJo9OsTR6QwsWpL7jz2xD+FXWZZcw5IEjOIyL3Lbuw+New/XAf8ay5hy4UMUDyFvSfSQFAvbbucL/IfFays0Gsq5ljaNbI1hgVkXuARpo0fbHlnyli3Vw/x/j+o5pUjWRDMSgoMsjalFr77gmxtgBleNqJWKw5U+qjqi3PnUA3j/pYxJzfntE8SQada2BVNQO9ACwDftjzhXIuacdQpOWIoquWeh/vEgf2xSr40y6mPl7cRZ1nHpAhziuY60iFoFUJGtsjBFb+bRIgU3XgNtvsRhDflaUkmgLN1Xb4w1cblzcBYtFLGFiAIcBbpQuqu5G1+cK7pKSToYb/APeA/wB8Tlxe0MXU6zzOf4a/a/7YP8mzl8g+o3RUj4vGYzEub5R7w8ff2g/nDLq2YyKsqkSJIr7D1AEEfbfyN8cizqATRgbVPtjMZj3enN4Pzznm5P8AzfnlG3lT/wBqzQs0BGBZJqzZ/vhulySywFnsmORdHqYAbewNH9Rj3GYh60nQPeVdMPjPtE3iGQQHMEKO0b/GrVV127Mf3vFXnfg8WXaoU0AiQEAkj6T2BJr9MZjMK6R2JNn8qP6lQKoSr+GBvOwE7nS53+xx3BVosB2BxmMxU/zL7RI7zk/OOVVmkci2Sel3O2onVtdG6HfG34eIDm2JG4QV8W1H+2MxmLf/AEvIz86zqYHpH2xxLOwAS5hBYRJyFWzQt6NC67bXjzGYRh7/AEjn4EN/h1GFz2ZUbAbAfAY4UPxTP/raf7Rf/bXGYzEef5zKMfEGav4cZ89N+23sP8hjp3JUhGTUg0Sznb3B2P8AbGYzDGP/AAwAPjl/82zxzysQZDDu1C9wAT27kecL/wCG/wD7VJ/8L/8AJcZjMK6I/wDBl9xKOuFZkrynMuMSk5mVidzK5v8A3jg/G5/wrqWdckxjdiSSyjSwU3/rAH329sZjMLTkTG4gojZftgnAx/w/Mf6s0JX4JUgkfcAftjMZirJzECUOEzsUIJNU22G/lLjs4zMEfUOgsRVDtV1298ZjMRHkyo8Qp+IkYJjJG5Li/jY1+++FXL5RT3H/ADx5jMTY+D7mNz/9faWc3lECGlH0nxgbptR+mMxmPb//ADdw1zyepPEY+NprkUsW9cEJcBiAxKb6lBAP7YO/h7y7l3zXrhjcdNjTrqF7fytYx7jMeXn5aWA7CBOdcqiZk6ERKncDQoUAV2AUAYOcK5kzKxBRM9A0L3rbtZs48xmFdhNkHEOISZhgJmLiq3rse42xyHO+mVwNgGYAe2+MxmGJxOWf/9k="/>
          <p:cNvSpPr>
            <a:spLocks noChangeAspect="1" noChangeArrowheads="1"/>
          </p:cNvSpPr>
          <p:nvPr/>
        </p:nvSpPr>
        <p:spPr bwMode="auto">
          <a:xfrm>
            <a:off x="2159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8" name="AutoShape 6" descr="data:image/jpeg;base64,/9j/4AAQSkZJRgABAQAAAQABAAD/2wCEAAkGBhQSEBUUEhQVFRQWFxkaFxgWGB0dHRchISAfHx4cFxgdGyYeHSAjHBwbIC8gJCcpLCwsHCAxNTArNSYrLCkBCQoKDgwOGg8PGi8kHyUqMCwsLCwtKiwsKSwqLC8sLCopKiwpLCwvLCwsLCwsLCwsLCwsLCwsKSwsLCwsLCwsLP/AABEIALMBGgMBIgACEQEDEQH/xAAbAAACAgMBAAAAAAAAAAAAAAAFBgMEAAIHAf/EAEYQAAICAAQFAwIEBAIHBAsBAAECAxEABBIhBQYTMUEiUWEycQcUgZEjQlKhFcEzYnKCkrHhQ1PR8CQlNGNzk6KzwtLiFv/EABkBAAMBAQEAAAAAAAAAAAAAAAIDBAEABf/EADIRAAICAQMCBAUEAgIDAQAAAAECABEDEiExBEETUWFxIjKBofCRscHhFNEjQjNDUgX/2gAMAwEAAhEDEQA/AHsDG1Y9GPRj1J488rHtY2rGY6bMAx7jBj3HTJqIxd1uRX/n98bVj0Y2UY6bNQMbVjbRj3TjLnRczPKhbMiZZCBrD+r1aSPCb/SfbsN/BrDEFxsBj0LgmctVzgtTwDHoGAHH+c4cnMkUoY6l1ErvoF0LXub37e3Y4KcN4zDmF1QyK480dx/tA7j9cYVNXU4ES5WN1XGoGN1wuHNlXG641AxvWBMMT0743RcaDGwbAGEJOGxhxopx6cBUZc3VsCOO8QaIqd0jptUn8qHbTrFE0d/V2G3vgspxHI2NXY3MbiVclmxJGrKwYEfUvY/bErNQs7Abk+33xiqAKAofGE38QuGZmYRiHW6MaaNfB7hj7g9vVsK+cORA7VdRTMVFxvD6gCpBBF6huCPj3v3xHnuHxzxmOVFdG7qw2/6H5GA/JnBZstBoncMSQVUbiMe2rz+mwwwDGMArUDOG4swdwbl+HKqVgTTqNkkkk+wLHeh7ffC1xf8AD58xxFcy8y6A6MI9JvSlbXdb+9ecO4GNgnnzjvEIJM3SID5u5WGfgERfRThtVXXcGhY73he4R+EMCqPzLtK9nZSVWvH+sT+ow/4zHDK6jSDtNKKTZkOTyixRrGgpEUKosmgOws74mxmM04XCnmMx7jMdOqAQMbAY2C4ysUySeY9Ax7px7WNnTXHtY2Ax6Fxk6eAYX+fyRkHYFgVZD6WKkjUARY37HDHpxT4xwpczA8LkhXABK1Y3B2vbxjVNEEzZxnlziT/ncuWkcjrJ9Tkiia8n2OO7AYSIvwoy6kESzWCDvp8H204cc7munGz0TpBJA77C9hhmZlcjTOWxzJrF15OJFjwA5P5jOcjdygQh9I03VVtue5wwA4ncFTRhg3vOOc/cEzX5qWeWJumzel19ShRsoJH07V398MP4WcGPTbMPuD/DjFDsDZN+17focdCLY0ihCilAUewFD9hh56glNFQBjAa5lYkQYwLiDP8AEI4E1ysETUq6j2BY0L/U4mjRLQx7eKvEOJRQRmSZ1RB5J/sPJPwMXIQCAQQQRYI8j3GBO28IbzWsehcWNseWMBqh6ZGmMeUDuQB8msYzYXuceWznYkRWVCr6iWBO1EGgPPbBIATuamMSBtGETAiwQQfI7Y0JwE4FJHlxHkmnV5kSwK0krewqzuB4u63wbxpWjB1XMxgxmBHH+aIcmB1CS7C1Re5+SewF+TjgCxoTCQNzDAGNqxU4XxBZ4UlT6XUEfHuD8g2P0xaxh22MITLxteB/BuEjLxlA7vbs5L1dsbIFbAewxbmlVFLOwVRuSxoD7k9scR5TQfOR8SWQwuIWCylToYiwD4sHG3DzJ0Y+tXV0L1K3Gqt6P3xmSz8cy6onWRQSLQ2LHixixjjttO9ZFmoA6MhumUqa+RW2BnLnL/5RHTqvKrMCNfddqob9sGMZjgxqptb3MxlY9Ax70zgbm1AoGMxtpx7pxVcjmunHoGNqx6BjLmylmeKxxzRQteubVoAG3pFkk9h2++LoGB+e4HHNNDK5cPCSU0mu9Xq23BrBiOAnGMQJoBMh049C4tHL1jZY8LLxmiUZ0arUbg3Xv8Yk02Nx98XlTGGHA+JC8OUIYQgCqoVR2CigPsBjesW/y+PDDjtYneGZWC42AxP08Z0/jHap2iQjC3+I/DZJ+HSpGpZrRtIBJIB3oDua3/TDSUwq8k8MzUKzpmb3YGNi+oUQRQ3JFUD474NDtqviYR2lrO8ow5nKQQy6v4SppZdmFKAe9/UNj/0weyOVSGNIkAVFAVBf7AEmycKXHPxB/KypE8LFy9OPOjsrJWzFu4HiiDRw2TRJKmlxqVgDRH6g+4I7g9wcZkDgC+O0JCt7czTjHE0y+XkmfcIt1dWfAF+SdsJWQ/FZGU9WFlcdtBtW/U7j++G7jXBYs1F0pgxXuKYggjsb8n73gFy3+HkOWZzKVntdI1JVC7NiyL2A28X74PEcQQ6+YGTWW+HiH+GcQWeFJU+lxf29x+hsYs4n/LqAAgAA7AbV9hiMrhNg8RukjmJ0v4eq2e/MmVtGrWUPfVdga7+n+/jDdWNguPdODbIWq4AQDiVp84iMiswVnNICd2PegMB+a+VhnolGoI6NasQTse4I2O+x/TArm/kuXMZuGWF2AJCub/0WnfWgJ7fA/mr3w18T4nHlYTJM4VVAFsQNR8D2sn9P0wfyaWQ7/tBrVYYbTTgvBUysKxR3pG5JJNk9z8WfA2xfrAPg3OWXzDdOzFOKuGX0tuL9PhwRuCpNjB3Cmu94wAVtPAMeSwhlKsAVYEEHyDjfGYy4VQPy3yrHkg4jd2DkEhyKFdqAA8bX8DBqhjzGVjmJY2ZwAAoQRzhxX8tkppVbSwACttsSQARYrzjm3BvxXzKzKJ2WSPUAwEY1UfIK1ZHsBvjo3HeZsrl2WPMHd6oFCwomrY/SAPN4pw/h/lVz35oLv3WOgEVvDKAB+g998UYyioQ688GKYMW+ExmSWwCLoi9xR/UHcfbHtnGYzEsfEvN895KNirTgkdwqs36WoIv9cFeE8TTMwrLFehrqxR2JHa/jHFubeXvyWYEWvXaK2qqu7uh7WDjov4U5jVkCv9ErD9wD/mcejkxKqalMhB3qOGnGAY2rHoGJLjKkUkXkA6gNqNX8e3744vxvnjNS5rqa3i6bjRGGNIV9x2Y97JGO3IwxzrmP8O5MxxFnipIXAdnP8rdmAXySRq9t++KOndATrguDW0eOSuYJc3lFlmRVYkgEdnA/mA8b+Pg4O6x7YDcF4UuWhWKPUVFm23JJNk+ws+BtiXIcWjm1dJ1fQxVq8EGiD+364jdASSvEoXIQBcLq+Nw+B+s42EmF6IwZJf14zVimHOJUc4HTUMPcnvGks6qLYhR7kgD27n5x6H98LnOfLkudjWKOVI4+7hgTqIIK9vA/zxqKC1MaE5jQsRjYA+MQmD2xV4NkGgy8cTyGRkUAuf5vt7DwPgYq8FXNiac5l4miLfwQg3A+T9vBve98aBzR/uCTdWJZzGUj1CVlXUgIDsBag96Y9sbo9gEGwdwR5+2B3HTlM6xyLyDq1rAXuhHn2vf6TvV4v8K4GmXhSJL0oNiTZPuT9z4G2GWAu/P8QNJJ24m94zGzLWM04y5kxTjMxnFjRnkNIotj7DHoGI81lFljaNxqRhTD3Htjtr3m79pEvHIDlmzCuDCqsdX27ijvd7VhZh5+GYys7ZaJ/wAxFGW0MNgO2oMBRrvpNE1hoynB4Uh6KxqIt/QRYNmzYN3vjXgvLUGU6n5dNIkYFhd1Q2C3477fODDY1vY+n9zCrtX3nOfw55gzmYzZEkskkdEyWoYA6fTZqkBrx3I7dzhu5+5UbP5MxI2mRTrS+xIBGlvuD38HDDkeGxwroiRY1smlFCz3P3xaAxuXKGbUoqcmOhRM4NyfyhmU4llUzUUi6PVbjYhASAG3FChteO4OD4r9cKfNH4gNlM7Fl+gxjb628sDsOkB3o973NEUNjhz0Y3KzHSSO05VG4BkKKa3742rG+nFbiTusMjRi3CMUAF2wBoAed6wm4dVJicVuJcSjy8RllYIi9yTX7e5+MLHI+c4lJM/59GSMJaao0X1WPKgE7XgxzHypFn6WbWAl6SrVuas0bU0NrI98MKhW0sf03g2SLAk2a4Rls4IpXRJlW2jPdSD/AGI2GxwUCeBgDypy8vDcsYnmDDWzBmOkAHsKJoGh48k42zvO+Vj7MZD/AO7Fj/iND++AJs0NxNFAWdoYzMoRGcgnSpNDuaF0PnCWn4w5EgE9YbdumNv/AKsR5/8AER2BWOFFB/rtz/wihhZOdP8ARB/8iL/9MGgX/uILN/8AM6FxDgGXzF9aJHZl0ksPUBvsD4okmxiryryouRjdEkZw76vUAK2qtu/3xByNxFp4EJm1lRIZtaBGButIA/pIO5okEHHud5uiVXYuyrG2wC07lfSyMj1X8Q0SDW3fCvHoUTCOE8xh048rC3wfnyCVFBkBl6gjYbLZ8yBbP8PY73/zGGCfOBOoTZEaqxIo3q7V7+P3GCLVsYGg1ckAxuBjXJkyLqVWr3I7/bffGs+YCNpbVdXQR227X6VPnHahO0kSnx/hX5nLyQ6ipdTTAkUfF13F9x7XjnH4axzw59oSABpdZVLD06e2wvcMf7nHVsxIIwC+wJAFg7k9gNu+IsrBFvIioDuCwWj7kE0D33N4cmfShQ94s4ySDJ6xsuK/+Jw7XKgsAi2HY9jhTH4hoc5NllAV+mWiJBqwGNv27gBq+awi+8aFj0rDHvUwuz8wPadFBLqW2UGiK7ij273Z8e/m3xXmKHLRu0jajGBqVNzZ2AHYb/JGAX4jQjGBUWYL4rwPMniUWZhkXpDT1EZ2F9wx00VPpO3m/wB8NWvCzPzjEuTlzCujaIyxrbfwCt6r8V5r5wY4bxRZo0kUjS6qRRsixqpq2FdsG73SntBCHkQh1ceasQNmBqVRRJJHcCq77HvvQr5xDnOJLHJEjXcpYA0TuB8Dbv58XgLAhhSdpzzL8gZuLiJlgKrGkoKO7d1O59I3bY6T2v8Avh55ZymbhEgzU4ntvRQ+kb+SAd/beq77494/x+PJRqz2dTUADudiTV+aGw8kgYGcv86nNiUrFp6boBbd1Y/zAdjQ8WL84qyO+RNRGw7xCKqtQO8l5m5bkzWbyzmQdCNwWjI9t786iSANxsMM9YrZjNqlWGNsAAqkmyauvb3PjFPPcYZIo3WMsXlRK/pBNFjXwD/bCGewFPaNC8mExv2xS41xVcrA80n0ILodyfAHyTtjcs35hV1enQTX6+3k/PjAbjHHdcseWGVeeGeNtcnqCL9VAnTtuvckVjE3M5hQm/KHOEefV9AKOhGpTvsb0kGhd1+hwyAHHL8jzOmS4TDJDDoEja3YMdP16d5KNkkaa8D74j45zLnnzcEJtBKGAVVIO4sUQb3A7nb7b47IylvhG05AQN+Z0jP8chh/0sig/wBPdv8AhG+FjiX4kgWsCAmrtz2/3Af+Zwg5eOUmRppYUjiBOoN3JJBDjV9S+21k/OKORgeXNQMI1HXieRC0lIxQ79t6K0aNA3+mMR8Z+aG2PLwI98H4pNmJS8jsSE2o0F1EdtJ27ePbBLO5zpxNIpdgpogSMKo0bN+MJb8dnkVVWERvOHSJ4mox6SpIaxfqZlA3HfFHJLnI8pI1yjW52NNq30vasCTvte26nvjSoKF747ecwA6gvn3jbleeUfLzTI8g6K2QXbe/pFn3NDEvKPNU2cjZ2MiaSBYkJDGrNAixQruT3xzrIvmIQwiVl11qHSUg122ZCNsWf/8ARZ2K1QsBf8sSgX5OyAYxsmOjpHsSYQxNYszpi8yyDMiADMM23qAQqL7Fr9Q8+KwC525pkIaAT6QVp9lB38bAGq8YRZ58zmjqk1ObsEgCvt2r9MTQ8tyH6iq/rZ/t/wCOAc+C/IMJEGRd9pj8U0xhQ7SOP5ms19tW+PG402kUADQuxf3Pf/LF/Lctp/M7H7Cv/HF2ThkEK6nQKKBtwT37Hf3+MY/VtkGmt75E5cGNDcWWzkrmgzH4X/8AnGDhUv8A3b/thxilQoGUqEIsEbD74lCn2xMS3eP1qOJBxfMzRaczky8SjcwLGAJF1AMQGFguCd13NHFTmSMPFK/SlT1yEsXvWG0+oCTei1D0ex7eHPlvlXqRqZpi8kUKxIxG8eqiR2AvYAed+5xBM0ETiI/zs0RKrbNW5AuwO13Vj4744qVAo8QrBJBE5XwThrCaMtAJleTpFH1AdiSxKGwUq6vvjq6ZFljeNA0rSR9IKSQQqit2bwWUA3/VtgfxjN6szJlYYZiYtDAsxKnWUJJq7JUkV7A4hzfMX5PNQ2jyI6iNdVqw3ohgw1WNSmjvQ7YNs+TJktttqmHDjGLmyDcOcH5mzEOULZyIxRg6dSjaNTQAGnfb3AOBXM/O2ZHEMv8AkyJIGjUq3Tbu5o9SyNQ9JPivOKMnMszRTQ6FKglU9LbghhvbAEhh8Uaa/GNRImVy2XeR5DMemhQqpdaBZzr776juu1+aO6vEJuGMdmo/ZbmxmQsY702HKhtIYAEm+1e1+2BXF+dRNAYtOnrxyrqO4ACkMarc7j0/pgBHzTNM+VSOVaMriRAD6VKGuoA9NfqOnxWNc5wBjnJZFGu8r/CGjQIvUCxZKtSavUO4bx4IE1d/aL00eIl8W/EDO5JhlIXEaQOdOhSpazdtvRG+wIr4xnA+LlcwJAgkfNwmN7JsB2Oq68gixtVVti/zDy1JmOnO7KJHIjEbCyCL7Mo7dzuAfG+K/K3AZTmhr/hCFW9RXyLAA8E96x6mB8RxHcHbjvckyI+sbEb89owZzjgizfD9S+iKNotJYgNRO4FeoAabv5wT5r5liXLpD0vzJlZpGB9JFam0psD3+1A2CcLnNOaUDKSIWJiL9SWMG9JAuNQNms7BrFeTRvF88RM65VwURASzCRVNah6VsqdV2p+KI8HHkhz80vKAbTfUeiMl0hp6HUNkaH6lH1FVOysHABo9+9Y0gzsUUwjlQxyGOKNliDEnQqgX9JN1qBHvi9/i8Epm0yxCn0ij6qrYDxQa9NCvjCfCrRZgPqWZGTUGOpn7WVZSVNmiL3Hq2vvipGXJqOS77DzMnKlaC8ftOpjmRQyaUlYB2YsVUWD8g97s9u5xDx7jmWleB5oZNUTs0dnTqIrsVb3AvvvhWi5igkR2C9GQlVVCxKCxqaidmIs732BxczuVMtCHUxNgqxFhrosC17em6GxrxWJC7DaUhV5Mj4xmznFTrSP1g6yiLbSii+2lR3NCi2+4Pis5xnKLmM0sSsJVhVgxPZShVlAsbMpPtTDvjV+BZiOPfamGskM6oL9zVE6itEH4I/m84nwx+q7Kw6RUBFpgABQARdNn1EgnfYj5GKsPxMFY0IrOAoLYxflGDhXOyTRq9apBoLKWFRkVYU9PVvV73eKXCuZSl5bQrGP+IGZmoM7Gt63om6wEj5gykVaQpcltaqh3ejTV7H2G1+KxHy9xBmzDa46BG4ofSKJsUDYuyft7YLNjdbYfLfeKxlTQPNRw4tzESKCMCYypdWo7gglCQdO5+e2BGd55/KcN6IAJjAiLPJZPhxe51bmu9fpiHMcxDRJpy5aUMVVDQZgOzgjsr7BQe9bA4VuNZ7/EMjUEIj1bMH0qHZWsuCGv3HqFjxhOsnvGaQId4PxXLzKUESojO2pt2Wg+pQqMSlAheyg0Rfc4K8y8YeSWKSICMRmkYLuQQV9RokVuARXv8YWeGcVSCAZdlcZhtIBiYEKbB1CxRJ+fjBv/ABJmdkeQs6u6vqogHTuF7eADttZ7+MY65ALIq+PaarJftFV+ERZU5ozmaQzSOAoNbHfUdQNup/m/vizwXi8ehEJsxa1hDqhcKSSF1lT4AF33+KxQ5pn6ziZNDIEClo21Da61HuPTQsgXp89zDwDK/wAVWAEmlWYp8jsp+/fHp4umxN0+tm3r8uR5M7jNpA2/OI75fho6aFlpAQ6WzE2dIJq67qux8qNsWeL5+JItEY1t6o1rf1C5HbvuotjfzhWz/MjywRydKONdMoZCW1NTdzQBPpPx5O1Yucp50CUQyQKGm9RkZmoEjSrFQQoUjb5sfrGMDMpYEV7x+tQaI3lYSZj8ykQKOjxhwwFbatP9bDv5vBM5F01FkRwoNrYJ9iR3F+2B2b4+yFai/wBGZAsgjJCvdgvv67JqvFjviefjHUkBQ6TK5a6Ol+xde3pBvUPa62xKvO0rbD8NkbGDOJ5CcxuOnKnTZQwOkAhidJ1g12onegPbDHDwsQqsLM7SlVa2IIAJ0lR9u+NJuHNOI1hzQOsCw+pFsNup3P17ijY274XpeCPLmNWZewEdTZb67NooUs2sAjS1Vt8YobITjCHz+sn8MByRGDKZRljBcu5JJJ22FhaAsna738YtcwNFGmiWCYxlyGKq7A+oMq2jmjZHtvYrC9y/LJJO7pIxjibQAQNTGiW9wWbZdu9fN4M8xS9GPpQ+h5iyyksf4dR/QrAmqBAciwD6RZOJ6dWGnjz8qhFh3ijmoWmt4YWESgUqh2CKqj1FjsL3Nk++LMHHNKqvXT0gD6r7fIsH7gkYcMxAQnCgsjuFkeM6FBVhp7sCfSDXz7YMcN5Pi6MepEDaF1DSBRoWKvbfxj2/8vUoFVX1nn+DRuCuM8YEUerMwZh4mKSOaGwVhpB8LvQJ8nyO2EFucI/zjSrF1E6hcLMQzLZBtSBSsCNiMMnOUmay8CWxaRhJE6quo6TobVGFJGkgVdftthQ4FwyPNIRFIof+kgg/vhHRYEyLZq/KO6rKcZrt5zpnLPG1XKT8SnZ20FdXTPZQQNJvdioIsE+Nsacz8t5vPqM1E0SK8QZQzMSB6HBHp9LejuD5r5wgZHIywDMQmcRsY5UmhCsbUAgE7aNyRpN3vfa8dggmljy4VSNMUBakWqAjoLubJvex7dsQ9QPCfShuPx26gmcph5jWVF0lG0o4kQMVa7JU3VbkmyLqwMHeLiHLxRZmQqGjI1prL6xpUEKpIAYE3Qq/USLwq/hOynNSRyxLMksRtW0jcEMCC2wPf74Y+b+HrLw3MKqm49EyAC6AfSfHYK5/bE6IEfaVeISJU4h+IEI6bwqKpioCiIDbTpWgbUDfxRY4JcEzbplNbyENJFLV6moGyqyMRdKALax2uvfl3EuCyxNHC1G/UlD+oKdz5Pa13o/fDs/PrQPCBI6KJgDqjOnQuzMtizddgSCDgnW2sd4/CVOIhqBX73OgZuJpMrlZGdCDmYGA0gdNTWoUBuSLvcnfviqvH8pFK+UZX/MBfQoX6dQ1Eqx2WjZFgnbYG8COKfitEZVWFhNlumA9RlWEhJsHWBtpB7e5wuNzbIM/+ZBtiAg7BmUfSrMALZf6v9Ue2LcHTNkBqth3nl5c4Qi7jXmebMs+UliycXTnit5U0qutVUll16WG9eKO3cHCpw/jRf8AKiXpiGQiO9daGHq1A1pUMHYUSd7+2GHgWSn6+uNrXMCRmkiCk0+m3lYbKTfYbnRtiLj3GY/4nDUgMwcW+kBelV6QFA7KWVwRRortviQ0xJlQtQBBMqKs+Z6eXIysbjVKSGiPi2cDTQsHT437Yo8wZwgxPFmEeQsQ0i1qAFFRrHpLb6QSL0gAmsNnEeD5fJ8MEMbkEGPVK1qrEBmYVpBO4uiO9eRiLKclxycMMnW1SMesiafSfT2JrXZQXt8bYcqIU1A73x6ecW+R7AraufWKfEcyPygR406jMpVgz3Y20sqekXVVXlfbDDy3FOmc/hKvf19JiyJSiwJDQ7GtN1ufbYZwh4+uZZ16cLx6g8Zsw/zAq7L6WFFa2NVvvg5xDMx5Cc/lmEqOC5R6BV5NLMCFO4qq+53NHDkZsraUUbivbzMSQMY1M3BuEPzbNkpY2bqNIhDoqk1R3exYBqh3r0/a4uISPHDGyr1CemvUY77ag5FeRpIC/P6YiycEjpJ02EVoUZTqGpWOr0t5NGq/T7JWQ4nmVjJmsoCoCdmQqSioQ2/9R332N98RgUaPYy/KqqqkdxZ/uTjhzRZjSzLrRlJAY2ARqDWQNqHe/GD/APhskweeFupII0rUwWyDTqKJ1Vt57AH7AuNIY+Ixyyx6oZjFqUXfoAWQWQCoBsk123vzhj5UmLTzRxN/AjaVdioWUaiIlDNa6iQLPm9iK3vzZhnxgn5h+lTzsePwXNcQxlsrGoMuZkG6UTGguhqX+m2N0fPYEHtWnE89HBw76SDqpWEIGlgdNPsNQrsezVd+cc95d4zKmYbKBghaSRTNd6dQ09jQPkAk7X3wWz/GHfLiCRSumQ6qJYEJYH81adQJAN1v+s2DDrcJ5/tKMmSlLeUNw56OZ0my7pHI5WMh1IPihrOxYnX2NAMR7YlbjIy2czMcwjeNxEwKqVoqSWDuBsaB2O7UP1RM5k3iIFNpYelq2cHyvvvY/Q4bYOVnnyeYGYmDM8ckgQNZMiio2Y+Tsf0O+Kup6ZMShkPPYyfDnbIxDDie8R5ah3kyocxS6tKopoBgtbnerO1+O4wU4LwIwZaOZ1RXs9RP6m9VFiS39jtgBy9npMxkWjZAAsZCGN3sekCmHYdhe/nxiccelAMcrkDoaliA9KMpI1I5skHcUb3FeRiQj4Ca7/SapAcJYvmu/vN+Kc//AJcECFJN2aw/0sR5B9xe4ryKu8LbcTfN5r0yKuiMAll1KQaPT1VexJC/YbCsVH4QRm/SuqGfdCVOkH+ehIKLqNVE2N9sHOV5EggzGVeRQJiTGatpDsF1E0AUNUNrs9sHjQst9h38oxjTV3/eC8xxNOpGqyUm7EajrB2XTTJ6GJAJYXVHfxi5w+XpLcdSDLLoZiB6lcs3pNWD6tyKO14p82QO2bWVJBMqprl6Q1CIjZ9f3dS9/c4qdWZZD0rEci9SQ0CDewskHTRG17i/F4HHiLGgedvWG+ShuON/SWeIcTVoAI8w8QDgaC5sDYMCwAViCQw37AnuawR4txnpLk20htWosqLXrpVFFdiStdgDudu+AUUMTP64jIzHYozBrPsBsTfxh0SKbh+WLTevNd41YKwyuo/Wx7GVhZUC9IBOKM3SurBbu5NjzqwLVxLpnOTictEq5zd/QF/9HLgelD2MxUklhsinc71ivDl3lagkjIJAxeO6Y0V7d9A3IvcsSx3NBfy2efNSFNDM0thghYsVPqcJvY1MNTm7PbYbHovBuGrGLAcMwtlYk0SbICntv4wrNjOA6TzDRxk+ISbL5fproUtW/wBR3/UgC8SFj74llTtgFNz5k1Yq0hBBIPofuP8AdxHv2jZS5F45mEdYGl1/w1K2tvpG2liF39PySMEc1yBlZpjIkc2VzW5UwN6WbuG0kGr8ihi3y7P01jlcRq0dwPKPFmlJBO5LCjQO5vbfF/liC+rLNNrUSOVfatiQQR323FEDvt4wXi1uPz6wjj2NkfnpOYc3z50O4mXYARmQRtRIAqUEUdWxUg9h47HD3wzMNlYo4pM0sZzMKGNpFZyxZQvqtQFANem+33wZbO9OXUhKlm2J+lkJC7A+SfHfEvM/D8lIEbOsx0NSSEspBJG3pFHsNvjYXh5KMwZ+/NcxAtQQsAcvcnQ5BXiIZpJAUecsyKCLqlG6r2pgcGIpjG5jidJbAR6S4x3BWx2u97vbYfK3x/NyjMnNEO2TCkxgSdtC+pigPrDAXTXW9jEeUykE0JAzI6SSkq7Cup/PIG07HTezD598JDKTtz+fzKCrULr8/qLMvNEkM7rLEE6doIUPoUD6bs2a77UKoVsMQziHORR6hJ+YVnARAzLpYbvpCkhroVddjW2D/OnBMsIBKMyvUZl0ilIax621XYUACmO2oEeRV3kblmNcu7ySFiSrhEar02BVEbtdaTtR84rY4ThpFpvzvFAOMlsbH52i9kOUehJJlWVUuRJQWe26Ya0P00e5BBqhd4rZfh5bOZnKtDG8XUJLNS9OgwGlr7HUCKJqrrDbxzKJmczDnYkZRGAtXqPpBIGhtvcbD284FZThXU4rNOH0iN3bSwoBwg1stG20iyCawggeFqB52M3fxdJHrIeRZXgpHBbpI59BVqtb1Kw9JBXsbrc4McHz8M+qeSSQzCaQlaOga1AKC9ge3aidNXVYp8u8MhjXrZqYh5/9I5f0yagdXxWlhX2wyty1DloJehF/CCxsCDdWRqc6m9gCxo1YrthhyqaJX099poQgEX6/eCl0ZyaSARjpxQhVQAClG5ctsQQxJoV5wP4FnNWTjSMO2mJo9XYNJWwvdqG939vvtxjiT5WfLyJHX82pSRqFBNJoDtsRd3t3w4NMW4ez5eJXZ4tKwva6w21EADcd/Hb5xr4KQZDVH+IAyWxQXYiXy/IsscUcRUMrdRlFjQy6AVAIpgy/8vnEHEOWA2em/MTHS/rTpp9IZQQwAoULC+qhsd8ecOyGbyrmGOAMfS2rQPYWyliG/TsSB+tnNqM3lpZXd2MQ0hkpWWVC60+3Y6ktfKg+2AwsEOoGr22MPMPEY+3HM2gywRDIQ4l/MNavsQhUAksQacn1AjyT82WzKREJGyKEoNGCTe3pDswr1A137be+KmYyU8nDUheUrmVjJ6d25oNpQIo9INlS10NI/RcznCV/w9JevKza13OrdW/q9+y9jVKLG2DxkDJ8o5r9e8zJb46LHb+O0aOP5OJOm7yyiGIlZGYyF2DKFa2ANgsQvethZxBwDlXoQyARyCAsu5q/SQVLVqP3K2CAPcDAzkniSFJopQJXkC6Uleo2KHUgJbyTtRIHwcTZ3iOdjZXZoYAsRYxazuAa0ad9ybYG6PponGvhGLNpv/UEZDkx6qgPMcJEvFJlysBcmRmEa7AGhqN91TVfesW4yRC1RRKZXKhW+kVe2onYC3arvzv2wa4hcGW6nSbqSK6kkusmrcIwYEAVqIrud+wwM4pwbTlMvpWVumhZo19Rc/SaJG5v1lx4NV7aeodtONVqv12nDAgtyef0k/J3CVmG8iExSBxuT7CqPYULsd738jE34m8amgzUcUbL+UniBICrY9Wk29XvpB74tcq5VMqvUywaSRwqsrizEDpDhlIUEht/qFA0fm3zHwPLTTQJIuhgxlRozqDbnUpU/SraRSDs37EcuYM5KzUwkKAeYo5ThkugmN2c9IrGiDzQoj1Vew8b3is65lMvHM0InPVkjYsmqjTKioPClizbbEjzjoXCs9ESCgRETeUv4XbS1AAUfZqOxwKz84hzMQRx+XQO5VXl6mg3rPq9JvUwDGqo7iiMLGRsgpj6fpO8II2oDfz9DEbhfMmYAWGaBlhlZIi2gjSwqimkBS121DvZHbE/EeGyQSfxkYqG9LadifFMN1vbYfscM3BeiqvHGQEOpo5Wc9wDpYo59JvYgbC28HEfKOl0In/iK6MzKx21azqb/aorv7Yt6VSFyJ9InqDRRzKcUxXTJBADG4VZI2LEsCaPTBbcabHc3bHbxHxHleWCWEZMPmcuyrJIGZTp0kkdtwFUDverT+ge+FZmKRelI0SMYdCsK1gG2QqD3oAAADejgdzTlgmUhYksiyaZVU6Q6kWqsRvVgi7FX84gOI433485WMoyLtzKeTyuXTRMpj/NgO0VAmtI+t1VgC29Ab/VZwT5sRZ4ArMeoDqOhTZOiiRQ3Zq770LwG4fxZHgjijRVApGsUUYtSyGQRgOClKWsnbftYJNnSsrDrRyLpZdLUdDgqP4JG4PcMCa7EXZrWdz8YPEEY1+UjmB+AQQwZjUkcpB9BZj9BNjdTGGA7eb8nbDRmuMRBtKuDITsB47G29huN/8ArgNNx8TrNFFGiTgNHbg6pB7q4axINxZ7ggX4xX5fgMkGrd26uksa716iGv1D6RZ3ux4w/LiZ11N83H9xSMqn0jXExKgk36juPP2+Pn4xyziHBHM0hAcgu3j5PzhhdpIOIrA0rx2pK6GYq+5KrQG/le3xtWAuc4zH1H/hSn1N/wBmnv8AK3gEwkVR7Q2YGz6xr5O5giQOsoRxL1WnBC6SLHqYEjufBFjDbxnpyZOVcnBH1NKkBVUElSpC0O+wIA81WFkT5RJJZ2VGMkbEL/MCSVLV2orW5IIs++JuCSLHllikcxuVKSkmtFD07k1e3vvffEqEMocH6RuQEMRX1k2Rzcz5J5ZZQenVIuhCo1KamFalYbnvRsWLGIZs7mpnjBcypK6yNQVVjKmgAbcUaB7fNeMVec82ghjSYkNJscxFRk0qLPnS41adifJxTyXMMGVhCO4eWSfQWGolIzTLdKpbUFPpsVfgYq6jp2a8i8G4nBmVaRhuKjUuS6KSy7AtKjFNijBhoZbJAog6u3YGu+AH5uKmjywMUMYMckRGpFJssFs7+ASRtVDA/PcxwZrOyIsjQnRoy7MPSHFBiVJodj3q7O+DXMvC3HD3kMqI2qtbbdSje5X+dtv2rAjAugA7XX035/T94fjMrk81+fvE/is6QZrWsIEJ3iBB2Fbrpawac6u1bjvdg5NwwN+SzqQdbWxEoiBuxstKCNlCknt2APyucPiE8iQSsJJ5FAYA7wkn0G/pGwsj53Gwwa5fl/JyS5aaSqJeJgzLqIOnYL6lJrbyDth+bSuKkY2u3uDF49TZPiApt/aow8o8UGebM5Z5GQsxIoaXWthsdwSAbB9xjTiWUj4frUFmZ5X0bXuQECEk7ghrOI83wzMjPnN5BFnBDCQdQAhtQIAsiwD+t3eLXF+CZqZGZsqWmLxSWpG1uhcAFqoBAPeh5x2BSFuxR5B5i8zAtVe1RYzuayiQQwme3Q7j6gDtqLgqLHpoX7nDJxhnXhza9TI2XdqDMNwC1HfsADtYvTvscLnB+TYZuoM9HOkrSBrLhTV7lYynYdiSfnDPznWUjyk51iMakaj9KHtqFUTpLb/O+JnUZG24HEpVtAo8nmIvDpycxA0yvGulSirE1MpBJdwWrUxGwG9V7jDlxfilQIsasipNGqyR2KVg1jSSWUWbBrawL3AwEgz5jzcKZiWOeF4w2Xbpkh1b0ksgBJbSK79yThkilj1zLAbIkJ9wKIADBvpoKBQ7ek+cDkA8TQx+ED8/eEhOjUBvcUOceZW/NR5OJnUrYMofwV0tqJqypXfwTZ2xBy+8fDRLDmOo8UqRso0KQ4cEsH9RShQ7WQSDg7wPKrICmZiSSPIlyHYEMttYUkH1ly1aSQNySva6PE+TmOnMoTNl7H8Oy7x2fo0repQdvT6htd1eHL4QbQ5+Eff2iyH06l5P2hDj3EI8pJ+bgQvLLJpBf1aFrUOn4XtsKPyewwrcd41nFhijcGMsH6wJ3bXRAYBRQ0m9yTbnteHTnAJGuWzKBNIy5ijCigHZlUHt7OT+mF/nDi0UhjjRmdpAZWLqCUN6O63dkHxQG5wx3RciN+v04g41ZsbCDeTuFtLINEgVSmpjVnvQoWN+4u9sO2fzAyeXEToHkI0iQJp2DLQEgYsD6gaHm6rCBy7xyPJ5ZunZn6hQrJXoUDUGoKC1m/P7Yp8a5kmzeiKSdmMhDXpFxm9woUjalBo/04ZnOsDKw5FfaLxWpKDt/uNvN/GessCpKQylANqZdZN6u1EhPbuAQd8T5vmr8vJlgyqFljIZTuFNiqAchfSfFH0j9QmV5cgeSKOWdeo0iyLL9IkoD+GxF6T7Xv3rvsV4twqVMwJelHMI30iJSj3FtpZlB1ltWonSLA3OPOHxmtXEusIPl5muYzEeTgObhcv1JNJ6ratSksCVcKG7hbDbAX74NcH4omYCErEs5fQFLbtfcJIACrdwA21nvjnHMck0boZdThxceoErXfRZNWBW3zi/FxVo0QJpj1zRtqsggV6VB7qLvt7/AAMer4a/45ZaJ5P8zziSc1MSB2/iFfyDDiDZc9SOFwQTMAznVuBsO5lAWwT474KwcJCToJ4HaMK8bag7kr6mpBQK+p6v4PzdXnWaWbKpmCSoUiRbUKzEnT6V1FxShWNmgT9sGeUy2akM00krJmEJEbuf4ZBUCipFqQe1fviYYhkw6wKJ+0eXbHk0k7QfleEGsqYQ4vSp1LQQK3qLI49Ngmwe5NUMVuJAR9boRFd5yiAs1DYAsfGrTst/y/OK/PHE1yvFsrHHI/TjTVp1XTsT7gg2PcHATiuYlnuVNEMzSXqT02B31ULr4rf2wQ6o42NjmAOm8Rdj7Qi8JOWhzQiImi6KpKhGlyTustknzW9afaicEc3z+JH6IjXosQH1g6u4Jrf0kEbGj9vGE7lzmGaPUEkrY67BKOCTsVNgg3ttjzicHTlb6QCdQ0kkC99iSTt8nF/T4MZHxb2O/bzkufI4O21R7aHLdPqJKzvI1lgDVg0bShpAN997v2x7w7hywlUd4HhkLCw/bSNRaqpWWuxIO/3wscOzAdyYgyrqB2AoV8EHv3wW5WzqRzzC0bUWcxkkBaBo2B6dttvBx4fUOEyFe1z1sWJjjDdzJOMZZoEXPQBmkZljK/SQN+nIQPUNS9we1fO3ubzMsWVeTL5lxIp1NHpTSNRNmPcuCWPwb3+cV+beKz2kawtGjODbUS2miQPYC9z5+2APGuNCMwrZUPIrvSgGl2vVVjfwP/DFTK+PSycGSqVe1fmM3L3EzmszCrg1FHqVpCS97akDG9QY0xXwAfBIxZzXJWWaRm1SDUxNAqALN0BW2KfNHEkkySSSysZhIoQ2wOnV2DMSDSm7b1WPqI2xDl+XoXRXbNpbAMdz3Is93v8AfDMOZXBYbQcuJkNEzQZI5SWSWfqSGWP1Xp2A2IV3W91/p3vSN8VOVR15TBnCSjRrrDPTakNx017OGPzsWwb51zQmSJdDsywqWQJQq100AdwQW+3vgtw7gRMyTKgqSAnSQCJCE0srLVrqIIJ3vbbc4h6fMtu7Ab7V/qWZsTUqA/WJvH8915pEihSKGEdI6qFnVud/JN7DegSTi8OFJG0cbRPLllPUMiqz6nY9wV3IVaUe++LPHMnDlo51GsOsczI0lXqI+kkDxVA+SPkACuE87pHw45dVLsxFsR2HkVe5AAI+T8b24m/ytWNNlHHr6yTKvgFWYWT9pDzNFD/iIgWMCNZURjpPfYkulnejXbfyLw28+8Rhz3DokyWbiEkc4ZlZ9BAOoFip9RAsHYHa/tjn3V9TzU38YuFGrfYg3e7Hciz5Or3xdilzCRRxlwiM2oRkKXI8n6SVX/aIBPg4pOJmxXkO42HrEa1GQBBzz6Rl4nFDl4FzMiFcwxWJHDqVfSnpkC0SLo/O++F/P5xZ1TN5kyPMj+kJpAYMCwZj39LE73Zv7nDZPyfnszlx0I0A7BnIBC+ekPc9he2OcZzKykrlfUDf0mh29z8UB+2IOkxMdTHjy/aWdS6ggCdQ4Dz5AuVViyRug0mPfxt6BRsEb/v98W4+bmEp16hC0ayRFFvWGA72ffUu3kDHIs5l3jleM7FSR98dV5V5TXKmKRvXIqgsSdt+4UHsATtXzivq8FIfDv8APKT9Pl+L44F5yzsUUySwtT9woktgdr1juBuR7415j56zOdgkEYRI4tMmnRZIUHVZs0Pj5q8M3N2WyzZeefQNUselitM0bodiVq9JqiwO1nbzjnHAiskrwtL0UljdC/tYFWARfqrbzhnR9Oi4DfzecV1WdnyiuIz8t5cTZZZZXi/MinR2kdSg0EqiKPQAK06aqiTd41znFy7xSOXRpLYUNpGalKatPqCUN7vt3xAyy8JZkCJphddM0sfqlWgQl71eujXYb/GCWWaLiBghy4XQ8qyliCPyYBOpFJOks51Kqi9jqNACvIWyzXv2nqMAqqRtwZvz9xpcpkAsSgPJmIZJP9f+Y3vZsgY15n5jaDh2WCOgWWda0LRAUFiSRQN7bn9cQfiLwDLPJKYyesYOoi+3SANkkbkhSNj73W1rE3E5M5lpIjIr/wAMSxxybEMBucu2ihsP9HdE2B2wzJ04Gn2iMeew3vGPmDjy8Ryawu/RKyKxagSxXVuRrBF2D5xS4dlci+ZIkld3ZNAtxaeVKoANQ1bnv3OFLh0GrhjSmEM6ShOtuWWNhsvet29INWBY2vE/CM2kmYjR1BXUCdr33oD23A3GHp0ZyqW115Cph6kYzQS/PedE4TyhkoBrki/N5pgWK2dJC9wkZIuh/UCT3rC1zZwKIyQy5bLLHIpAkjQtTBrC6Y3AN7NYHb5FkMvPXLcqhZg4j0qBK5f6CtD+GNmZmNEVvQ3xp+HHC0e53kEsy+nc2Yx77+W9x4se+IunwZMinIzGh+VHZc2NKAG5+0Fc2SrFldRvWrRtrSgQwIApq222rx84I8MyfXYytl5ZYzFREUoLHcFX9BUrdnYHYg1i1+JXBoRCHsKvUDSJ/UKNsoHkHf2P3wvcn8SXKZaYR6pIyuqVkWrN0LJ30d9q2IPjAY8ZR1J33r9Y7Lk8RDW20J5bjUWbzEn8BXjEqxosxD0AKZgZCVW2J3WgABi5xrlSGYSw5WlmibePqApMtAqH1MaVGavkA/GFDkHIAZjMgnT6BKtkeoBiCCffcb4zmXiMuR427xNWuNWZDuPUBqSvG47+MVomVM5UfnpJXfG2EHv+bx3bJLBAq5oQSlEBLCP+XsVdnNFfq3qjY2FC/eHcTgjEaxHTuVVXNV3pUN+qtgfPb5wo8zcwyZnLmWEOrojdVDYtbjYX/WvpJ/Y4GcwZoSZfLpllNkM1XfTLNqbUdhsKo+QcHgOnJpLbeX8Qcq6kvTv5/wAzOauEo2clMkj9brFV0gbDVtZvuBQqvb5xDwmdC8qux1IfSp/UV2Fn5+cDIc8RMnUB1KyMSfNG7+brvj3n9Dl87mIl2DsHBHemBNX7HV/bFnVY8bJa/rJ+nd0bedD5c4OgWHP5MKI3BjnjJ9IKWGEbHsDQYBtiaFjthU5r/iZliECoK0hdtQ8Egdj8Yh4fxNoeECNWkAla69JUgmje1g2h7ewxVyMzShE8sQo/ev8APFfSpuCx7SbO2xrzjN/hYj4SmYc6WSb0j+tJCKWvJu2A9rxfynBYE40cogc9SAs0hNlSyW2oBa07AjtRNecEecOEK0eXUAsI5o0VB2Jb0KSPgkfucFODyrCmdzlB8x0gjV6mYoaGw+aU1/SLx5GfRkyVXzT0MRdcV3xE/it9Z4pCqtkVMagDeQFgNR3obe1+MBG4QueOksQF1Nf9IAtmuqqhdftucEOP5L/1cmaZQkupQaBFjUQdW/ZwVY3dlSfONvw447B/GSVkjLgUWNWNwVBO23f9fjHqoRjxnEd62E89lL5BlG1ytl+DdbLRwyyAopBDIjKTsa1K9eT3FXtthazPJE+ttItdRo0dxe3ffthl4u7Qs8U0quvT/wBJGCAitYBN1rdiBuLC0fexQyv4iskaqdLFVAJI70Kv9ceQibkk/SejkcEAAfWdS4BwCILMeIaXaQhwHkB0aRpCqQw7LVYn4WXeOF4nbpuhaRmk2BNEKSKANkChuav3xzzjXKryTCZm0ilrWLc6d72/bffHUODRq2Vnq1WYkWRupqroHems+NsRUqqFIsnv3EqLMSWB28u05/xbl18wssmYl6MGvRpjBaR9Jqgh7MW73fYbecLPEOWulnFgRXjik0GMyMrEgiixKkjwTWCnF8xPlYFy0n1iQuWG4I1HSQfOo2ffYA4A57NNPJlkbUdThAF2I3/lqq3N49/Bg8NDkuz+/aeRkzF308D9oc5t4G0UqMFVYKREprbbzXyb7Xv98OPKHK6xZZHKgzSHW1gErZpbvyB/zxSkyDddYZWDLFbaP6G2Wxua2bf5GGeHNAKOwvb9fjDnYlBcQtXBXE+eWyYnyw3bpa0az6WJrx8erv3++OdrIGefMtZbQvuTdkmt/P6485tzXUzGZk39LKo/4lUD9gcDcgzhm9RKsp1ChVDG+EhQrXlCDMCGuF8gv5jPQK43ZkDfI+rf9MdijiJkv+XQwI9zqBH7Uf3xyXlk3xaL4Y/2Q47FlhscIynSVX0jFGq2iLzIypks4SaPVmVf1bYfrdYR+S4Sc5B21GyNXawPTYHfcDDF+IWcUZeWP+aTMsVH2Iv/AM/OBfJUYXOoK7Rtp+4F7foCP1wzHel2MFwAQBHzn7hYOTqVy6AiR2Nnxv2339hXYDHMeS4p1ycs+XZg8Moah7aaYgH4u/8ApjtvE4VkyzpINSlCCP384SPwnyKJlZX7KJXCsxoECu9mhiBgAblQY6YJ5f4nLmeJxvmBv0DXYAqR6aUbAaT2+TeErmLhj5bMzQx6tMMrKrAn6SNWk+dl3x1TIZzLT8SkbLbiOMIzD6Dbf9mKuhR3+TW2EX8QiY+J5p0YC0VWBNXrho1+37nG521MJmIUJZ/DTiwDtlukh62mMrLTRuQSwBVtgbuu+5r2qzylk1k4spSMRokjuEHZAtkL9gSBgNLnkSZpISvqRGQqNgxRDYF7FTZ+CBeHH8Lss8ks8x9TEVZ7sT6m/Xt++KMWIYkbIO4+8DJkLkJ5Ge885Oad5mJLdM3GL2G3q2+RhY/D7iDvnoxEShF6iPYC9J8EH2OGzmiKbMNNFAdNAtITtpAHq82SQKoDzgJ+G2VAzzEdhGzfvQ/zwHS61xPvtv8Aedm0sy2N4u8/fmTnM0zGVoUlCM1nQLFoprYbdvtjThucZMkiiU1IZAyE7ADTW3yf+WHmPnaCLPZ/KzKsiSuBocAo50qCp2sNY2P+dYLce5kQcMmMWWgjZBF0yiqKtiGIXSaAoD/e+2JcRTxFUi5QwcYywPpOa8Imm/MVBG0jlNJAUn09zqrsOxux2xLzdw/NGeNsytOsaqzlgbGr06iCdwGr5274aODfiFk04WsDlkkOrWsUZUE6rU6gv+zvudvsMFoeYoJ4y8ReTSJkeEqNE6tR0b02y1RABvf4wWZycpocnn2nYwBj3PHaKnA+aHTNBcqqyyNAgdZL0Wq6WBqjpKqu3ucFuB8OfVMZlVQWUgR0EIr6dJ8A+/viryzwmKCXNEMApkKoWI1CNe1+xPn/AGcNwyxcKBpKjYhe7fr5xDmpsjaR35lmI6UUse043xriKNn2dACgNURtQFEUPH2xY59kLtBKxLM8QGqq1Adj9/H6DBj8QuW8vDLqiHT1oraASdJMjB9idhVUO2PMzw3h03SRs5MHCBbFOi/GggVZ3oN+mHow0xDq2qqgabPk5DLIqEhOpqetrJOkavgEmvnB7knLas5lx4U6j/ugn/mBixx/jUEWT/IZfSyqQDJVK3Zro3TE2DXn2vFHlXiPRzkT+NWlvs2x/a7x7PTteNq8p5mYHUAfOPn4j8abJ5VJo9OsTR6QwsWpL7jz2xD+FXWZZcw5IEjOIyL3Lbuw+New/XAf8ay5hy4UMUDyFvSfSQFAvbbucL/IfFays0Gsq5ljaNbI1hgVkXuARpo0fbHlnyli3Vw/x/j+o5pUjWRDMSgoMsjalFr77gmxtgBleNqJWKw5U+qjqi3PnUA3j/pYxJzfntE8SQada2BVNQO9ACwDftjzhXIuacdQpOWIoquWeh/vEgf2xSr40y6mPl7cRZ1nHpAhziuY60iFoFUJGtsjBFb+bRIgU3XgNtvsRhDflaUkmgLN1Xb4w1cblzcBYtFLGFiAIcBbpQuqu5G1+cK7pKSToYb/APeA/wB8Tlxe0MXU6zzOf4a/a/7YP8mzl8g+o3RUj4vGYzEub5R7w8ff2g/nDLq2YyKsqkSJIr7D1AEEfbfyN8cizqATRgbVPtjMZj3enN4Pzznm5P8AzfnlG3lT/wBqzQs0BGBZJqzZ/vhulySywFnsmORdHqYAbewNH9Rj3GYh60nQPeVdMPjPtE3iGQQHMEKO0b/GrVV127Mf3vFXnfg8WXaoU0AiQEAkj6T2BJr9MZjMK6R2JNn8qP6lQKoSr+GBvOwE7nS53+xx3BVosB2BxmMxU/zL7RI7zk/OOVVmkci2Sel3O2onVtdG6HfG34eIDm2JG4QV8W1H+2MxmLf/AEvIz86zqYHpH2xxLOwAS5hBYRJyFWzQt6NC67bXjzGYRh7/AEjn4EN/h1GFz2ZUbAbAfAY4UPxTP/raf7Rf/bXGYzEef5zKMfEGav4cZ89N+23sP8hjp3JUhGTUg0Sznb3B2P8AbGYzDGP/AAwAPjl/82zxzysQZDDu1C9wAT27kecL/wCG/wD7VJ/8L/8AJcZjMK6I/wDBl9xKOuFZkrynMuMSk5mVidzK5v8A3jg/G5/wrqWdckxjdiSSyjSwU3/rAH329sZjMLTkTG4gojZftgnAx/w/Mf6s0JX4JUgkfcAftjMZirJzECUOEzsUIJNU22G/lLjs4zMEfUOgsRVDtV1298ZjMRHkyo8Qp+IkYJjJG5Li/jY1+++FXL5RT3H/ADx5jMTY+D7mNz/9faWc3lECGlH0nxgbptR+mMxmPb//ADdw1zyepPEY+NprkUsW9cEJcBiAxKb6lBAP7YO/h7y7l3zXrhjcdNjTrqF7fytYx7jMeXn5aWA7CBOdcqiZk6ERKncDQoUAV2AUAYOcK5kzKxBRM9A0L3rbtZs48xmFdhNkHEOISZhgJmLiq3rse42xyHO+mVwNgGYAe2+MxmGJxOWf/9k="/>
          <p:cNvSpPr>
            <a:spLocks noChangeAspect="1" noChangeArrowheads="1"/>
          </p:cNvSpPr>
          <p:nvPr/>
        </p:nvSpPr>
        <p:spPr bwMode="auto">
          <a:xfrm>
            <a:off x="3683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9" name="AutoShape 8" descr="data:image/jpeg;base64,/9j/4AAQSkZJRgABAQAAAQABAAD/2wCEAAkGBhQSEBUUEhQVFRQWFxkaFxgWGB0dHRchISAfHx4cFxgdGyYeHSAjHBwbIC8gJCcpLCwsHCAxNTArNSYrLCkBCQoKDgwOGg8PGi8kHyUqMCwsLCwtKiwsKSwqLC8sLCopKiwpLCwvLCwsLCwsLCwsLCwsLCwsKSwsLCwsLCwsLP/AABEIALMBGgMBIgACEQEDEQH/xAAbAAACAgMBAAAAAAAAAAAAAAAFBgMEAAIHAf/EAEYQAAICAAQFAwIEBAIHBAsBAAECAxEABBIhBQYTMUEiUWEycQcUgZEjQlKhFcEzYnKCkrHhQ1PR8CQlNGNzk6KzwtLiFv/EABkBAAMBAQEAAAAAAAAAAAAAAAIDBAEABf/EADIRAAICAQMCBAUEAgIDAQAAAAECABEDEiExBEETUWFxIjKBofCRscHhFNEjQjNDUgX/2gAMAwEAAhEDEQA/AHsDG1Y9GPRj1J488rHtY2rGY6bMAx7jBj3HTJqIxd1uRX/n98bVj0Y2UY6bNQMbVjbRj3TjLnRczPKhbMiZZCBrD+r1aSPCb/SfbsN/BrDEFxsBj0LgmctVzgtTwDHoGAHH+c4cnMkUoY6l1ErvoF0LXub37e3Y4KcN4zDmF1QyK480dx/tA7j9cYVNXU4ES5WN1XGoGN1wuHNlXG641AxvWBMMT0743RcaDGwbAGEJOGxhxopx6cBUZc3VsCOO8QaIqd0jptUn8qHbTrFE0d/V2G3vgspxHI2NXY3MbiVclmxJGrKwYEfUvY/bErNQs7Abk+33xiqAKAofGE38QuGZmYRiHW6MaaNfB7hj7g9vVsK+cORA7VdRTMVFxvD6gCpBBF6huCPj3v3xHnuHxzxmOVFdG7qw2/6H5GA/JnBZstBoncMSQVUbiMe2rz+mwwwDGMArUDOG4swdwbl+HKqVgTTqNkkkk+wLHeh7ffC1xf8AD58xxFcy8y6A6MI9JvSlbXdb+9ecO4GNgnnzjvEIJM3SID5u5WGfgERfRThtVXXcGhY73he4R+EMCqPzLtK9nZSVWvH+sT+ow/4zHDK6jSDtNKKTZkOTyixRrGgpEUKosmgOws74mxmM04XCnmMx7jMdOqAQMbAY2C4ysUySeY9Ax7px7WNnTXHtY2Ax6Fxk6eAYX+fyRkHYFgVZD6WKkjUARY37HDHpxT4xwpczA8LkhXABK1Y3B2vbxjVNEEzZxnlziT/ncuWkcjrJ9Tkiia8n2OO7AYSIvwoy6kESzWCDvp8H204cc7munGz0TpBJA77C9hhmZlcjTOWxzJrF15OJFjwA5P5jOcjdygQh9I03VVtue5wwA4ncFTRhg3vOOc/cEzX5qWeWJumzel19ShRsoJH07V398MP4WcGPTbMPuD/DjFDsDZN+17focdCLY0ihCilAUewFD9hh56glNFQBjAa5lYkQYwLiDP8AEI4E1ysETUq6j2BY0L/U4mjRLQx7eKvEOJRQRmSZ1RB5J/sPJPwMXIQCAQQQRYI8j3GBO28IbzWsehcWNseWMBqh6ZGmMeUDuQB8msYzYXuceWznYkRWVCr6iWBO1EGgPPbBIATuamMSBtGETAiwQQfI7Y0JwE4FJHlxHkmnV5kSwK0krewqzuB4u63wbxpWjB1XMxgxmBHH+aIcmB1CS7C1Re5+SewF+TjgCxoTCQNzDAGNqxU4XxBZ4UlT6XUEfHuD8g2P0xaxh22MITLxteB/BuEjLxlA7vbs5L1dsbIFbAewxbmlVFLOwVRuSxoD7k9scR5TQfOR8SWQwuIWCylToYiwD4sHG3DzJ0Y+tXV0L1K3Gqt6P3xmSz8cy6onWRQSLQ2LHixixjjttO9ZFmoA6MhumUqa+RW2BnLnL/5RHTqvKrMCNfddqob9sGMZjgxqptb3MxlY9Ax70zgbm1AoGMxtpx7pxVcjmunHoGNqx6BjLmylmeKxxzRQteubVoAG3pFkk9h2++LoGB+e4HHNNDK5cPCSU0mu9Xq23BrBiOAnGMQJoBMh049C4tHL1jZY8LLxmiUZ0arUbg3Xv8Yk02Nx98XlTGGHA+JC8OUIYQgCqoVR2CigPsBjesW/y+PDDjtYneGZWC42AxP08Z0/jHap2iQjC3+I/DZJ+HSpGpZrRtIBJIB3oDua3/TDSUwq8k8MzUKzpmb3YGNi+oUQRQ3JFUD474NDtqviYR2lrO8ow5nKQQy6v4SppZdmFKAe9/UNj/0weyOVSGNIkAVFAVBf7AEmycKXHPxB/KypE8LFy9OPOjsrJWzFu4HiiDRw2TRJKmlxqVgDRH6g+4I7g9wcZkDgC+O0JCt7czTjHE0y+XkmfcIt1dWfAF+SdsJWQ/FZGU9WFlcdtBtW/U7j++G7jXBYs1F0pgxXuKYggjsb8n73gFy3+HkOWZzKVntdI1JVC7NiyL2A28X74PEcQQ6+YGTWW+HiH+GcQWeFJU+lxf29x+hsYs4n/LqAAgAA7AbV9hiMrhNg8RukjmJ0v4eq2e/MmVtGrWUPfVdga7+n+/jDdWNguPdODbIWq4AQDiVp84iMiswVnNICd2PegMB+a+VhnolGoI6NasQTse4I2O+x/TArm/kuXMZuGWF2AJCub/0WnfWgJ7fA/mr3w18T4nHlYTJM4VVAFsQNR8D2sn9P0wfyaWQ7/tBrVYYbTTgvBUysKxR3pG5JJNk9z8WfA2xfrAPg3OWXzDdOzFOKuGX0tuL9PhwRuCpNjB3Cmu94wAVtPAMeSwhlKsAVYEEHyDjfGYy4VQPy3yrHkg4jd2DkEhyKFdqAA8bX8DBqhjzGVjmJY2ZwAAoQRzhxX8tkppVbSwACttsSQARYrzjm3BvxXzKzKJ2WSPUAwEY1UfIK1ZHsBvjo3HeZsrl2WPMHd6oFCwomrY/SAPN4pw/h/lVz35oLv3WOgEVvDKAB+g998UYyioQ688GKYMW+ExmSWwCLoi9xR/UHcfbHtnGYzEsfEvN895KNirTgkdwqs36WoIv9cFeE8TTMwrLFehrqxR2JHa/jHFubeXvyWYEWvXaK2qqu7uh7WDjov4U5jVkCv9ErD9wD/mcejkxKqalMhB3qOGnGAY2rHoGJLjKkUkXkA6gNqNX8e3744vxvnjNS5rqa3i6bjRGGNIV9x2Y97JGO3IwxzrmP8O5MxxFnipIXAdnP8rdmAXySRq9t++KOndATrguDW0eOSuYJc3lFlmRVYkgEdnA/mA8b+Pg4O6x7YDcF4UuWhWKPUVFm23JJNk+ws+BtiXIcWjm1dJ1fQxVq8EGiD+364jdASSvEoXIQBcLq+Nw+B+s42EmF6IwZJf14zVimHOJUc4HTUMPcnvGks6qLYhR7kgD27n5x6H98LnOfLkudjWKOVI4+7hgTqIIK9vA/zxqKC1MaE5jQsRjYA+MQmD2xV4NkGgy8cTyGRkUAuf5vt7DwPgYq8FXNiac5l4miLfwQg3A+T9vBve98aBzR/uCTdWJZzGUj1CVlXUgIDsBag96Y9sbo9gEGwdwR5+2B3HTlM6xyLyDq1rAXuhHn2vf6TvV4v8K4GmXhSJL0oNiTZPuT9z4G2GWAu/P8QNJJ24m94zGzLWM04y5kxTjMxnFjRnkNIotj7DHoGI81lFljaNxqRhTD3Htjtr3m79pEvHIDlmzCuDCqsdX27ijvd7VhZh5+GYys7ZaJ/wAxFGW0MNgO2oMBRrvpNE1hoynB4Uh6KxqIt/QRYNmzYN3vjXgvLUGU6n5dNIkYFhd1Q2C3477fODDY1vY+n9zCrtX3nOfw55gzmYzZEkskkdEyWoYA6fTZqkBrx3I7dzhu5+5UbP5MxI2mRTrS+xIBGlvuD38HDDkeGxwroiRY1smlFCz3P3xaAxuXKGbUoqcmOhRM4NyfyhmU4llUzUUi6PVbjYhASAG3FChteO4OD4r9cKfNH4gNlM7Fl+gxjb628sDsOkB3o973NEUNjhz0Y3KzHSSO05VG4BkKKa3742rG+nFbiTusMjRi3CMUAF2wBoAed6wm4dVJicVuJcSjy8RllYIi9yTX7e5+MLHI+c4lJM/59GSMJaao0X1WPKgE7XgxzHypFn6WbWAl6SrVuas0bU0NrI98MKhW0sf03g2SLAk2a4Rls4IpXRJlW2jPdSD/AGI2GxwUCeBgDypy8vDcsYnmDDWzBmOkAHsKJoGh48k42zvO+Vj7MZD/AO7Fj/iND++AJs0NxNFAWdoYzMoRGcgnSpNDuaF0PnCWn4w5EgE9YbdumNv/AKsR5/8AER2BWOFFB/rtz/wihhZOdP8ARB/8iL/9MGgX/uILN/8AM6FxDgGXzF9aJHZl0ksPUBvsD4okmxiryryouRjdEkZw76vUAK2qtu/3xByNxFp4EJm1lRIZtaBGButIA/pIO5okEHHud5uiVXYuyrG2wC07lfSyMj1X8Q0SDW3fCvHoUTCOE8xh048rC3wfnyCVFBkBl6gjYbLZ8yBbP8PY73/zGGCfOBOoTZEaqxIo3q7V7+P3GCLVsYGg1ckAxuBjXJkyLqVWr3I7/bffGs+YCNpbVdXQR227X6VPnHahO0kSnx/hX5nLyQ6ipdTTAkUfF13F9x7XjnH4axzw59oSABpdZVLD06e2wvcMf7nHVsxIIwC+wJAFg7k9gNu+IsrBFvIioDuCwWj7kE0D33N4cmfShQ94s4ySDJ6xsuK/+Jw7XKgsAi2HY9jhTH4hoc5NllAV+mWiJBqwGNv27gBq+awi+8aFj0rDHvUwuz8wPadFBLqW2UGiK7ij273Z8e/m3xXmKHLRu0jajGBqVNzZ2AHYb/JGAX4jQjGBUWYL4rwPMniUWZhkXpDT1EZ2F9wx00VPpO3m/wB8NWvCzPzjEuTlzCujaIyxrbfwCt6r8V5r5wY4bxRZo0kUjS6qRRsixqpq2FdsG73SntBCHkQh1ceasQNmBqVRRJJHcCq77HvvQr5xDnOJLHJEjXcpYA0TuB8Dbv58XgLAhhSdpzzL8gZuLiJlgKrGkoKO7d1O59I3bY6T2v8Avh55ZymbhEgzU4ntvRQ+kb+SAd/beq77494/x+PJRqz2dTUADudiTV+aGw8kgYGcv86nNiUrFp6boBbd1Y/zAdjQ8WL84qyO+RNRGw7xCKqtQO8l5m5bkzWbyzmQdCNwWjI9t786iSANxsMM9YrZjNqlWGNsAAqkmyauvb3PjFPPcYZIo3WMsXlRK/pBNFjXwD/bCGewFPaNC8mExv2xS41xVcrA80n0ILodyfAHyTtjcs35hV1enQTX6+3k/PjAbjHHdcseWGVeeGeNtcnqCL9VAnTtuvckVjE3M5hQm/KHOEefV9AKOhGpTvsb0kGhd1+hwyAHHL8jzOmS4TDJDDoEja3YMdP16d5KNkkaa8D74j45zLnnzcEJtBKGAVVIO4sUQb3A7nb7b47IylvhG05AQN+Z0jP8chh/0sig/wBPdv8AhG+FjiX4kgWsCAmrtz2/3Af+Zwg5eOUmRppYUjiBOoN3JJBDjV9S+21k/OKORgeXNQMI1HXieRC0lIxQ79t6K0aNA3+mMR8Z+aG2PLwI98H4pNmJS8jsSE2o0F1EdtJ27ePbBLO5zpxNIpdgpogSMKo0bN+MJb8dnkVVWERvOHSJ4mox6SpIaxfqZlA3HfFHJLnI8pI1yjW52NNq30vasCTvte26nvjSoKF747ecwA6gvn3jbleeUfLzTI8g6K2QXbe/pFn3NDEvKPNU2cjZ2MiaSBYkJDGrNAixQruT3xzrIvmIQwiVl11qHSUg122ZCNsWf/8ARZ2K1QsBf8sSgX5OyAYxsmOjpHsSYQxNYszpi8yyDMiADMM23qAQqL7Fr9Q8+KwC525pkIaAT6QVp9lB38bAGq8YRZ58zmjqk1ObsEgCvt2r9MTQ8tyH6iq/rZ/t/wCOAc+C/IMJEGRd9pj8U0xhQ7SOP5ms19tW+PG402kUADQuxf3Pf/LF/Lctp/M7H7Cv/HF2ThkEK6nQKKBtwT37Hf3+MY/VtkGmt75E5cGNDcWWzkrmgzH4X/8AnGDhUv8A3b/thxilQoGUqEIsEbD74lCn2xMS3eP1qOJBxfMzRaczky8SjcwLGAJF1AMQGFguCd13NHFTmSMPFK/SlT1yEsXvWG0+oCTei1D0ex7eHPlvlXqRqZpi8kUKxIxG8eqiR2AvYAed+5xBM0ETiI/zs0RKrbNW5AuwO13Vj4744qVAo8QrBJBE5XwThrCaMtAJleTpFH1AdiSxKGwUq6vvjq6ZFljeNA0rSR9IKSQQqit2bwWUA3/VtgfxjN6szJlYYZiYtDAsxKnWUJJq7JUkV7A4hzfMX5PNQ2jyI6iNdVqw3ohgw1WNSmjvQ7YNs+TJktttqmHDjGLmyDcOcH5mzEOULZyIxRg6dSjaNTQAGnfb3AOBXM/O2ZHEMv8AkyJIGjUq3Tbu5o9SyNQ9JPivOKMnMszRTQ6FKglU9LbghhvbAEhh8Uaa/GNRImVy2XeR5DMemhQqpdaBZzr776juu1+aO6vEJuGMdmo/ZbmxmQsY702HKhtIYAEm+1e1+2BXF+dRNAYtOnrxyrqO4ACkMarc7j0/pgBHzTNM+VSOVaMriRAD6VKGuoA9NfqOnxWNc5wBjnJZFGu8r/CGjQIvUCxZKtSavUO4bx4IE1d/aL00eIl8W/EDO5JhlIXEaQOdOhSpazdtvRG+wIr4xnA+LlcwJAgkfNwmN7JsB2Oq68gixtVVti/zDy1JmOnO7KJHIjEbCyCL7Mo7dzuAfG+K/K3AZTmhr/hCFW9RXyLAA8E96x6mB8RxHcHbjvckyI+sbEb89owZzjgizfD9S+iKNotJYgNRO4FeoAabv5wT5r5liXLpD0vzJlZpGB9JFam0psD3+1A2CcLnNOaUDKSIWJiL9SWMG9JAuNQNms7BrFeTRvF88RM65VwURASzCRVNah6VsqdV2p+KI8HHkhz80vKAbTfUeiMl0hp6HUNkaH6lH1FVOysHABo9+9Y0gzsUUwjlQxyGOKNliDEnQqgX9JN1qBHvi9/i8Epm0yxCn0ij6qrYDxQa9NCvjCfCrRZgPqWZGTUGOpn7WVZSVNmiL3Hq2vvipGXJqOS77DzMnKlaC8ftOpjmRQyaUlYB2YsVUWD8g97s9u5xDx7jmWleB5oZNUTs0dnTqIrsVb3AvvvhWi5igkR2C9GQlVVCxKCxqaidmIs732BxczuVMtCHUxNgqxFhrosC17em6GxrxWJC7DaUhV5Mj4xmznFTrSP1g6yiLbSii+2lR3NCi2+4Pis5xnKLmM0sSsJVhVgxPZShVlAsbMpPtTDvjV+BZiOPfamGskM6oL9zVE6itEH4I/m84nwx+q7Kw6RUBFpgABQARdNn1EgnfYj5GKsPxMFY0IrOAoLYxflGDhXOyTRq9apBoLKWFRkVYU9PVvV73eKXCuZSl5bQrGP+IGZmoM7Gt63om6wEj5gykVaQpcltaqh3ejTV7H2G1+KxHy9xBmzDa46BG4ofSKJsUDYuyft7YLNjdbYfLfeKxlTQPNRw4tzESKCMCYypdWo7gglCQdO5+e2BGd55/KcN6IAJjAiLPJZPhxe51bmu9fpiHMcxDRJpy5aUMVVDQZgOzgjsr7BQe9bA4VuNZ7/EMjUEIj1bMH0qHZWsuCGv3HqFjxhOsnvGaQId4PxXLzKUESojO2pt2Wg+pQqMSlAheyg0Rfc4K8y8YeSWKSICMRmkYLuQQV9RokVuARXv8YWeGcVSCAZdlcZhtIBiYEKbB1CxRJ+fjBv/ABJmdkeQs6u6vqogHTuF7eADttZ7+MY65ALIq+PaarJftFV+ERZU5ozmaQzSOAoNbHfUdQNup/m/vizwXi8ehEJsxa1hDqhcKSSF1lT4AF33+KxQ5pn6ziZNDIEClo21Da61HuPTQsgXp89zDwDK/wAVWAEmlWYp8jsp+/fHp4umxN0+tm3r8uR5M7jNpA2/OI75fho6aFlpAQ6WzE2dIJq67qux8qNsWeL5+JItEY1t6o1rf1C5HbvuotjfzhWz/MjywRydKONdMoZCW1NTdzQBPpPx5O1Yucp50CUQyQKGm9RkZmoEjSrFQQoUjb5sfrGMDMpYEV7x+tQaI3lYSZj8ykQKOjxhwwFbatP9bDv5vBM5F01FkRwoNrYJ9iR3F+2B2b4+yFai/wBGZAsgjJCvdgvv67JqvFjviefjHUkBQ6TK5a6Ol+xde3pBvUPa62xKvO0rbD8NkbGDOJ5CcxuOnKnTZQwOkAhidJ1g12onegPbDHDwsQqsLM7SlVa2IIAJ0lR9u+NJuHNOI1hzQOsCw+pFsNup3P17ijY274XpeCPLmNWZewEdTZb67NooUs2sAjS1Vt8YobITjCHz+sn8MByRGDKZRljBcu5JJJ22FhaAsna738YtcwNFGmiWCYxlyGKq7A+oMq2jmjZHtvYrC9y/LJJO7pIxjibQAQNTGiW9wWbZdu9fN4M8xS9GPpQ+h5iyyksf4dR/QrAmqBAciwD6RZOJ6dWGnjz8qhFh3ijmoWmt4YWESgUqh2CKqj1FjsL3Nk++LMHHNKqvXT0gD6r7fIsH7gkYcMxAQnCgsjuFkeM6FBVhp7sCfSDXz7YMcN5Pi6MepEDaF1DSBRoWKvbfxj2/8vUoFVX1nn+DRuCuM8YEUerMwZh4mKSOaGwVhpB8LvQJ8nyO2EFucI/zjSrF1E6hcLMQzLZBtSBSsCNiMMnOUmay8CWxaRhJE6quo6TobVGFJGkgVdftthQ4FwyPNIRFIof+kgg/vhHRYEyLZq/KO6rKcZrt5zpnLPG1XKT8SnZ20FdXTPZQQNJvdioIsE+Nsacz8t5vPqM1E0SK8QZQzMSB6HBHp9LejuD5r5wgZHIywDMQmcRsY5UmhCsbUAgE7aNyRpN3vfa8dggmljy4VSNMUBakWqAjoLubJvex7dsQ9QPCfShuPx26gmcph5jWVF0lG0o4kQMVa7JU3VbkmyLqwMHeLiHLxRZmQqGjI1prL6xpUEKpIAYE3Qq/USLwq/hOynNSRyxLMksRtW0jcEMCC2wPf74Y+b+HrLw3MKqm49EyAC6AfSfHYK5/bE6IEfaVeISJU4h+IEI6bwqKpioCiIDbTpWgbUDfxRY4JcEzbplNbyENJFLV6moGyqyMRdKALax2uvfl3EuCyxNHC1G/UlD+oKdz5Pa13o/fDs/PrQPCBI6KJgDqjOnQuzMtizddgSCDgnW2sd4/CVOIhqBX73OgZuJpMrlZGdCDmYGA0gdNTWoUBuSLvcnfviqvH8pFK+UZX/MBfQoX6dQ1Eqx2WjZFgnbYG8COKfitEZVWFhNlumA9RlWEhJsHWBtpB7e5wuNzbIM/+ZBtiAg7BmUfSrMALZf6v9Ue2LcHTNkBqth3nl5c4Qi7jXmebMs+UliycXTnit5U0qutVUll16WG9eKO3cHCpw/jRf8AKiXpiGQiO9daGHq1A1pUMHYUSd7+2GHgWSn6+uNrXMCRmkiCk0+m3lYbKTfYbnRtiLj3GY/4nDUgMwcW+kBelV6QFA7KWVwRRortviQ0xJlQtQBBMqKs+Z6eXIysbjVKSGiPi2cDTQsHT437Yo8wZwgxPFmEeQsQ0i1qAFFRrHpLb6QSL0gAmsNnEeD5fJ8MEMbkEGPVK1qrEBmYVpBO4uiO9eRiLKclxycMMnW1SMesiafSfT2JrXZQXt8bYcqIU1A73x6ecW+R7AraufWKfEcyPygR406jMpVgz3Y20sqekXVVXlfbDDy3FOmc/hKvf19JiyJSiwJDQ7GtN1ufbYZwh4+uZZ16cLx6g8Zsw/zAq7L6WFFa2NVvvg5xDMx5Cc/lmEqOC5R6BV5NLMCFO4qq+53NHDkZsraUUbivbzMSQMY1M3BuEPzbNkpY2bqNIhDoqk1R3exYBqh3r0/a4uISPHDGyr1CemvUY77ag5FeRpIC/P6YiycEjpJ02EVoUZTqGpWOr0t5NGq/T7JWQ4nmVjJmsoCoCdmQqSioQ2/9R332N98RgUaPYy/KqqqkdxZ/uTjhzRZjSzLrRlJAY2ARqDWQNqHe/GD/APhskweeFupII0rUwWyDTqKJ1Vt57AH7AuNIY+Ixyyx6oZjFqUXfoAWQWQCoBsk123vzhj5UmLTzRxN/AjaVdioWUaiIlDNa6iQLPm9iK3vzZhnxgn5h+lTzsePwXNcQxlsrGoMuZkG6UTGguhqX+m2N0fPYEHtWnE89HBw76SDqpWEIGlgdNPsNQrsezVd+cc95d4zKmYbKBghaSRTNd6dQ09jQPkAk7X3wWz/GHfLiCRSumQ6qJYEJYH81adQJAN1v+s2DDrcJ5/tKMmSlLeUNw56OZ0my7pHI5WMh1IPihrOxYnX2NAMR7YlbjIy2czMcwjeNxEwKqVoqSWDuBsaB2O7UP1RM5k3iIFNpYelq2cHyvvvY/Q4bYOVnnyeYGYmDM8ckgQNZMiio2Y+Tsf0O+Kup6ZMShkPPYyfDnbIxDDie8R5ah3kyocxS6tKopoBgtbnerO1+O4wU4LwIwZaOZ1RXs9RP6m9VFiS39jtgBy9npMxkWjZAAsZCGN3sekCmHYdhe/nxiccelAMcrkDoaliA9KMpI1I5skHcUb3FeRiQj4Ca7/SapAcJYvmu/vN+Kc//AJcECFJN2aw/0sR5B9xe4ryKu8LbcTfN5r0yKuiMAll1KQaPT1VexJC/YbCsVH4QRm/SuqGfdCVOkH+ehIKLqNVE2N9sHOV5EggzGVeRQJiTGatpDsF1E0AUNUNrs9sHjQst9h38oxjTV3/eC8xxNOpGqyUm7EajrB2XTTJ6GJAJYXVHfxi5w+XpLcdSDLLoZiB6lcs3pNWD6tyKO14p82QO2bWVJBMqprl6Q1CIjZ9f3dS9/c4qdWZZD0rEci9SQ0CDewskHTRG17i/F4HHiLGgedvWG+ShuON/SWeIcTVoAI8w8QDgaC5sDYMCwAViCQw37AnuawR4txnpLk20htWosqLXrpVFFdiStdgDudu+AUUMTP64jIzHYozBrPsBsTfxh0SKbh+WLTevNd41YKwyuo/Wx7GVhZUC9IBOKM3SurBbu5NjzqwLVxLpnOTictEq5zd/QF/9HLgelD2MxUklhsinc71ivDl3lagkjIJAxeO6Y0V7d9A3IvcsSx3NBfy2efNSFNDM0thghYsVPqcJvY1MNTm7PbYbHovBuGrGLAcMwtlYk0SbICntv4wrNjOA6TzDRxk+ISbL5fproUtW/wBR3/UgC8SFj74llTtgFNz5k1Yq0hBBIPofuP8AdxHv2jZS5F45mEdYGl1/w1K2tvpG2liF39PySMEc1yBlZpjIkc2VzW5UwN6WbuG0kGr8ihi3y7P01jlcRq0dwPKPFmlJBO5LCjQO5vbfF/liC+rLNNrUSOVfatiQQR323FEDvt4wXi1uPz6wjj2NkfnpOYc3z50O4mXYARmQRtRIAqUEUdWxUg9h47HD3wzMNlYo4pM0sZzMKGNpFZyxZQvqtQFANem+33wZbO9OXUhKlm2J+lkJC7A+SfHfEvM/D8lIEbOsx0NSSEspBJG3pFHsNvjYXh5KMwZ+/NcxAtQQsAcvcnQ5BXiIZpJAUecsyKCLqlG6r2pgcGIpjG5jidJbAR6S4x3BWx2u97vbYfK3x/NyjMnNEO2TCkxgSdtC+pigPrDAXTXW9jEeUykE0JAzI6SSkq7Cup/PIG07HTezD598JDKTtz+fzKCrULr8/qLMvNEkM7rLEE6doIUPoUD6bs2a77UKoVsMQziHORR6hJ+YVnARAzLpYbvpCkhroVddjW2D/OnBMsIBKMyvUZl0ilIax621XYUACmO2oEeRV3kblmNcu7ySFiSrhEar02BVEbtdaTtR84rY4ThpFpvzvFAOMlsbH52i9kOUehJJlWVUuRJQWe26Ya0P00e5BBqhd4rZfh5bOZnKtDG8XUJLNS9OgwGlr7HUCKJqrrDbxzKJmczDnYkZRGAtXqPpBIGhtvcbD284FZThXU4rNOH0iN3bSwoBwg1stG20iyCawggeFqB52M3fxdJHrIeRZXgpHBbpI59BVqtb1Kw9JBXsbrc4McHz8M+qeSSQzCaQlaOga1AKC9ge3aidNXVYp8u8MhjXrZqYh5/9I5f0yagdXxWlhX2wyty1DloJehF/CCxsCDdWRqc6m9gCxo1YrthhyqaJX099poQgEX6/eCl0ZyaSARjpxQhVQAClG5ctsQQxJoV5wP4FnNWTjSMO2mJo9XYNJWwvdqG939vvtxjiT5WfLyJHX82pSRqFBNJoDtsRd3t3w4NMW4ez5eJXZ4tKwva6w21EADcd/Hb5xr4KQZDVH+IAyWxQXYiXy/IsscUcRUMrdRlFjQy6AVAIpgy/8vnEHEOWA2em/MTHS/rTpp9IZQQwAoULC+qhsd8ecOyGbyrmGOAMfS2rQPYWyliG/TsSB+tnNqM3lpZXd2MQ0hkpWWVC60+3Y6ktfKg+2AwsEOoGr22MPMPEY+3HM2gywRDIQ4l/MNavsQhUAksQacn1AjyT82WzKREJGyKEoNGCTe3pDswr1A137be+KmYyU8nDUheUrmVjJ6d25oNpQIo9INlS10NI/RcznCV/w9JevKza13OrdW/q9+y9jVKLG2DxkDJ8o5r9e8zJb46LHb+O0aOP5OJOm7yyiGIlZGYyF2DKFa2ANgsQvethZxBwDlXoQyARyCAsu5q/SQVLVqP3K2CAPcDAzkniSFJopQJXkC6Uleo2KHUgJbyTtRIHwcTZ3iOdjZXZoYAsRYxazuAa0ad9ybYG6PponGvhGLNpv/UEZDkx6qgPMcJEvFJlysBcmRmEa7AGhqN91TVfesW4yRC1RRKZXKhW+kVe2onYC3arvzv2wa4hcGW6nSbqSK6kkusmrcIwYEAVqIrud+wwM4pwbTlMvpWVumhZo19Rc/SaJG5v1lx4NV7aeodtONVqv12nDAgtyef0k/J3CVmG8iExSBxuT7CqPYULsd738jE34m8amgzUcUbL+UniBICrY9Wk29XvpB74tcq5VMqvUywaSRwqsrizEDpDhlIUEht/qFA0fm3zHwPLTTQJIuhgxlRozqDbnUpU/SraRSDs37EcuYM5KzUwkKAeYo5ThkugmN2c9IrGiDzQoj1Vew8b3is65lMvHM0InPVkjYsmqjTKioPClizbbEjzjoXCs9ESCgRETeUv4XbS1AAUfZqOxwKz84hzMQRx+XQO5VXl6mg3rPq9JvUwDGqo7iiMLGRsgpj6fpO8II2oDfz9DEbhfMmYAWGaBlhlZIi2gjSwqimkBS121DvZHbE/EeGyQSfxkYqG9LadifFMN1vbYfscM3BeiqvHGQEOpo5Wc9wDpYo59JvYgbC28HEfKOl0In/iK6MzKx21azqb/aorv7Yt6VSFyJ9InqDRRzKcUxXTJBADG4VZI2LEsCaPTBbcabHc3bHbxHxHleWCWEZMPmcuyrJIGZTp0kkdtwFUDverT+ge+FZmKRelI0SMYdCsK1gG2QqD3oAAADejgdzTlgmUhYksiyaZVU6Q6kWqsRvVgi7FX84gOI433485WMoyLtzKeTyuXTRMpj/NgO0VAmtI+t1VgC29Ab/VZwT5sRZ4ArMeoDqOhTZOiiRQ3Zq770LwG4fxZHgjijRVApGsUUYtSyGQRgOClKWsnbftYJNnSsrDrRyLpZdLUdDgqP4JG4PcMCa7EXZrWdz8YPEEY1+UjmB+AQQwZjUkcpB9BZj9BNjdTGGA7eb8nbDRmuMRBtKuDITsB47G29huN/8ArgNNx8TrNFFGiTgNHbg6pB7q4axINxZ7ggX4xX5fgMkGrd26uksa716iGv1D6RZ3ux4w/LiZ11N83H9xSMqn0jXExKgk36juPP2+Pn4xyziHBHM0hAcgu3j5PzhhdpIOIrA0rx2pK6GYq+5KrQG/le3xtWAuc4zH1H/hSn1N/wBmnv8AK3gEwkVR7Q2YGz6xr5O5giQOsoRxL1WnBC6SLHqYEjufBFjDbxnpyZOVcnBH1NKkBVUElSpC0O+wIA81WFkT5RJJZ2VGMkbEL/MCSVLV2orW5IIs++JuCSLHllikcxuVKSkmtFD07k1e3vvffEqEMocH6RuQEMRX1k2Rzcz5J5ZZQenVIuhCo1KamFalYbnvRsWLGIZs7mpnjBcypK6yNQVVjKmgAbcUaB7fNeMVec82ghjSYkNJscxFRk0qLPnS41adifJxTyXMMGVhCO4eWSfQWGolIzTLdKpbUFPpsVfgYq6jp2a8i8G4nBmVaRhuKjUuS6KSy7AtKjFNijBhoZbJAog6u3YGu+AH5uKmjywMUMYMckRGpFJssFs7+ASRtVDA/PcxwZrOyIsjQnRoy7MPSHFBiVJodj3q7O+DXMvC3HD3kMqI2qtbbdSje5X+dtv2rAjAugA7XX035/T94fjMrk81+fvE/is6QZrWsIEJ3iBB2Fbrpawac6u1bjvdg5NwwN+SzqQdbWxEoiBuxstKCNlCknt2APyucPiE8iQSsJJ5FAYA7wkn0G/pGwsj53Gwwa5fl/JyS5aaSqJeJgzLqIOnYL6lJrbyDth+bSuKkY2u3uDF49TZPiApt/aow8o8UGebM5Z5GQsxIoaXWthsdwSAbB9xjTiWUj4frUFmZ5X0bXuQECEk7ghrOI83wzMjPnN5BFnBDCQdQAhtQIAsiwD+t3eLXF+CZqZGZsqWmLxSWpG1uhcAFqoBAPeh5x2BSFuxR5B5i8zAtVe1RYzuayiQQwme3Q7j6gDtqLgqLHpoX7nDJxhnXhza9TI2XdqDMNwC1HfsADtYvTvscLnB+TYZuoM9HOkrSBrLhTV7lYynYdiSfnDPznWUjyk51iMakaj9KHtqFUTpLb/O+JnUZG24HEpVtAo8nmIvDpycxA0yvGulSirE1MpBJdwWrUxGwG9V7jDlxfilQIsasipNGqyR2KVg1jSSWUWbBrawL3AwEgz5jzcKZiWOeF4w2Xbpkh1b0ksgBJbSK79yThkilj1zLAbIkJ9wKIADBvpoKBQ7ek+cDkA8TQx+ED8/eEhOjUBvcUOceZW/NR5OJnUrYMofwV0tqJqypXfwTZ2xBy+8fDRLDmOo8UqRso0KQ4cEsH9RShQ7WQSDg7wPKrICmZiSSPIlyHYEMttYUkH1ly1aSQNySva6PE+TmOnMoTNl7H8Oy7x2fo0repQdvT6htd1eHL4QbQ5+Eff2iyH06l5P2hDj3EI8pJ+bgQvLLJpBf1aFrUOn4XtsKPyewwrcd41nFhijcGMsH6wJ3bXRAYBRQ0m9yTbnteHTnAJGuWzKBNIy5ijCigHZlUHt7OT+mF/nDi0UhjjRmdpAZWLqCUN6O63dkHxQG5wx3RciN+v04g41ZsbCDeTuFtLINEgVSmpjVnvQoWN+4u9sO2fzAyeXEToHkI0iQJp2DLQEgYsD6gaHm6rCBy7xyPJ5ZunZn6hQrJXoUDUGoKC1m/P7Yp8a5kmzeiKSdmMhDXpFxm9woUjalBo/04ZnOsDKw5FfaLxWpKDt/uNvN/GessCpKQylANqZdZN6u1EhPbuAQd8T5vmr8vJlgyqFljIZTuFNiqAchfSfFH0j9QmV5cgeSKOWdeo0iyLL9IkoD+GxF6T7Xv3rvsV4twqVMwJelHMI30iJSj3FtpZlB1ltWonSLA3OPOHxmtXEusIPl5muYzEeTgObhcv1JNJ6ratSksCVcKG7hbDbAX74NcH4omYCErEs5fQFLbtfcJIACrdwA21nvjnHMck0boZdThxceoErXfRZNWBW3zi/FxVo0QJpj1zRtqsggV6VB7qLvt7/AAMer4a/45ZaJ5P8zziSc1MSB2/iFfyDDiDZc9SOFwQTMAznVuBsO5lAWwT474KwcJCToJ4HaMK8bag7kr6mpBQK+p6v4PzdXnWaWbKpmCSoUiRbUKzEnT6V1FxShWNmgT9sGeUy2akM00krJmEJEbuf4ZBUCipFqQe1fviYYhkw6wKJ+0eXbHk0k7QfleEGsqYQ4vSp1LQQK3qLI49Ngmwe5NUMVuJAR9boRFd5yiAs1DYAsfGrTst/y/OK/PHE1yvFsrHHI/TjTVp1XTsT7gg2PcHATiuYlnuVNEMzSXqT02B31ULr4rf2wQ6o42NjmAOm8Rdj7Qi8JOWhzQiImi6KpKhGlyTustknzW9afaicEc3z+JH6IjXosQH1g6u4Jrf0kEbGj9vGE7lzmGaPUEkrY67BKOCTsVNgg3ttjzicHTlb6QCdQ0kkC99iSTt8nF/T4MZHxb2O/bzkufI4O21R7aHLdPqJKzvI1lgDVg0bShpAN997v2x7w7hywlUd4HhkLCw/bSNRaqpWWuxIO/3wscOzAdyYgyrqB2AoV8EHv3wW5WzqRzzC0bUWcxkkBaBo2B6dttvBx4fUOEyFe1z1sWJjjDdzJOMZZoEXPQBmkZljK/SQN+nIQPUNS9we1fO3ubzMsWVeTL5lxIp1NHpTSNRNmPcuCWPwb3+cV+beKz2kawtGjODbUS2miQPYC9z5+2APGuNCMwrZUPIrvSgGl2vVVjfwP/DFTK+PSycGSqVe1fmM3L3EzmszCrg1FHqVpCS97akDG9QY0xXwAfBIxZzXJWWaRm1SDUxNAqALN0BW2KfNHEkkySSSysZhIoQ2wOnV2DMSDSm7b1WPqI2xDl+XoXRXbNpbAMdz3Is93v8AfDMOZXBYbQcuJkNEzQZI5SWSWfqSGWP1Xp2A2IV3W91/p3vSN8VOVR15TBnCSjRrrDPTakNx017OGPzsWwb51zQmSJdDsywqWQJQq100AdwQW+3vgtw7gRMyTKgqSAnSQCJCE0srLVrqIIJ3vbbc4h6fMtu7Ab7V/qWZsTUqA/WJvH8915pEihSKGEdI6qFnVud/JN7DegSTi8OFJG0cbRPLllPUMiqz6nY9wV3IVaUe++LPHMnDlo51GsOsczI0lXqI+kkDxVA+SPkACuE87pHw45dVLsxFsR2HkVe5AAI+T8b24m/ytWNNlHHr6yTKvgFWYWT9pDzNFD/iIgWMCNZURjpPfYkulnejXbfyLw28+8Rhz3DokyWbiEkc4ZlZ9BAOoFip9RAsHYHa/tjn3V9TzU38YuFGrfYg3e7Hciz5Or3xdilzCRRxlwiM2oRkKXI8n6SVX/aIBPg4pOJmxXkO42HrEa1GQBBzz6Rl4nFDl4FzMiFcwxWJHDqVfSnpkC0SLo/O++F/P5xZ1TN5kyPMj+kJpAYMCwZj39LE73Zv7nDZPyfnszlx0I0A7BnIBC+ekPc9he2OcZzKykrlfUDf0mh29z8UB+2IOkxMdTHjy/aWdS6ggCdQ4Dz5AuVViyRug0mPfxt6BRsEb/v98W4+bmEp16hC0ayRFFvWGA72ffUu3kDHIs5l3jleM7FSR98dV5V5TXKmKRvXIqgsSdt+4UHsATtXzivq8FIfDv8APKT9Pl+L44F5yzsUUySwtT9woktgdr1juBuR7415j56zOdgkEYRI4tMmnRZIUHVZs0Pj5q8M3N2WyzZeefQNUselitM0bodiVq9JqiwO1nbzjnHAiskrwtL0UljdC/tYFWARfqrbzhnR9Oi4DfzecV1WdnyiuIz8t5cTZZZZXi/MinR2kdSg0EqiKPQAK06aqiTd41znFy7xSOXRpLYUNpGalKatPqCUN7vt3xAyy8JZkCJphddM0sfqlWgQl71eujXYb/GCWWaLiBghy4XQ8qyliCPyYBOpFJOks51Kqi9jqNACvIWyzXv2nqMAqqRtwZvz9xpcpkAsSgPJmIZJP9f+Y3vZsgY15n5jaDh2WCOgWWda0LRAUFiSRQN7bn9cQfiLwDLPJKYyesYOoi+3SANkkbkhSNj73W1rE3E5M5lpIjIr/wAMSxxybEMBucu2ihsP9HdE2B2wzJ04Gn2iMeew3vGPmDjy8Ryawu/RKyKxagSxXVuRrBF2D5xS4dlci+ZIkld3ZNAtxaeVKoANQ1bnv3OFLh0GrhjSmEM6ShOtuWWNhsvet29INWBY2vE/CM2kmYjR1BXUCdr33oD23A3GHp0ZyqW115Cph6kYzQS/PedE4TyhkoBrki/N5pgWK2dJC9wkZIuh/UCT3rC1zZwKIyQy5bLLHIpAkjQtTBrC6Y3AN7NYHb5FkMvPXLcqhZg4j0qBK5f6CtD+GNmZmNEVvQ3xp+HHC0e53kEsy+nc2Yx77+W9x4se+IunwZMinIzGh+VHZc2NKAG5+0Fc2SrFldRvWrRtrSgQwIApq222rx84I8MyfXYytl5ZYzFREUoLHcFX9BUrdnYHYg1i1+JXBoRCHsKvUDSJ/UKNsoHkHf2P3wvcn8SXKZaYR6pIyuqVkWrN0LJ30d9q2IPjAY8ZR1J33r9Y7Lk8RDW20J5bjUWbzEn8BXjEqxosxD0AKZgZCVW2J3WgABi5xrlSGYSw5WlmibePqApMtAqH1MaVGavkA/GFDkHIAZjMgnT6BKtkeoBiCCffcb4zmXiMuR427xNWuNWZDuPUBqSvG47+MVomVM5UfnpJXfG2EHv+bx3bJLBAq5oQSlEBLCP+XsVdnNFfq3qjY2FC/eHcTgjEaxHTuVVXNV3pUN+qtgfPb5wo8zcwyZnLmWEOrojdVDYtbjYX/WvpJ/Y4GcwZoSZfLpllNkM1XfTLNqbUdhsKo+QcHgOnJpLbeX8Qcq6kvTv5/wAzOauEo2clMkj9brFV0gbDVtZvuBQqvb5xDwmdC8qux1IfSp/UV2Fn5+cDIc8RMnUB1KyMSfNG7+brvj3n9Dl87mIl2DsHBHemBNX7HV/bFnVY8bJa/rJ+nd0bedD5c4OgWHP5MKI3BjnjJ9IKWGEbHsDQYBtiaFjthU5r/iZliECoK0hdtQ8Egdj8Yh4fxNoeECNWkAla69JUgmje1g2h7ewxVyMzShE8sQo/ev8APFfSpuCx7SbO2xrzjN/hYj4SmYc6WSb0j+tJCKWvJu2A9rxfynBYE40cogc9SAs0hNlSyW2oBa07AjtRNecEecOEK0eXUAsI5o0VB2Jb0KSPgkfucFODyrCmdzlB8x0gjV6mYoaGw+aU1/SLx5GfRkyVXzT0MRdcV3xE/it9Z4pCqtkVMagDeQFgNR3obe1+MBG4QueOksQF1Nf9IAtmuqqhdftucEOP5L/1cmaZQkupQaBFjUQdW/ZwVY3dlSfONvw447B/GSVkjLgUWNWNwVBO23f9fjHqoRjxnEd62E89lL5BlG1ytl+DdbLRwyyAopBDIjKTsa1K9eT3FXtthazPJE+ttItdRo0dxe3ffthl4u7Qs8U0quvT/wBJGCAitYBN1rdiBuLC0fexQyv4iskaqdLFVAJI70Kv9ceQibkk/SejkcEAAfWdS4BwCILMeIaXaQhwHkB0aRpCqQw7LVYn4WXeOF4nbpuhaRmk2BNEKSKANkChuav3xzzjXKryTCZm0ilrWLc6d72/bffHUODRq2Vnq1WYkWRupqroHems+NsRUqqFIsnv3EqLMSWB28u05/xbl18wssmYl6MGvRpjBaR9Jqgh7MW73fYbecLPEOWulnFgRXjik0GMyMrEgiixKkjwTWCnF8xPlYFy0n1iQuWG4I1HSQfOo2ffYA4A57NNPJlkbUdThAF2I3/lqq3N49/Bg8NDkuz+/aeRkzF308D9oc5t4G0UqMFVYKREprbbzXyb7Xv98OPKHK6xZZHKgzSHW1gErZpbvyB/zxSkyDddYZWDLFbaP6G2Wxua2bf5GGeHNAKOwvb9fjDnYlBcQtXBXE+eWyYnyw3bpa0az6WJrx8erv3++OdrIGefMtZbQvuTdkmt/P6485tzXUzGZk39LKo/4lUD9gcDcgzhm9RKsp1ChVDG+EhQrXlCDMCGuF8gv5jPQK43ZkDfI+rf9MdijiJkv+XQwI9zqBH7Uf3xyXlk3xaL4Y/2Q47FlhscIynSVX0jFGq2iLzIypks4SaPVmVf1bYfrdYR+S4Sc5B21GyNXawPTYHfcDDF+IWcUZeWP+aTMsVH2Iv/AM/OBfJUYXOoK7Rtp+4F7foCP1wzHel2MFwAQBHzn7hYOTqVy6AiR2Nnxv2339hXYDHMeS4p1ycs+XZg8Moah7aaYgH4u/8ApjtvE4VkyzpINSlCCP384SPwnyKJlZX7KJXCsxoECu9mhiBgAblQY6YJ5f4nLmeJxvmBv0DXYAqR6aUbAaT2+TeErmLhj5bMzQx6tMMrKrAn6SNWk+dl3x1TIZzLT8SkbLbiOMIzD6Dbf9mKuhR3+TW2EX8QiY+J5p0YC0VWBNXrho1+37nG521MJmIUJZ/DTiwDtlukh62mMrLTRuQSwBVtgbuu+5r2qzylk1k4spSMRokjuEHZAtkL9gSBgNLnkSZpISvqRGQqNgxRDYF7FTZ+CBeHH8Lss8ks8x9TEVZ7sT6m/Xt++KMWIYkbIO4+8DJkLkJ5Ge885Oad5mJLdM3GL2G3q2+RhY/D7iDvnoxEShF6iPYC9J8EH2OGzmiKbMNNFAdNAtITtpAHq82SQKoDzgJ+G2VAzzEdhGzfvQ/zwHS61xPvtv8Aedm0sy2N4u8/fmTnM0zGVoUlCM1nQLFoprYbdvtjThucZMkiiU1IZAyE7ADTW3yf+WHmPnaCLPZ/KzKsiSuBocAo50qCp2sNY2P+dYLce5kQcMmMWWgjZBF0yiqKtiGIXSaAoD/e+2JcRTxFUi5QwcYywPpOa8Imm/MVBG0jlNJAUn09zqrsOxux2xLzdw/NGeNsytOsaqzlgbGr06iCdwGr5274aODfiFk04WsDlkkOrWsUZUE6rU6gv+zvudvsMFoeYoJ4y8ReTSJkeEqNE6tR0b02y1RABvf4wWZycpocnn2nYwBj3PHaKnA+aHTNBcqqyyNAgdZL0Wq6WBqjpKqu3ucFuB8OfVMZlVQWUgR0EIr6dJ8A+/viryzwmKCXNEMApkKoWI1CNe1+xPn/AGcNwyxcKBpKjYhe7fr5xDmpsjaR35lmI6UUse043xriKNn2dACgNURtQFEUPH2xY59kLtBKxLM8QGqq1Adj9/H6DBj8QuW8vDLqiHT1oraASdJMjB9idhVUO2PMzw3h03SRs5MHCBbFOi/GggVZ3oN+mHow0xDq2qqgabPk5DLIqEhOpqetrJOkavgEmvnB7knLas5lx4U6j/ugn/mBixx/jUEWT/IZfSyqQDJVK3Zro3TE2DXn2vFHlXiPRzkT+NWlvs2x/a7x7PTteNq8p5mYHUAfOPn4j8abJ5VJo9OsTR6QwsWpL7jz2xD+FXWZZcw5IEjOIyL3Lbuw+New/XAf8ay5hy4UMUDyFvSfSQFAvbbucL/IfFays0Gsq5ljaNbI1hgVkXuARpo0fbHlnyli3Vw/x/j+o5pUjWRDMSgoMsjalFr77gmxtgBleNqJWKw5U+qjqi3PnUA3j/pYxJzfntE8SQada2BVNQO9ACwDftjzhXIuacdQpOWIoquWeh/vEgf2xSr40y6mPl7cRZ1nHpAhziuY60iFoFUJGtsjBFb+bRIgU3XgNtvsRhDflaUkmgLN1Xb4w1cblzcBYtFLGFiAIcBbpQuqu5G1+cK7pKSToYb/APeA/wB8Tlxe0MXU6zzOf4a/a/7YP8mzl8g+o3RUj4vGYzEub5R7w8ff2g/nDLq2YyKsqkSJIr7D1AEEfbfyN8cizqATRgbVPtjMZj3enN4Pzznm5P8AzfnlG3lT/wBqzQs0BGBZJqzZ/vhulySywFnsmORdHqYAbewNH9Rj3GYh60nQPeVdMPjPtE3iGQQHMEKO0b/GrVV127Mf3vFXnfg8WXaoU0AiQEAkj6T2BJr9MZjMK6R2JNn8qP6lQKoSr+GBvOwE7nS53+xx3BVosB2BxmMxU/zL7RI7zk/OOVVmkci2Sel3O2onVtdG6HfG34eIDm2JG4QV8W1H+2MxmLf/AEvIz86zqYHpH2xxLOwAS5hBYRJyFWzQt6NC67bXjzGYRh7/AEjn4EN/h1GFz2ZUbAbAfAY4UPxTP/raf7Rf/bXGYzEef5zKMfEGav4cZ89N+23sP8hjp3JUhGTUg0Sznb3B2P8AbGYzDGP/AAwAPjl/82zxzysQZDDu1C9wAT27kecL/wCG/wD7VJ/8L/8AJcZjMK6I/wDBl9xKOuFZkrynMuMSk5mVidzK5v8A3jg/G5/wrqWdckxjdiSSyjSwU3/rAH329sZjMLTkTG4gojZftgnAx/w/Mf6s0JX4JUgkfcAftjMZirJzECUOEzsUIJNU22G/lLjs4zMEfUOgsRVDtV1298ZjMRHkyo8Qp+IkYJjJG5Li/jY1+++FXL5RT3H/ADx5jMTY+D7mNz/9faWc3lECGlH0nxgbptR+mMxmPb//ADdw1zyepPEY+NprkUsW9cEJcBiAxKb6lBAP7YO/h7y7l3zXrhjcdNjTrqF7fytYx7jMeXn5aWA7CBOdcqiZk6ERKncDQoUAV2AUAYOcK5kzKxBRM9A0L3rbtZs48xmFdhNkHEOISZhgJmLiq3rse42xyHO+mVwNgGYAe2+MxmGJxOWf/9k="/>
          <p:cNvSpPr>
            <a:spLocks noChangeAspect="1" noChangeArrowheads="1"/>
          </p:cNvSpPr>
          <p:nvPr/>
        </p:nvSpPr>
        <p:spPr bwMode="auto">
          <a:xfrm>
            <a:off x="520700"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10" name="AutoShape 10" descr="data:image/jpeg;base64,/9j/4AAQSkZJRgABAQAAAQABAAD/2wCEAAkGBhQSEBUUExQWFRQUGCAZGBgYGBwfGxwYIBcgIB0fGhsfHSYfGBkjGh4YHy8gJCcpLSwsGB4xNTAqNSYrLCkBCQoKDgwOGg8PGiwlHyQsLCwtLCwsLCwsLCwsLCwsLCwvLCwsLCwsKSwpLCwsLCwpLCwsLCwsLCwsLCwsLCwsLP/AABEIAL4BCQMBIgACEQEDEQH/xAAcAAACAgMBAQAAAAAAAAAAAAAFBgQHAAEDAgj/xABHEAACAQIEAwYCBgcFBwQDAAABAhEDIQAEEjEFQVEGEyJhcYEykQcUQlKhsSNiksHR4fAVFlNyghckM0NUsvFjc5PSorPT/8QAGQEAAwEBAQAAAAAAAAAAAAAAAQIDAAQF/8QAKREAAgICAgECBgMBAQAAAAAAAAECEQMhEjFBIlETMmFxgfAEkaFSQv/aAAwDAQACEQMRAD8AvHGYzGYxjMZjMZjGObjHmMdTjngonJHkjGiMe8awwh4xmPZGNacGzUeYxojGyMZggPMY1GBvaPtNQyNHvK7QDZVF2duijmfPYcyMdOz/ABunnMulemfC4uOat9pT5qbY1monEYzHvHirUCqWYwAJJ6DBsxp0kR1wpfRwmaWlmVzZYuuZaC0SZVWJEW0nVqAFhJ9MH+H8ZWtXr0lBigVBbkWZdUC24G+/LBEDGsxrG4xuMbAxrNR5Ax0AxoDHoYRsZI2BjcYwDHqMKUo0Bj1jWMwAm8ZOPM43jGszGjjjnswUpO4BYqJAHM4SuN9rGpwH1aj9hRy8yNh5nCuVDKLYU4nx+pcJCidxcx726fjgSAahl/ET1M4HZDOV6ys2kU6Y+00X8gImfXHnNZz9E9zU0tBEgBrbW3vaDO3rjnlMvGHsMXD+OmmFps3ekNDFZYgFrSdhAPPphm7s4qnIcedzTRU0LI1HSxCgGYgCOQHK5xZ/9r0vvj8f4Y6MWS0c+aHF6COMxmMwxjMZjMZjGNHHjHs48EYKFZrGsesajBEozGsbxmMA1jnVMCbW3npzx0xA4/wgZrK1suxgVkKSOUix9jfBBQvcWyGV43lgKVXw0q8d4gkytnCzyZTZttjcbsHBuC08rQSjREIgtJkkkySTzJJJwsfRd2EqcOoP31TVUrEFkX4EiQIO5Yg3O1gOUl3jBsL9jzGBHa3iZy+SrVQYKrYnkSQs+0z7YMPsY3xHyrGogLrDA7dCLSJ+fvjfUAO7HZtq3D8tVeC1SijGNrqI38o95wZjGqdIKIUAAcgIHyGPWAEzG8ZjjXzaJ8TAf10wGZHbHoDA5eOUpjVF4uDvidTqgiQZBwBzpONzjzONY1Bs9TjU4zGRjGMxvGsehjGoHcZzjokIBJFidpwiv3rsCgRp+MnYEbDflcRvfD1x1f0c6dUGfQQb4S85maiuO7TUACNII6jzt/PHPk7OjH0SnyzLSCsRpkWHXz8sRszwxDAZZUbxP8b465nNVWEBYETe5npuBItcnEPJ5V3X9MWBMymsEEf6QI+Z/HEasp0TFzdBUsVRVgAbAdAB+4Ygf2lT+8f2H/hiVSyKIPCuif1rD0E+ePXcf5f2D/HDK0bRYeMxmMx1nKZjMZjMYxmNEY3jhns8lGm1Sq6oiCWZjAA8zjGOsY1GI/DeIJXpLVpmabiVb7w6jyxJOCKeYxrHrGjggNYzGYXh20otnauUTWa1FdTgrCx4dm5/Euw5nGugVYwY3heznHaiiRp3Fo3HO++DmUzIqIrjZhPp1HsbYClZnFo64q/hH0ovT4rmMpnbaqwpUdAsp1Qs/qsrKS3UbXtaGK57U/RIM1xNM6KwRdVNnplT4ihEw4a2pVA25YZALFnAjhXaelmKlVKR1LSYIXGxYgnw9VtE7E7Yk9oCRlMxG/c1Ijee7O3niuvot7E5rL516+YQ01FAKg1DxMxBuoP2QCIOxOCurNRYPGc4UACmJBk/lBwFzayD/nH5YMcWAJJ+6v4n+WAubr/FF/EPyxyzls6YRpEGtRe91PjvyveI8se8hxCpRYRsTLLyN9vzvjzWrQzTyYf1+OOb1AT6E4MWaVDr/atPQjlgFqMFBJ+01gD5k+H1tiYMVtwdFziVclX1d3V2j4lYAOrKSDpbz6jFg5Re7VabOzkCAzbsB94ixaInad8WTtEWqZKAxuMYMbwAmYzGYzGCQ+LU5ov6SfQEE/hhTKt1MfL+hg7xztCKKtFM1IBm4A/In8MK9LPq2Z7gK/ed33pBkgLq0jcxdpAHkcSnsrHSJBSW2B/E43UogaiSfALgWm+2378T+7AVbWJg44d3BMxeJH4fnfCUg8iK5XwiAA4sYn2k48d4PvN8v5Y91WHdi4JRvP09sZqXyw3FA5ND5jMJ3Cu2pECuJH31Fx6rz9r+Rw15TOJVXUjBl6jr08j5YsSO2MxmMxjGYB9q+ztPPUVy9W6F1dgCR4VaeW82HvO4GDmOKZcB2eTLQPQDp8zggPdKkFUKoAAEACwAGwA5CMejjeMwAnjGox7jHHN0SyMBYkWwbBRFzHFUXnqP6v8AHCTxCgrZ9ny9NKeZqgd5VMk92AAd7AjSlgLmPPBilSYrMMhkjSwgwDG3nuPLEPLcYyxzVSihX6yohlIOqNINid1gjbEZSbRWMUmeeN0YRQCSZsSZMgdetz+PLBXhPaWitJEaVYWIjz+KdoJk4DdqGIVfczy5csKvBeIGpWqhrAU1M9LGcGLpAkrLUzXaOggH6RWJnSqkS0CTpvBwjdp/pkp0KLhEBryuhSZGknxFxAKMoBEHclTcTgVxXhr6XqtULqF1BTewXYHcA7iNjtGELj9BVqHNGKwaxDzDeBRMrHwqyyLXAPOA0ZW9iuGh94V2oz/FM/k69BK1PJoypXCt4NQbU+oiNaldAuLSdpOLgwj/AEM5tKnDFCIqKjssLM6rM2qdzLb9I2w71aoEA/aMD1jFHsmV99I3aOll6NWlUqFKtWjUKBZnUo8JkfD4tiY2PTEbsxWapkKTVtfeGNWoENqDG5B6iD7jAD6Qfo2zGaznfUa+rUQjqxju1FpWPiUDxad5J3nDb9Wo5TLlJ00qAW7HkAJJPU3Pv7Yho6Ni1x6vmBxOmqKxy8DXHwmQbk9V8NsGHS8/rfuxC4Lx/wCtvmtIUJTqAK41EOvVSQLggf0ZxOegfET97B+gGSuAaRnkcsQFDLHK4ME+h1D/AFYsJSCJGKiy3GKa5ypTaoAWKhRO5KgR5ksMWL2Zq+B1JnS1vQgfvnDL2FfuGsZjMZhhTMcszV0oT0H4464icVB7l43An5HGMKPEMyqg6zcg/Lnjlw9aS5irVRBL6Ud7lmCjw26QSPlhX7YcQq06lMpTasrEqVT4geZ2iDI32074L0gQqnSyEIpKsIaVgfkD+OISTirLJpug6K5ZA2yxIHPlv/DHiq4BBA3k+cn+eEXgfFMynGamXrMWo1A7IItp1Fl0nlGog78h0w6V8yNMj7NvacZqnRiNUbxOv3hIk/ztecDPrtT7n4jE5qksswJEH+uePPc+nywydAFnhnEqgpqWpuyCxIuwIFxBuwnzJwVyPHGQsUd6ewMgqfKQeV9zbfCVw3i7JNXdGKl9PK8bQIk6sMfDc59YksHFgwBMeEkwV57WPI2xZokP/Be2hJCVoMkDvBA3+8No8x8sN4OKYou2pkCmASNRHkJNuVx/PFs8GrIaKBH1hVCztcCLjkfLAMTsZjMZjGMxmMxmMYzECrxVRsCce81xFVlbzH7uuBPfAAzYATOElKuh4xvs58R4l4tRS0b+gkn5YWOK8GStnsrm6DqtWnqDGQA9MgiCNzuYPQ+mPH0hdqXyeXWrTVWYHZvhIO4iQTYctpxT3aEVMrmjoYroIamQT8DAOkHmukrjKN7NdMuri9dtbayCgEbWH+aZsbydsJZ4j9UXN11XVoZQATYbm/Mja3pid2a7XLmsuut1FYghhMSwtI9d/fHngeaok5mjKMQ/ipkGIsDIIiAQffAVIz2GOAZ05pcuaqkd6VV1a0gtB8wGFx5EYXfpB7HLl9dJan6I6ag1QCCzhYJiYgb2G3PDlw5R9YonkHBnlAv+7Cxxj6WMnm3anVolArxTrETKCbPF1Gq/Mc7HBrVoF7oK/RRn6VBloqyhXBHgkS821g3JiwbmTFuZ7tf20q5PiOUR6YXKVCVaqSDqYgAf5NBIN9xPIYGdjMlSq5lLAhf0qMpsSIi43F/ww+8W4FRzPd98msUagqoDtrUGJ6i+3phoPWxZd6Evs/2sfOVcytSiaLUnIAiCBMQx2LiL8rjpOB/0i8Br5qiy0CBDhnU7vAsAeUGTHMxtGHepThngC5J9+eIPEH/4lwLr+6388RcvVaLJaop7sTlPq2YYZhXpVGRQiE7lnIBKi+6mJtz6YsbNJ4WB6/uxnFuGUqlTvqiK9SiC6GLg6DYHp5HyPLA6lxsVKSvohmjwdCyHe1+vmCMUbv1CV4FbifCwOJZaqg8NEvUrncgK+qYFyYIAHliwOwva1XTvai92uYM0wSJ0gkCepIkwJ2wscPOjMZlyDspJv/h7DzlQPU4j5PJoK+QCuGZMuRp3KqwYh1bYXlb7xhm72BRovDGYF1e0uXVtPeAneFBb8QCMCq30i5UVTSUk1AJ0nw+tzaRa24nBFGnHPMJKsOoI/DCFxT6TzTdFFM6ahAFRRrEkgKLEG5IAgHfE6jUzNc+M1EW8k+EWJGw9OfUdcbsLTQr8e4DUqU6yaSFci+1pvYX0xMmNsdeEZBMuppoHq6Y+EEKnqz3M2tHTriN2n41XyecpCnVX6q8KSFVv0kyVqEgkBgGgjz6HAz+265ruhqErp7ywWBLsjajBCqAyXIEQCeZKuMenv6FEpNXpBXP51RWpVFBBpalZXWG8QAO5J0mF6GQJiRJ6llC+ofZbxfO49OWEzj/ayjQdGZkqEU1TULswXdpAJUEnnv7Thr7G8aSughgx02802B9vh9hhZQ1yQeW1FnZMnIF7CSbc8EO5XqflgTxLi60NwxXUQxUSQP8ALMkdY6Y4f30yX/V0f28K1RlsrehxXLMKi92V1WsbQDaJAKzJN53w65VVYShkaQovsAJ5bG/XphC4NwoV8xoYBAZMAaRYfheP6vgrWzNTJZynl1f9DV0mSL3Okwetvyx01Zzh7iHE6mWpofjFw0g3JuPFy58sB1+kapk8x9YoIz0CQK1NzEEzBUgmNQE7ESPPE3tRnioFMIKiuJJ5rB36RthZ7P5Va9SoWVWVpGg3sY2G9h+71wqCXXwH6SKOcyq16alSWKMjG6sACbj4hBUgiN+RtjyvbKp3hspTkDY/Pz98V1QyT0qbZegpKASuoEKJsQZEE73gyTJxJ4/U7jLA3RiVFieUmOn5b+2Fad34GTXRa/Cu1VCudIYLU5o1jYwY6ieeCWYzSoPEd9sfP2Q7SqWBqG8CCBFx5C0SZPvh24Fx6qyKGfvAG0qzclt5CY64zANPEM5DTbxsYneIJxDqZgnc+2IGW41lszXNOnVWo9ES2kyFm24tPKxtiVmCoqUwQNQkiepED1Jkge+JNUUuyFx7gNLOU+7rIWUHVuReCOX9WwJ7Rdn6eadCaUdzpCRsVU2U9Vge2OnGM7m/7RpIkDLCizuQOd1ufvatGkebecSOHZtaisRr8LQQwIuOV7H2xn4CR6PAqK1FcItMqTBEASZFxttN8cslwtBQqlLPWqsxY3ZocwTz0/xPXHrMcZR6gAcidtQIn0mze2PLt+jVEYBgDJgGJ68wZv8Axxr1o1O9gbiqZurSFHLwlWodOljpJBBBCsbXBj3xVud4fXGY7h6TJW1R3ZENqP7jvO0XxdFDNgKhbwOkETEggwCOV4/LBzjVahUp5d6ao9aiugc2UkLILbqIk/8AnDqXGIvG2Rfoq4D9UZaW7CmzOeRclZjoOXtizsV/2Z4iKeZUEEmpNNQI3kEkyRYAXiTcQL4eMzmwkSCZ6YMXasVqmLOV4l3yGpGn4gfIhiCPwnGZx9wH0QNbsI1adQUATsJm52Awi5ftU+WGcWqt1rMKbAWdGIKMR/ldBPp0OCnC+1bVi7Ord2qzScRTJMmVWf8AiIVg7GLyYOAqjL6DtNxJp4xUTvlZqhCozUyWEmFm5AuDb5jrgJx3tf8AVaWWzKB21Kq1UEjTTDAQSDYjxBQeonHPtTxvRTNdaYJ0lXWpUDagQDdiIsdJiLFRgXm+GrmeFowZQrsAWUAMFCwQ6CxYFY5E2bmSWhb2jTUVpqmdOLdr0zWQerSZhTo1EFSmSwqKJlTAJUpII33XyxCXJ1MxlcvmsnmEHdMFqqUANMeI+M/aPKLagQQYBgRkeFr9eFJ2KrUohXan8LaFUExFw2gSD9piemCnYfg4y65vvZJimkqhcaSHMwAZ26W98XTUklaVknFx203QbyKrVzFJqtVlVTAkw7Oq6iARPgCkExO0eeIHH+JKmaHc09KkNpcnWNQmWam6gEeU2iREWV+P9o1UVcvl1UKTpWqJBNOJa0WLWBPQRhs4LnaFIU6z1mPe00YEhYJMd4mmIkOGBkTYHE546aSf3ZSOW03X2Rw4aa5yxzVamtTT4qLAae8A1FCqLAUEhbhVJB63wb7OdqqeZyS1s09R3UlXAmLRcKIBnwnSJ8hivc59IFfvKi09Boms9RUdbQWsN7KF0+Hlgp2Gy1Zcu7pQZgXsZAWCsG5tZgNue/PDThUXxBjk+S5Ohx7RcQ4fWydVaWioiAPKRIZYZRpI1A206TG5GEntJxunQrO1FI78aACJULIJBE73/DAelmDRzlZaiEiuChBYfEWnUFi4D2j1viG/HBVzOX1DwK6MwaInUJ9Vi2DD0rfYuS26u0b7X5aslcmraQAsElQAB4QTtHTztiP2b7QVcpXSpTfa2k3DLM6SDsCfkbi+G7t5kUoUKWoBu9Y6mH6umWE3m8gT1k9YnDOE0qWXdHIZmux02BvHiPQDl1OJZHKKuSK44xyOoMdMplRn6K1wJ74eJC5IQwVdVgAi9/fHL/Zjlf8ADP7bfxxG7F8Yp5alUJOmlrDUxq5kBSBPnedvF5Yaf76UP1v2qX/9MdmNRlFOjgy81JxvoX8oiiqx0lSqhRJtG5jkOU+mM4pkqVRkarHgNvXzPKPbA2vxqlUU92/m02I6b2IsdidsBuP58x3itNMyi6TcKF+3F95aNrnHI2dKDXaLVpd/CaagQfvE+YtYspt0xvs7wNkoBgQrN4wfLl+EW6E4R6PFSmwVlnxKdmGn7QBjeY5zGG/g3bUQqugmCLGI6CDZrRscBhG2g0qSJkjrP9DCp2rzDCjRBN2JZuhMRt0nlhpynEqbwFdT4dZANwD1HLAzjnDqdZk1wQoN5g9bHn154FsNeRa4Rwai1RdVZSxGru0vF7BmNpnkAfXDtl+CB6D0WcXQrHNSdifwxUNWrUy2YcUSdTGFeAWg/dMeFuUjHrs32rrZStrBLKx/SKSfF1M/e8/nikkmtCRTT2WRwnsrS4VSq1FqO9U0ipJsu02UctWncn8cdexdADMVChdoQBi0Ekk725EAGDMTBNsQ+J9rFzXDmYIUdqopsp3BHi3gWIC/PGdlOIfVqFSqVlSyCZgCSwJJOygCTjklbyUe5ij8P+DOf/Tr+v1jR2nZ1pIyfGHU6dyyzDD9kk+ox7pZd6dL4DMknSQZuTyO5thZ7T8TLVaZ1smmijqCfCzsysCVA1GFBFzedrX65btg6ZnM06x8FNaZUE+IlgTJnYFYsIAjzJxaWOkm0ePGXLSZ0+spWUCohQyPBq1WjxEMVAF5EXjHjNZukkpT8LMfCiaVJBBliSZKje7AcrDFe0a1Wvn3qU2qVFV2cSxB7nWYBJ+EXFvXDHxjKmkaWYqTNJ5qRuFI0sANp26e2NNJS60ysKlDb9SCec7QLSy4bStXulHeUy0SJE6WBMCIPOyn1xHbjj5p6eYyfc0zUYiorXqKV3DKI1q2pYYETJ2vC/W7qoKhLljUCqtWIVaZLapQTB8JEaibm1vEbpZI5DJ1Eohw9Qai50hxCiSFg+FTYCZ8Rk9L40q4X2QyJ3zrSD3ajjCGgtRppqjmloVxJbqulvCAwm41bm1pJUO2zPSJzBZW3B2DAiSVUnaLWncYpenla1ZmalJRm1E/YDEfaY2UwTJbYb4uulwRK9MLW8TIq673JKgsdW/xFoIPmMFYviddoSWVY9Na/wBAFHiGtWrmnrWYpGx+AFrzYLOg3MSWwsVM1VrIrAaVyjvK6yHYSF8BE6DTpqOWm3O4Lnn8o6KMrd1TVoj4u5gRqtupJWeiJznCRQ4g2Xy9QZjvFUl0oFwS1mBF42FRZny5ziajJTaXX+FnOLxxb7/0aOFdtKAyYqZlToqGDCapZSZEbKG0je14wPy2Yp1RUqOyN3rd4iUtULqpqNDeER4VTwx4SJBvjXB+D0hk0ov+kUtqb3IPhPK/Pf5xiNkeA1XpZmrWqU8pli+t+7BCxMAU2uxFhYG888UeKahxX6iSzQc+T/WBeB8Ub62UIVnYinrS/h7xWOw8VlKzaNRw38Qz+jL1HQhaiGWWVIJWwDiD4iJ5gi0eYjsJVytTiZ7qmyEUm0FnENCAXWJDMJNmO5mZwa7b5RDSgA6ywWmFFmcmPHsButzeTiM8DatPovD+Qk6a7E7inADVy7Z0VFUFwi0yIJOkFoJNyDyAvB2jG6PDTXyne0LolYMQSB3QFMlwJILidJEXMC0ziZ2+yFPK0stlg7vUQM5lvCoY3hYtqfVfog62N/Rxk2qcOqrI01ah8JGwCqpZTtM7envjpjGqRyyna5fUrSpk2LFkRyjSynSY0yZuLWgj2xZ3CjWNLKhGPdnKoEKiVSrPjYoCAakGAWtaeZBrnN06uUr1KOt1amShgkbH8jM++Lc7Kq78OohVCzTW48O24AEfFtM/bJ9TCrFyNpIV+0WepZavlsshLlKy1azVBfxMLEkTJBZj08PnhK4tkRSzVSkGDCmxVWHNZsZHURjXGuIGtmatQ2LuYG2kCyiOWlQBHljrx8H6wXIgVVSoPRkB/OR7YlkdyKwVItThXDU4hw+h36g1FRtJ6ajdgNpIA/HbFb57hWaqVnoLLd2+kxYA3CaukgG5tfli0eE5taWXy+kEaKFMPIsRpHiHlqJH/nALIZ9JzFXU9NnrEtqg0yUdhqBgEatSgJcjTYkGBsmo2bAuUqK/zeYcKKT2NMwfM/lb95648f2sn+EvzOLJ4l2Jo5irrqd6FNtVOAZNwGDKT15TffCl/swzH9K//wBcNDlJDT4p0gUKR0jY6iTY38Pl03j3wWyfBzWpGCFKSTItHh36ESxPkOu7dk+ylNkpCos6Kary3nU0+9vTAqnkW73M06DGnT8Ignw6mMxESLTt0xOhLBeT7Oh6D61ggakPOxuDG97Gf3Y1n8gqZdGUFe8+9eAZhS25sDeLxhxyXDRSoOKyh3YBBBMETcm+5Yi+BPbDMo7JQ1DWrIaij7A0ddrA43wW1ysb4y+WtgFOEVqS/WFKkagE56xLXUR8MX5QGHPHfLdpDcVpkKQCAZk8jqPwgmARfysMSKOTSrSLq7CpcLpPhgItt4Cgm56sBfAfiFIzEiooGrVEGLjltcYV6dBW1YwcMSiKi1C6NpYgWOoA9bW6TgnW4DlKVX6wQAC0sWuqroYaoPMuVIN5Igc8K/CeDklJV3hgzKoMG0iGn4jZdNje1pIk8S4q+Y4bWmQUYakgCAGBUxGwUmx8zhVaY+nH6hbN5ZKiwV0tBZTABOwDOZJMkqAL8gLycDuM8WQZX6tqTQ7EOQ1xpIIMgwASIg7zglwCiHWjUUo3hWm94JgAj0gk3m3Q2GFztHw6mVy9PKu7q1Q06rOP+cxW8wCRB0z+ofcKKk1L20WlmlHH8N9d/Y4doOINXbLS2iqFVXZNWiFICEXuwF7H92GTiOWQ1BTeCwkO7qCamlCY1tGqpt4iYBjlgHwzsu1LiQoVf0qBC4ZJA0hTpP6ulgBe0iLzib9JGYWnpVUIeoWNV2DXAPgRCbBPtHTud9sW+G730cyyqqS2wt2copTyQWlUUVatdkeADIK+HzZQqsfVj1wYyQhO6ZRKMQSdJ1CJk7mT5x+OEqhxepUAqU6Kh6jg0gV0p4E0lVMwSBIAn8cNfEaqU8oXALZqiqGuF2LQZE7EzqJO8CNgox0XGoxl2ctTuUo2kDaHCsvTzDopgUP0hW9xClQTE2JUb8zjhlKVSrxApW1A5hQkF1JFMqSWWJCqADAPM32OFLJdqKorVKjw3fCHEcgREdIt/V8NuTc/WVqZeoWRqfjZoLEBvhBIOkEmYtsb7YhyjCXJ9ePodahLJHiuwpxvh1Khlmy+XdvAsKHM962kswGkLsCBI3LfNf7G9rs0EGWojvapRghImEWmSqgcyCDE2uBjXb3NFtLKCShMsoMAcufhveRz3OOn0bcPqNUrZqkUFVfCCzFQodWLGAh8VrXG5teQMeRPcEDLicajN/2Mx7b5deKZg1iw7qmyiQRLqVXQBvcgmSBt0xWXF82cyGqNULVHqtI5dQwHIXIj0w8cUFJ5oKxPfqmYrsTpqOzgMQbMqCANOkGI9DjxW+jCj3tGnSqVP0njdiZ00wfFsoX7oXmSSdhisozl9iMZY4fdiJU4vX+rrSkqlxI3YDYE9BjpX41Vq5elQZyaVAkhOXlJ5kXAnYTgr9INRTm3VBC0yQL9IEzzmPlGPf0ecNydZqy5xlUQvdzU0XlpgyATEWM4DTUuLYya48qBPB6AYVzF1pjT5HWGJ/ZRsFuyfagUQRVHeRVWoNbGQQN5M7QLemN8a4AMln1orUZkq0nIEeIakqKoIFmII3jmbDAbs/wBs3mTRSLqST0iLj/UR7E4WV/KMmqvwNHbHKJWV80zNrsARdWWTEROmBaTbbbE/sd2mo5fJUGDjVTqlKgMAgVHsY5gDSZH3SMDs92KrLQIpFT3Q0uJMmpHjEXAKtKyY+HlOFvhmTNGuozFDwsCAKqkL5EdduWFj8SHqlsM/h5KUdBP6Q21501fBNRRq0mbr4ZIkxKhfli0uxbf7jl160VI9dAxRnEVAqPpAA1TA5DcD2Bj2xeHZhVXJ0iH1aEpzB2GkAiJsRf54rF8m2QyKkkKQ7Y5TL1cxSNJQalaoXYoGXVqIuIslrC5HuYWe3NGmrZbuzKmiI8UjQGIWPL4vwwCr50nMGrYk1DUvcEltV+owxdo6K5yolSkvdeAIqaRpAkmxXb4umJzlemWUUnaHzLZpHo5cKyioqJTZTPjBRRFxcyP6tgXm+A1cw9ehRsEpU08bfZqNqJPWO7Pnf1wlcI49mPrlBajyErID4RMK4nYDYD8MXNw2rTRqtYyC600YwYIDEIQdiPHv6DlhlUvwTtw/JE4HkDRy65euylqBJD6ioZYJksRI5zttvjt/fbh/wD1VL9t/wD7YW/paqMMvSKsy+N6bQSJVlBgxuPALHFT4dviaEFJWy48vxfTZ1ZTvuGtNuQJ+WPPDMsCWJuGYtBt5D82OIo4nTmC4Hk1j7g7YJ5nPpSotUJlEXVbn0j1MD3xIIocf7UsOIdw1SMuvhaIsWSSdUSIYj00+WA/A6NShUmtSNQV0KmbtJEgwTPz/diD9VWstVyGNfVqETBJM6Yg3Pija9r4bv7Ty1GahWpVVKY8DLGupdRqbSAigCwOomeVpfhJ1fQVKMb1s55XKvmKkAGjSp025AACPDBM2BEmBbSdpwOoClRp16cmqVGjUFmRBkgSSLyZ5aQcReMdqsxUonWlOnTrkaQi6ToUg8rlZt4pmT0GGDg/C1p5cmsClUoweftI0wD5gwR0PvgPDF+mP3sKzTT5S+yRFq8UZkUJIWkwzDC8DSgAPRvFpA/zEx0JcKZK+uvOrvqYWpTYg3WZkg8xI2Fo9ofBOPUuH5F8wjE5yo3cimT8IEHVp5LpMzcElRjfC833oy9SmO7Jaq1VQYDF9KqY5k6R8vXGlJqNLxs0IRcrfnQW4KiNl6y5QlhSqaUhdf2AZgkAqCYF7xzwicXyz5bNIzM1QsRUOoaSXDeIEcj0PRhglV7UVuG95Sy5Qd4/eElQ0bgCCOl/cdMe+F8RqcRrCpnnptToAkKQEY6v8oGoDTztMeeBKcVHl57NHHNz4/gmV+NHvamYRAe4yVNRN/FUqrE6T91m9vljvR4ieJZR6VMMjArrVhrLSTakZ8MQDcWkx5r3Hu0M1WSkAlJkFNlUABhMiQANjseV+uOWRrZnJhK2XcK1VdQKwTpDMCpDAiZEn0HnhlOWSLoEsUcctkjJ9p+6cUhUZUogqjsiu25EQBKWLAEdTO5xw4xxk1fhgINwLS3UrJk/PELLqlTM1XfSQQ7i5CmodiBvGo6wvlfniBUqQMQm+WvbyXgnFX7+DSKJaNsMnCeFsmYpU2Uk1qauNO4s37gZ9BiN2Y7LnMZmnSLhVqUzVLATCC3OBq1COgn2xZ/9zadWvTguFy6GnM/EpFgTztrB/wA2LRx8ouyEsvCSoTOP8HQZNnk3nT4zBM2DDZif3zMXx24Jm1ynCKrgjvazMFEi7SEWBvYS0ep54g/SRxhWrjLU7UsvYgc6hF/2Rb11Yg9i+zjZmqWjwUrk9XOw9hf5YZRjFpRFlKU1ymOI4J31A1aTEVctRCWvqRVnSQd5KnA3s/22rCnVr1GTup0qtzV8IsQeYAPPczEc2LszxMU8zmaXh/Rmkpg2kByR5m4B8wbDFWdo8j3Wcq0FAISqdHoTKj3UqPX3w+STW4k8UYu1JHXjdMnTVMkVlLAnnFQr/wBoX54BueXI3/r54s/jvC++yVKgl6lFKejznK0iy+jbjzAxWDiLdMRnfbLwa6CbU6mqi9Ryw7uUJJMKHdQsnkCGPpbDv2LRMowqx4iNTnqlQQB0AViPmPZDXMnu1UmQswOkn+MnDFQ7ZqNNAKpVylN6hG1MN9lTuwk3NrbHDxpJ+4JLa9i08nmkalINyTOkDcmWIA3JJPnOK47Y9r2rZnulIXL0XClQRLlWuWPqDAG29zh9ytNtCsR3jFAToAGpzcmLAFiZ98VFm3OczrnSKetpK/dAEe7QPmcNJuMKYkEnNtImcd4aBrZFtvY7CBMyb8+XLHvs/wBpMwqPTVgRp0y2okBgR1uByxMzdBFy9VQSxUQviFyRtsP6GBPZrLNrqBlYbXg+dvx/DHMpceizV9gdckTV7uQCCRN4thhpVmWmtNmJAIBnnGwn0xupwCv9c1DL1DTBFwpgjTE7XO9vLDivAppHTQ8diCVAMgjrzi2FbCVlUfRmw0bVJj1P88Oy8Wc5SuLAk0ojn+lBPPy5Yi9oewOZq12qUlWGIGmVWIAE732xIzvB6lDL+MAAsos4N5+WGg/UhZrQxfSYveZDvALFkqW2Eypt/rGKgxdGdpd9wF5F0o39aZHz+HFPfUn+4/7J/hi0/AuL5R87XUWqaFCyFliRy/rpiBx+h9XyIp31VWW09PEbe344mcSzJbNKitKjSHgzz1EEjyAHvgF2x4tOYVYDLTG3Ik3P4aR88JoyREp0TQyrVwzLUdgqeY3J8xznqoOCfEeMJToU6FYGrqZXbVyp6wRB3JgFfScc6NalmiNTMpWmVFMrYE/E+oW+EwJi8YE5Dh9XO5phThiDqALaZQNYLPlEYspNKo+f1iOKbuXgn9qax+uU4gAKoUWsNTDbl18scOGcSJqV1cs4KtHODJg33vB54l9paBPFagJZgviBYQY0gj5Ft/LHGmiqKhAA0yD6xJ/HBW3yFelS/dkbjPC3AoBlhqiqE28Q5G3mRE4JcRNTK5lNPhpoFKifjC2vGwiB+N8es7nQ+fQxNPKUwY/9sFoHl3jAe2F/jXG2rvrJGwAA5KNh/XXEJO478loqmq8BCnWXN56kzodLuquqblZuR5hfywb4WKFA10FPv6rVe6QgiwDGBTAlmLWlrDYCb4UeBcQ7nMU6skaDNukEEe4JHvh/4rWp0ss+Z0lMwy6Vi0d5EW5OFJvvEi2DiS6rRskn3exCzVMPW8I0KzREkwJjmZPzww5nhiaCUJNGkVmSQTTKKSAYsWdiPLV5YXMpUiohEWPPb3wS4rxQFFpqQwPjY+ZEKPa5jzGHi0kxZ3KSO+W7OVHyTZmnp0AsraviAUSY/wBPvhZqkk4sPsPXNXhedoTB1BhPRlAP/wCs4ReE5Pv8xSp/4lRE/acD9+JSj00OpN2hx7B50JUes5VVoZcKTIFjVDTfczqH7I3OHDjfatcvQLo2pnhqUHqBDH9Xy3M+sVtw3NUzmnRhFKuzJ106nlD6BguLTPBUq5elTKBmCKkHcqAB05b+2OrG/TRy5UlK2UpmKxZ2ZiSzEkk8yTJPzvhh4D24q5Kg1MUwdQY032hjYk7hwDeLGw5Yb+K/Q2saqFe9/DUW0+TC49wcIHHKWjL0UIAZGbV1k3g+htiEuUNl1KORUM30YZYVXrM9SIYMzN0CsWZjPLc+uE7jmfFXN1aiyVaqzLP3dXh//GMMfYzi1KjlcyHZFJudTeJgEOlFXchqkSegvhb4LTU11LMoC3k9eX439sCUvQkaK9TYz9n+0gLLSqWZkQKTsdCmnB8yqrHpHTHHtzwMK5zFMeBo1gciftehO/n64VeI1VLxTJKIAqk2Jjdo5amlo5SByxPznavMVaQpM1o0sQPEyjkT+fXnN8HmuPFm4NS5Iigbe2IUwcEO7ZaaMy+FtiD+fTGcdyIp1fAdSMiMGFwSaaloPk+oRyjCS2rKFuZbN5hqQZBTPgDL4tO6yAZ2G2K57O5GsczUUUtdZfjVokQ41bkDe3ucWN2cWkctTLMxmmkRIg6B7EzhR4NmGp8Zr6QDL1VOreA88vteEDFMi9JHG9tD1QyTAf8ADgeREfniYEJtt5ziBQzlZl+xBndXBjzHXHfLs4AllLCZ8Nj0i82tjmLnHPZdqqqBoYBgQSYtcGCJ/LHvIZV6bkjQEJMLqa0mekT/ABxGp06lMANWECQJpGDMxBnl0wRy6uBdlN7WI/DGMbHeSfEsSfsnb1nAHPdnSaVQGozT4hKj41uJMm3I+RwcqMVEkgD3xzrsHptpbUSpiN50mN8BOg0JPZ7txWp6MqDppVXYCoCda6pjSZgHUReDvgf/AG7n/wDrcz/8jfxwFvTKNBmmwMHcEEGD0uME/r4+43zX+OOl9kouht7O9mWpUyGWmzEyDF/IXFsVzxwlsxVdoEu0AbRPLyjFk/21STLu6yrlWAXxWOwNzG0GcVfnql8RQ4azJTJ5ZVN69dNRH3VIOmfYzHXEDspSqGs5pFgVpMxKsAQLXk2xG41xI5iqHYQ2kA9CRNx0Hlhg+j9gneOWK6mSnI6QxY+3hxSU968CxjrZNqUamYzHgL1dCBaZqgBj4dUFjLaTY+ImCTFsCcuTRQGoJ01FLjfZ11eswRhpzSmnWr1g9/CoZryTHoPsgek4VOM5kBHDEkki1vi+Ik22uMKsl6GeOr/BN4R2X76l3xrqgqAswRSSBriDcAEtsL8jhW4hT01GpzZGKzETBNz54syjl1pUKVFL6UU1G61CskD9VSSB1MnpFacZP+8Vf/cb/uOK5IqMVRHHJykzXDCBWpnTrAceHqJ298MfbvP66qoGkRrMGxJ2Pyn54C9n8uTVD8qZBP4/wwO2wsZNRr3HcU5X7EvL5FqpIT7Cl2PIACST7CfnjgtI7bTv6Yb+Cui0kWABVVQ8AktMbEnwk2EwRc2vhf4/l2WswhVV2ZgFOwLGPQeWBSqxr3Qd+j/OANmk5NRt7NHzhz8zgd2HqIteo1QAhaLlZ5NAAI84m+IHBOKDL1C2ktKlbHqQffbHrgJAZ2YwAhEXv5W8gcNFrSYkk9m+A5Z3rJpF08ZPIBbmfy9wOYxdHFVqjKqcpUSnWVRpZoIm2oHUrC6zythG7EZugKEVCKRYnUzGzAExflA+zzi1ziwMqVq0aLKDpZAQTzBURI5GMWgqh32QyO59dAzhfayrApZhqb1ftNSHhnnMEg+ZEDyxWnEuGV8xBFMKJNmdZJPliBxnMt9areJgO9e0mB4zhrrVHkFdNjeT/LHLKcmqk7OrjBO4qhDoUmbUAJhZPkARjrw3JtVcqkTE3MW/o4l8HcJmmDCx1Kfn/LHjhqmlmgp6lPnt+7CDEXM8NZKvdNAYkDe19r++N1eHlKopkiTF5tfa+CfH6LfXFHXRH5fmDjx2gpMuYUmAWAI+fP3xjBrKcJL0gkIViPiN/P4euAWa4DV1uEBZENiDbzgmJNoPphpymSzSshKqUEggMIiOfp1xP4VwZ6WWcVCss8rpINo/OZthJzpWh8cOUqZL7HcUC0qUwzIgR1m4IsPQ2BB5g4VcnmlTi9RmOkGrV62ktHn5Y6Veyeaps2ZQgAjUhVhPIgFfNZ63jAPibsMxqa1Q6ajRYBmAa39byOWOj4inCvJL4fGT9i0GzFixqIVsBGqQT1kT+Axxp5yF1Grb7ugyDMdY5HEReG52pS+Cm4eCGLKG2sQZkGw6bY50OymdAI7tIP66T89U74iMSlqiqDTNcqS0yUg2Nh8XI455mpolGzVQ6TcBOfqW6+eNv2QzbT4EBN/jXHur2KzTMTpp35a/L354BjS1FIvm6wH+X1/WPTEdc+qAotSsATOoaJPLmDy8xib/AHKzWkKSg/1efpjkew2YjemSDzb+V8awkOtwPK933ne1ahDfCQo1H9aAOu4xA+pZfy+WDGW7H5iovhNMrcfHaxKn8RiD/sxq/do/tt/HG5P3MkvYgdoKL06ba6bUy7AKNRI3JJ8wBAwr1MrNM1Z/5gQDqNJLH28A98GO0/GHrFS0CAYAxDqtGSpL1qM5PmRA+QH4nDgA9b4vbDf2XppTyxNRVkkvJAmIEef/AJx34DQQZDxqGFV23AOwgb+az74LNWpqUXuKTSgsygSTa5HKwwHb0YH1c9lEoM7KjsdkkyWjyNgAd8IeazBqMWPsL2HvJw79tezQGXGYphKaqQrIsgGSIIHUE+4PldEq7euHcODpixmpq0WuaEeZ64rHjg/3msP/AFG/7ji16N0pE/aRWPuoxV/aZR9drxYd43546v5C0jmwP1MLdncqaeXqORBdSR6BTB95OFZzh2yC/wC7heisvyLD92EcHEsnyxotj+aVjJk8yZVdu6KkmOajbfa2B/Gq2upqmZUR5CTb1xqlWdC4mS3PHGu8hfL+OIJlaIrYKZLKui2US17nlfl/W+IORyxq1kpzBdgs9JMYPcczB+sQm7RBPrzxmY4JlimX0nri1OD1n+r5fSbd1TEf6B5YrLjJKqF9z64KcH+kitRpondU2ULEEt9kQJvi2KSXZHLBvSFbP19WYd/vVWb5uThwoioVvRcNtpIP5gHCnWyP2p8yPW9vnh1fjAakxUEHbfboR54lPsrGhXyPZut3yuUf4pMqTub32x2zfAHFcVBTrSamojuyV+KbEfkcNnB8wdQQliVLCZsRPMcoi2GOmxtiNux9FbcZy4evTfu6+pSFbwEKNJtcjmec7Y1xinQraXXvS6sEKqkgAMZJMRIvz6WxZT5zwVCJlQfmBiHwXjT62RiTCs3uI/dhtmsHZfjtIJMkGfhIM+46Y7186lVCUO29iOXmMFch2i1UxqBmLxFyAD+/Enjg1JfliU1oridSAmX4zTdO6kW0qtj4oH/nEVmy9PvDV7sudg8Fo0wNIINpt0GGLNTPliNlsuCCT944VfMH/wAfkD9le1CqiUnIUIDcnzkYbDxuioDGogBmDNjG8dT5Y50+HqblKbetNfzjEDiudpUnpD6vSIa58C+lrb/wxZMhRJftjltBYPJH2Y8R9J5Yhjt+mg/o21DYSIPqeXyODC5WhoYijThf/TToD06Yh8UWklDvFo05MR4F687Y3INA8dvdv0Q/a8/Tpjxlu3g0sKikn7JW032PSBF8MOU4bSZFLUaUkA2RenpjdThWXH/Ipf8Axr/DGMIOV7VVEZJuomQOckkkneZ54L/32X/Db9rE3tDlKFNRpoUtTGx0CN+Yxn9kj/Ay/wCyf4YwT//Z"/>
          <p:cNvSpPr>
            <a:spLocks noChangeAspect="1" noChangeArrowheads="1"/>
          </p:cNvSpPr>
          <p:nvPr/>
        </p:nvSpPr>
        <p:spPr bwMode="auto">
          <a:xfrm>
            <a:off x="673100"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11" name="Dolu Çerçeve 10"/>
          <p:cNvSpPr/>
          <p:nvPr/>
        </p:nvSpPr>
        <p:spPr>
          <a:xfrm>
            <a:off x="215900" y="171819"/>
            <a:ext cx="2627907" cy="1152128"/>
          </a:xfrm>
          <a:prstGeom prst="bevel">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tr-TR"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rebuchet MS"/>
                <a:ea typeface="+mj-ea"/>
                <a:cs typeface="+mj-cs"/>
              </a:rPr>
              <a:t>SONUÇ</a:t>
            </a:r>
            <a:endParaRPr lang="tr-TR"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med">
    <p:wipe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3 Metin kutusu"/>
          <p:cNvSpPr txBox="1"/>
          <p:nvPr/>
        </p:nvSpPr>
        <p:spPr>
          <a:xfrm>
            <a:off x="285720" y="428604"/>
            <a:ext cx="8501122" cy="193899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tr-TR" sz="3000" b="1" dirty="0" smtClean="0">
                <a:latin typeface="Arial" pitchFamily="34" charset="0"/>
                <a:cs typeface="Arial" pitchFamily="34" charset="0"/>
              </a:rPr>
              <a:t>NOT : SUNUYU KULLANACAK OLAN REHBER ÖĞRETMEN ARKADAŞ TABLO DEĞERLERİNİ VE BİLGİLERİ BİRDE KENDİSİ KONTROL ETMELİDİR.</a:t>
            </a:r>
            <a:endParaRPr lang="tr-TR" sz="3000" b="1" dirty="0">
              <a:latin typeface="Arial" pitchFamily="34" charset="0"/>
              <a:cs typeface="Arial" pitchFamily="34" charset="0"/>
            </a:endParaRPr>
          </a:p>
        </p:txBody>
      </p:sp>
      <p:sp>
        <p:nvSpPr>
          <p:cNvPr id="5" name="4 Metin kutusu"/>
          <p:cNvSpPr txBox="1"/>
          <p:nvPr/>
        </p:nvSpPr>
        <p:spPr>
          <a:xfrm rot="21247637">
            <a:off x="219530" y="2655955"/>
            <a:ext cx="4646890" cy="10156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tr-TR" sz="3000" b="1" dirty="0" smtClean="0">
                <a:ln/>
                <a:solidFill>
                  <a:schemeClr val="accent3"/>
                </a:solidFill>
                <a:latin typeface="Arial" pitchFamily="34" charset="0"/>
                <a:cs typeface="Arial" pitchFamily="34" charset="0"/>
              </a:rPr>
              <a:t>BİR ELİN NESİ VAR </a:t>
            </a:r>
          </a:p>
          <a:p>
            <a:pPr algn="ctr"/>
            <a:r>
              <a:rPr lang="tr-TR" sz="3000" b="1" dirty="0" smtClean="0">
                <a:ln/>
                <a:solidFill>
                  <a:schemeClr val="accent3"/>
                </a:solidFill>
                <a:latin typeface="Arial" pitchFamily="34" charset="0"/>
                <a:cs typeface="Arial" pitchFamily="34" charset="0"/>
              </a:rPr>
              <a:t>İKİ ELİN SESİ VAR.</a:t>
            </a:r>
            <a:endParaRPr lang="tr-TR" sz="3000" b="1" dirty="0">
              <a:ln/>
              <a:solidFill>
                <a:schemeClr val="accent3"/>
              </a:solidFill>
              <a:latin typeface="Arial" pitchFamily="34" charset="0"/>
              <a:cs typeface="Arial"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2564904"/>
            <a:ext cx="2809875" cy="3951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1 Resim" descr="ram logo tasarım - Kopya.png"/>
          <p:cNvPicPr/>
          <p:nvPr/>
        </p:nvPicPr>
        <p:blipFill>
          <a:blip r:embed="rId3" cstate="print"/>
          <a:stretch>
            <a:fillRect/>
          </a:stretch>
        </p:blipFill>
        <p:spPr>
          <a:xfrm>
            <a:off x="7874949" y="6237748"/>
            <a:ext cx="1252281" cy="620252"/>
          </a:xfrm>
          <a:prstGeom prst="rect">
            <a:avLst/>
          </a:prstGeom>
          <a:ln>
            <a:noFill/>
          </a:ln>
          <a:effectLst>
            <a:softEdge rad="112500"/>
          </a:effectLst>
        </p:spPr>
      </p:pic>
      <p:pic>
        <p:nvPicPr>
          <p:cNvPr id="7" name="Picture 2" descr="http://www.ebso.org.tr/b2b/haber/anahaber/ebso_isbirlig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875" y="3909067"/>
            <a:ext cx="3810000" cy="25336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3 Grup"/>
          <p:cNvGrpSpPr>
            <a:grpSpLocks/>
          </p:cNvGrpSpPr>
          <p:nvPr/>
        </p:nvGrpSpPr>
        <p:grpSpPr bwMode="auto">
          <a:xfrm>
            <a:off x="353354" y="2459395"/>
            <a:ext cx="8001000" cy="1816100"/>
            <a:chOff x="428596" y="857232"/>
            <a:chExt cx="8001057" cy="1815919"/>
          </a:xfrm>
        </p:grpSpPr>
        <p:pic>
          <p:nvPicPr>
            <p:cNvPr id="6157" name="1 Resim" descr="400_F_8370856_8yZPwNGUlz1Gxj7eIvNYJsX6sc3nkJGj.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596" y="857232"/>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6158" name="8 Metin kutusu"/>
            <p:cNvSpPr txBox="1">
              <a:spLocks noChangeArrowheads="1"/>
            </p:cNvSpPr>
            <p:nvPr/>
          </p:nvSpPr>
          <p:spPr bwMode="auto">
            <a:xfrm>
              <a:off x="1478897" y="857232"/>
              <a:ext cx="6950756" cy="1815919"/>
            </a:xfrm>
            <a:prstGeom prst="rect">
              <a:avLst/>
            </a:prstGeom>
            <a:ln/>
            <a:extLst/>
          </p:spPr>
          <p:style>
            <a:lnRef idx="3">
              <a:schemeClr val="lt1"/>
            </a:lnRef>
            <a:fillRef idx="1">
              <a:schemeClr val="accent6"/>
            </a:fillRef>
            <a:effectRef idx="1">
              <a:schemeClr val="accent6"/>
            </a:effectRef>
            <a:fontRef idx="minor">
              <a:schemeClr val="lt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YGS</a:t>
              </a:r>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(Yükseköğretime Geçiş Sınavı) ve </a:t>
              </a:r>
              <a:r>
                <a:rPr lang="tr-TR" sz="2800" b="1" u="sng"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LYS</a:t>
              </a:r>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(Lisans Yerleştirme Sınavı) ile üniversiteye geçiş sistemi iki aşamalı hale getirildi.</a:t>
              </a:r>
            </a:p>
          </p:txBody>
        </p:sp>
      </p:grpSp>
      <p:grpSp>
        <p:nvGrpSpPr>
          <p:cNvPr id="3" name="24 Grup"/>
          <p:cNvGrpSpPr>
            <a:grpSpLocks/>
          </p:cNvGrpSpPr>
          <p:nvPr/>
        </p:nvGrpSpPr>
        <p:grpSpPr bwMode="auto">
          <a:xfrm>
            <a:off x="367665" y="4624070"/>
            <a:ext cx="8001001" cy="954088"/>
            <a:chOff x="428596" y="2260579"/>
            <a:chExt cx="8001057" cy="954107"/>
          </a:xfrm>
        </p:grpSpPr>
        <p:pic>
          <p:nvPicPr>
            <p:cNvPr id="6155" name="9 Resim" descr="400_F_8370856_8yZPwNGUlz1Gxj7eIvNYJsX6sc3nkJGj.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8596" y="2285992"/>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6156" name="10 Metin kutusu"/>
            <p:cNvSpPr txBox="1">
              <a:spLocks noChangeArrowheads="1"/>
            </p:cNvSpPr>
            <p:nvPr/>
          </p:nvSpPr>
          <p:spPr bwMode="auto">
            <a:xfrm>
              <a:off x="1464586" y="2260579"/>
              <a:ext cx="6965067" cy="954107"/>
            </a:xfrm>
            <a:prstGeom prst="rect">
              <a:avLst/>
            </a:prstGeom>
            <a:ln/>
            <a:extLst/>
          </p:spPr>
          <p:style>
            <a:lnRef idx="3">
              <a:schemeClr val="lt1"/>
            </a:lnRef>
            <a:fillRef idx="1">
              <a:schemeClr val="accent6"/>
            </a:fillRef>
            <a:effectRef idx="1">
              <a:schemeClr val="accent6"/>
            </a:effectRef>
            <a:fontRef idx="minor">
              <a:schemeClr val="lt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YGS Mart ayında LYS Haziran ayında yapılacak.</a:t>
              </a:r>
            </a:p>
          </p:txBody>
        </p:sp>
      </p:grpSp>
      <p:sp>
        <p:nvSpPr>
          <p:cNvPr id="6150" name="13 Slayt Numarası Yer Tutucusu"/>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BB97C99-764C-4EEE-B6F7-4D30A693C20F}" type="slidenum">
              <a:rPr lang="tr-TR" smtClean="0"/>
              <a:pPr eaLnBrk="1" hangingPunct="1"/>
              <a:t>8</a:t>
            </a:fld>
            <a:endParaRPr lang="tr-TR" smtClean="0"/>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60350"/>
            <a:ext cx="8261162" cy="219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21" name="1 Resim" descr="ram logo tasarım - Kopya.png"/>
          <p:cNvPicPr/>
          <p:nvPr/>
        </p:nvPicPr>
        <p:blipFill>
          <a:blip r:embed="rId4" cstate="print"/>
          <a:stretch>
            <a:fillRect/>
          </a:stretch>
        </p:blipFill>
        <p:spPr>
          <a:xfrm>
            <a:off x="7891719" y="6239444"/>
            <a:ext cx="1252281" cy="620252"/>
          </a:xfrm>
          <a:prstGeom prst="rect">
            <a:avLst/>
          </a:prstGeom>
          <a:ln>
            <a:noFill/>
          </a:ln>
          <a:effectLst>
            <a:softEdge rad="112500"/>
          </a:effectLst>
        </p:spPr>
      </p:pic>
    </p:spTree>
    <p:extLst>
      <p:ext uri="{BB962C8B-B14F-4D97-AF65-F5344CB8AC3E}">
        <p14:creationId xmlns:p14="http://schemas.microsoft.com/office/powerpoint/2010/main" val="1283896769"/>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9 Grup"/>
          <p:cNvGrpSpPr>
            <a:grpSpLocks/>
          </p:cNvGrpSpPr>
          <p:nvPr/>
        </p:nvGrpSpPr>
        <p:grpSpPr bwMode="auto">
          <a:xfrm>
            <a:off x="179512" y="1453481"/>
            <a:ext cx="8189154" cy="830997"/>
            <a:chOff x="357158" y="760381"/>
            <a:chExt cx="7390264" cy="831449"/>
          </a:xfrm>
        </p:grpSpPr>
        <p:sp>
          <p:nvSpPr>
            <p:cNvPr id="7175" name="1 Metin kutusu"/>
            <p:cNvSpPr txBox="1">
              <a:spLocks noChangeArrowheads="1"/>
            </p:cNvSpPr>
            <p:nvPr/>
          </p:nvSpPr>
          <p:spPr bwMode="auto">
            <a:xfrm>
              <a:off x="1325215" y="760381"/>
              <a:ext cx="6422207" cy="831449"/>
            </a:xfrm>
            <a:prstGeom prst="rect">
              <a:avLst/>
            </a:prstGeom>
            <a:ln/>
            <a:extLst/>
          </p:spPr>
          <p:style>
            <a:lnRef idx="3">
              <a:schemeClr val="lt1"/>
            </a:lnRef>
            <a:fillRef idx="1">
              <a:schemeClr val="accent6"/>
            </a:fillRef>
            <a:effectRef idx="1">
              <a:schemeClr val="accent6"/>
            </a:effectRef>
            <a:fontRef idx="minor">
              <a:schemeClr val="lt1"/>
            </a:fontRef>
          </p:style>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OBP’ </a:t>
              </a:r>
              <a:r>
                <a:rPr lang="tr-TR" sz="24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nin</a:t>
              </a:r>
              <a:r>
                <a:rPr lang="tr-TR"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çarpım katsayısı kendi alanındaki  bir bölüme yerleşirken 0,12 olacak.</a:t>
              </a:r>
            </a:p>
          </p:txBody>
        </p:sp>
        <p:pic>
          <p:nvPicPr>
            <p:cNvPr id="7176" name="2 Resim" descr="400_F_8370856_8yZPwNGUlz1Gxj7eIvNYJsX6sc3nkJGj.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58" y="785794"/>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pSp>
      <p:grpSp>
        <p:nvGrpSpPr>
          <p:cNvPr id="3" name="12 Grup"/>
          <p:cNvGrpSpPr>
            <a:grpSpLocks/>
          </p:cNvGrpSpPr>
          <p:nvPr/>
        </p:nvGrpSpPr>
        <p:grpSpPr bwMode="auto">
          <a:xfrm>
            <a:off x="181575" y="2912218"/>
            <a:ext cx="8187091" cy="954107"/>
            <a:chOff x="357158" y="5059347"/>
            <a:chExt cx="8105231" cy="954146"/>
          </a:xfrm>
        </p:grpSpPr>
        <p:sp>
          <p:nvSpPr>
            <p:cNvPr id="7173" name="5 Metin kutusu"/>
            <p:cNvSpPr txBox="1">
              <a:spLocks noChangeArrowheads="1"/>
            </p:cNvSpPr>
            <p:nvPr/>
          </p:nvSpPr>
          <p:spPr bwMode="auto">
            <a:xfrm>
              <a:off x="1390027" y="5059347"/>
              <a:ext cx="7072362" cy="954146"/>
            </a:xfrm>
            <a:prstGeom prst="rect">
              <a:avLst/>
            </a:prstGeom>
            <a:ln/>
            <a:extLst/>
          </p:spPr>
          <p:style>
            <a:lnRef idx="3">
              <a:schemeClr val="lt1"/>
            </a:lnRef>
            <a:fillRef idx="1">
              <a:schemeClr val="accent6"/>
            </a:fillRef>
            <a:effectRef idx="1">
              <a:schemeClr val="accent6"/>
            </a:effectRef>
            <a:fontRef idx="minor">
              <a:schemeClr val="lt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8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YGS’de</a:t>
              </a:r>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6 puan</a:t>
              </a:r>
              <a:r>
                <a:rPr lang="tr-TR"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a:t>
              </a:r>
              <a:r>
                <a:rPr lang="tr-TR" sz="280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LYS’de</a:t>
              </a:r>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 12 puan </a:t>
              </a:r>
            </a:p>
            <a:p>
              <a:pPr eaLnBrk="1" hangingPunct="1"/>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türü hesaplanacaktır.</a:t>
              </a:r>
            </a:p>
          </p:txBody>
        </p:sp>
        <p:pic>
          <p:nvPicPr>
            <p:cNvPr id="7174" name="8 Resim" descr="400_F_8370856_8yZPwNGUlz1Gxj7eIvNYJsX6sc3nkJGj.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58" y="5143512"/>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pSp>
      <p:sp>
        <p:nvSpPr>
          <p:cNvPr id="7172" name="13 Slayt Numarası Yer Tutucusu"/>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28A0984-B315-426A-ABBF-D011585A5922}" type="slidenum">
              <a:rPr lang="tr-TR" smtClean="0"/>
              <a:pPr eaLnBrk="1" hangingPunct="1"/>
              <a:t>9</a:t>
            </a:fld>
            <a:endParaRPr lang="tr-TR" dirty="0" smtClean="0"/>
          </a:p>
        </p:txBody>
      </p:sp>
      <p:grpSp>
        <p:nvGrpSpPr>
          <p:cNvPr id="9" name="21 Grup"/>
          <p:cNvGrpSpPr>
            <a:grpSpLocks/>
          </p:cNvGrpSpPr>
          <p:nvPr/>
        </p:nvGrpSpPr>
        <p:grpSpPr bwMode="auto">
          <a:xfrm>
            <a:off x="323528" y="4077072"/>
            <a:ext cx="8045139" cy="954088"/>
            <a:chOff x="500034" y="3643314"/>
            <a:chExt cx="8045195" cy="954107"/>
          </a:xfrm>
        </p:grpSpPr>
        <p:sp>
          <p:nvSpPr>
            <p:cNvPr id="10" name="11 Metin kutusu"/>
            <p:cNvSpPr txBox="1">
              <a:spLocks noChangeArrowheads="1"/>
            </p:cNvSpPr>
            <p:nvPr/>
          </p:nvSpPr>
          <p:spPr bwMode="auto">
            <a:xfrm>
              <a:off x="1472866" y="3643314"/>
              <a:ext cx="7072363" cy="954107"/>
            </a:xfrm>
            <a:prstGeom prst="rect">
              <a:avLst/>
            </a:prstGeom>
            <a:ln/>
            <a:extLst/>
          </p:spPr>
          <p:style>
            <a:lnRef idx="3">
              <a:schemeClr val="lt1"/>
            </a:lnRef>
            <a:fillRef idx="1">
              <a:schemeClr val="accent6"/>
            </a:fillRef>
            <a:effectRef idx="1">
              <a:schemeClr val="accent6"/>
            </a:effectRef>
            <a:fontRef idx="minor">
              <a:schemeClr val="lt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YGS ve LYS de puanlar 100 – 500 aralığında hesaplanacak. </a:t>
              </a:r>
            </a:p>
          </p:txBody>
        </p:sp>
        <p:pic>
          <p:nvPicPr>
            <p:cNvPr id="11" name="12 Resim" descr="400_F_8370856_8yZPwNGUlz1Gxj7eIvNYJsX6sc3nkJGj.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034" y="3714752"/>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pSp>
      <p:grpSp>
        <p:nvGrpSpPr>
          <p:cNvPr id="12" name="20 Grup"/>
          <p:cNvGrpSpPr>
            <a:grpSpLocks/>
          </p:cNvGrpSpPr>
          <p:nvPr/>
        </p:nvGrpSpPr>
        <p:grpSpPr bwMode="auto">
          <a:xfrm>
            <a:off x="428625" y="5260975"/>
            <a:ext cx="7940042" cy="954088"/>
            <a:chOff x="571472" y="5110473"/>
            <a:chExt cx="8072494" cy="954126"/>
          </a:xfrm>
        </p:grpSpPr>
        <p:sp>
          <p:nvSpPr>
            <p:cNvPr id="13" name="13 Metin kutusu"/>
            <p:cNvSpPr txBox="1">
              <a:spLocks noChangeArrowheads="1"/>
            </p:cNvSpPr>
            <p:nvPr/>
          </p:nvSpPr>
          <p:spPr bwMode="auto">
            <a:xfrm>
              <a:off x="1571604" y="5110473"/>
              <a:ext cx="7072362" cy="954126"/>
            </a:xfrm>
            <a:prstGeom prst="rect">
              <a:avLst/>
            </a:prstGeom>
            <a:ln/>
            <a:extLst/>
          </p:spPr>
          <p:style>
            <a:lnRef idx="3">
              <a:schemeClr val="lt1"/>
            </a:lnRef>
            <a:fillRef idx="1">
              <a:schemeClr val="accent6"/>
            </a:fillRef>
            <a:effectRef idx="1">
              <a:schemeClr val="accent6"/>
            </a:effectRef>
            <a:fontRef idx="minor">
              <a:schemeClr val="lt1"/>
            </a:fontRef>
          </p:style>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tr-TR"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entury Gothic" pitchFamily="34" charset="0"/>
                </a:rPr>
                <a:t>OBP 250 – 500 aralığında hesaplanacak.</a:t>
              </a:r>
            </a:p>
          </p:txBody>
        </p:sp>
        <p:pic>
          <p:nvPicPr>
            <p:cNvPr id="14" name="18 Resim" descr="400_F_8370856_8yZPwNGUlz1Gxj7eIvNYJsX6sc3nkJGj.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472" y="5143512"/>
              <a:ext cx="785818" cy="7858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grpSp>
      <p:sp>
        <p:nvSpPr>
          <p:cNvPr id="15" name="3 Metin kutusu"/>
          <p:cNvSpPr txBox="1"/>
          <p:nvPr/>
        </p:nvSpPr>
        <p:spPr>
          <a:xfrm>
            <a:off x="8498945" y="281662"/>
            <a:ext cx="571472" cy="6093976"/>
          </a:xfrm>
          <a:prstGeom prst="rect">
            <a:avLst/>
          </a:prstGeom>
          <a:noFill/>
        </p:spPr>
        <p:txBody>
          <a:bodyPr wrap="square" rtlCol="0">
            <a:spAutoFit/>
          </a:bodyPr>
          <a:lstStyle/>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YGS – LYS </a:t>
            </a:r>
          </a:p>
          <a:p>
            <a:pPr algn="ctr"/>
            <a:endPar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Bİ</a:t>
            </a:r>
          </a:p>
          <a:p>
            <a:pPr algn="ctr"/>
            <a:r>
              <a:rPr lang="tr-TR" sz="30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rPr>
              <a:t>LGİ</a:t>
            </a:r>
            <a:endParaRPr lang="tr-TR" sz="3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Arial" pitchFamily="34" charset="0"/>
              <a:cs typeface="Arial" pitchFamily="34" charset="0"/>
            </a:endParaRPr>
          </a:p>
        </p:txBody>
      </p: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60350"/>
            <a:ext cx="8261162" cy="1193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 Resim" descr="ram logo tasarım - Kopya.png"/>
          <p:cNvPicPr/>
          <p:nvPr/>
        </p:nvPicPr>
        <p:blipFill>
          <a:blip r:embed="rId5" cstate="print"/>
          <a:stretch>
            <a:fillRect/>
          </a:stretch>
        </p:blipFill>
        <p:spPr>
          <a:xfrm>
            <a:off x="7874949" y="6237748"/>
            <a:ext cx="1252281" cy="620252"/>
          </a:xfrm>
          <a:prstGeom prst="rect">
            <a:avLst/>
          </a:prstGeom>
          <a:ln>
            <a:noFill/>
          </a:ln>
          <a:effectLst>
            <a:softEdge rad="112500"/>
          </a:effectLst>
        </p:spPr>
      </p:pic>
    </p:spTree>
    <p:extLst>
      <p:ext uri="{BB962C8B-B14F-4D97-AF65-F5344CB8AC3E}">
        <p14:creationId xmlns:p14="http://schemas.microsoft.com/office/powerpoint/2010/main" val="1477225610"/>
      </p:ext>
    </p:extLst>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3690</TotalTime>
  <Words>12973</Words>
  <Application>Microsoft Office PowerPoint</Application>
  <PresentationFormat>Ekran Gösterisi (4:3)</PresentationFormat>
  <Paragraphs>4785</Paragraphs>
  <Slides>79</Slides>
  <Notes>1</Notes>
  <HiddenSlides>0</HiddenSlides>
  <MMClips>0</MMClips>
  <ScaleCrop>false</ScaleCrop>
  <HeadingPairs>
    <vt:vector size="4" baseType="variant">
      <vt:variant>
        <vt:lpstr>Tema</vt:lpstr>
      </vt:variant>
      <vt:variant>
        <vt:i4>1</vt:i4>
      </vt:variant>
      <vt:variant>
        <vt:lpstr>Slayt Başlıkları</vt:lpstr>
      </vt:variant>
      <vt:variant>
        <vt:i4>79</vt:i4>
      </vt:variant>
    </vt:vector>
  </HeadingPairs>
  <TitlesOfParts>
    <vt:vector size="80" baseType="lpstr">
      <vt:lpstr>Ofis Teması</vt:lpstr>
      <vt:lpstr>PowerPoint Sunusu</vt:lpstr>
      <vt:lpstr>ÖSYS SİSTEMİ</vt:lpstr>
      <vt:lpstr>SAYISAL  VERİLER</vt:lpstr>
      <vt:lpstr>SAYISAL  VERİLER</vt:lpstr>
      <vt:lpstr>SAYISAL  VERİLER</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2014 YGS’de DERSLERE  GÖRE  SORU SAYILARI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İLKÖĞRETİM MATEMATİK ÖĞRETMENLİĞİ (MF-1)</vt:lpstr>
      <vt:lpstr>BESLENME VE DİYETETİK (MF-3/YGS-2)</vt:lpstr>
      <vt:lpstr>DİŞ HEKİMLİĞİ (MF-3) </vt:lpstr>
      <vt:lpstr>ECZACILIK (MF-3)</vt:lpstr>
      <vt:lpstr>FİZYOTERAPİ (MF-3/YGS-2)</vt:lpstr>
      <vt:lpstr>TIP (MF-3)</vt:lpstr>
      <vt:lpstr>HEMŞİRELİK (MF-3/YGS-2)</vt:lpstr>
      <vt:lpstr>MÜHENDİSLİKLER 1 (MF-4)  BİYOMEDİKAL MÜHENDİSLİĞİ</vt:lpstr>
      <vt:lpstr>MÜHENDİSLİKLER 2 (MF-4) ELEKTRİK-ELEKTRONİK MÜHENDİSLİĞİ</vt:lpstr>
      <vt:lpstr>MÜHENDİSLİKLER 3 (MF-4) ENDÜSTRİ MÜHENDİSLİĞİ</vt:lpstr>
      <vt:lpstr>DİĞER ALANLAR (MF-4) </vt:lpstr>
      <vt:lpstr>PowerPoint Sunusu</vt:lpstr>
      <vt:lpstr>İKTİSAT (TM 1)</vt:lpstr>
      <vt:lpstr>İŞLETME (TM 1)</vt:lpstr>
      <vt:lpstr>MALİYE (TM 1)</vt:lpstr>
      <vt:lpstr>İÇ MİMARLIK VE ÇEVRE TASARIMI (TM 1)</vt:lpstr>
      <vt:lpstr>HUKUK (TM 2)</vt:lpstr>
      <vt:lpstr>SİYASET BİLİMİ VE KAMU YÖNETİMİ (TM 2)</vt:lpstr>
      <vt:lpstr>ULUSLARARASI İLİŞKİLER (TM 2)</vt:lpstr>
      <vt:lpstr> REHBERLİK VE PSİKOLOJİK DANIŞMANLIK (TM 3)</vt:lpstr>
      <vt:lpstr>PSİKOLOJİ (TM 3)</vt:lpstr>
      <vt:lpstr>SOSYAL HİZMET (TM 3/YGS 5)</vt:lpstr>
      <vt:lpstr>ÇOCUK GELİŞİMİ (TM 3/YGS 5)</vt:lpstr>
      <vt:lpstr>OKUL ÖNCESİ ÖĞRETMENLİĞİ(YGS 5)</vt:lpstr>
      <vt:lpstr>SİVİL HAVA ULAŞTIRMA (YGS 6)</vt:lpstr>
      <vt:lpstr>PowerPoint Sunusu</vt:lpstr>
      <vt:lpstr>COĞRAFYA (TS-1)</vt:lpstr>
      <vt:lpstr>HALKLA İLİŞKİLER VE TANITIM (TS-1)</vt:lpstr>
      <vt:lpstr>SOSYAL BİLGİLER ÖĞRETMENLİĞİ(TS-1)</vt:lpstr>
      <vt:lpstr>RADYO-TELEVİZYON-SİNEMA (TS-1)</vt:lpstr>
      <vt:lpstr>TÜRKÇE ÖĞRETMENLİĞİ (TS-2)</vt:lpstr>
      <vt:lpstr>TÜRK DİLİ VE EDEBİYATI (TS-2)</vt:lpstr>
      <vt:lpstr>PowerPoint Sunusu</vt:lpstr>
      <vt:lpstr>İNGİLİZCE ÖĞRETMENLİĞİ (DİL-1)</vt:lpstr>
      <vt:lpstr>MÜTERCİM-TERCÜMANLIK </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PDR BOLUM BASKANI</dc:creator>
  <cp:lastModifiedBy>GOKHAN</cp:lastModifiedBy>
  <cp:revision>498</cp:revision>
  <dcterms:created xsi:type="dcterms:W3CDTF">2009-09-04T07:37:17Z</dcterms:created>
  <dcterms:modified xsi:type="dcterms:W3CDTF">2013-10-30T09:46:00Z</dcterms:modified>
</cp:coreProperties>
</file>