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686E2C-47E3-4D68-BBC0-5BD3F9C2E5D8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tr-TR"/>
        </a:p>
      </dgm:t>
    </dgm:pt>
    <dgm:pt modelId="{C99BE192-2015-4278-89AA-B823451C07B6}">
      <dgm:prSet/>
      <dgm:spPr/>
      <dgm:t>
        <a:bodyPr/>
        <a:lstStyle/>
        <a:p>
          <a:pPr rtl="0"/>
          <a:r>
            <a:rPr lang="tr-TR" dirty="0" smtClean="0">
              <a:latin typeface="Comic Sans MS" panose="030F0702030302020204" pitchFamily="66" charset="0"/>
            </a:rPr>
            <a:t>ÖZEL SEYMEN ORTAOKULU</a:t>
          </a:r>
          <a:endParaRPr lang="tr-TR" dirty="0">
            <a:latin typeface="Comic Sans MS" panose="030F0702030302020204" pitchFamily="66" charset="0"/>
          </a:endParaRPr>
        </a:p>
      </dgm:t>
    </dgm:pt>
    <dgm:pt modelId="{CF2479EF-9B4D-4AAE-A844-87C3D51C70EC}" type="parTrans" cxnId="{3943E22A-DF02-477D-9249-171DFCCAD787}">
      <dgm:prSet/>
      <dgm:spPr/>
      <dgm:t>
        <a:bodyPr/>
        <a:lstStyle/>
        <a:p>
          <a:endParaRPr lang="tr-TR"/>
        </a:p>
      </dgm:t>
    </dgm:pt>
    <dgm:pt modelId="{42A758E5-F801-4758-9C60-5254CD5A5E07}" type="sibTrans" cxnId="{3943E22A-DF02-477D-9249-171DFCCAD787}">
      <dgm:prSet/>
      <dgm:spPr/>
      <dgm:t>
        <a:bodyPr/>
        <a:lstStyle/>
        <a:p>
          <a:endParaRPr lang="tr-TR"/>
        </a:p>
      </dgm:t>
    </dgm:pt>
    <dgm:pt modelId="{7B78FCEC-0DCE-4335-A58E-D9C83B28DC0F}" type="pres">
      <dgm:prSet presAssocID="{A8686E2C-47E3-4D68-BBC0-5BD3F9C2E5D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C5965030-7EFE-4102-AD2B-02D2C1B6F846}" type="pres">
      <dgm:prSet presAssocID="{C99BE192-2015-4278-89AA-B823451C07B6}" presName="circle1" presStyleLbl="node1" presStyleIdx="0" presStyleCnt="1"/>
      <dgm:spPr/>
    </dgm:pt>
    <dgm:pt modelId="{50195F41-375E-4E6A-9227-0DE8E1D24EF1}" type="pres">
      <dgm:prSet presAssocID="{C99BE192-2015-4278-89AA-B823451C07B6}" presName="space" presStyleCnt="0"/>
      <dgm:spPr/>
    </dgm:pt>
    <dgm:pt modelId="{8EE38237-C1F5-4EDA-BCE6-81E032213E74}" type="pres">
      <dgm:prSet presAssocID="{C99BE192-2015-4278-89AA-B823451C07B6}" presName="rect1" presStyleLbl="alignAcc1" presStyleIdx="0" presStyleCnt="1"/>
      <dgm:spPr/>
      <dgm:t>
        <a:bodyPr/>
        <a:lstStyle/>
        <a:p>
          <a:endParaRPr lang="tr-TR"/>
        </a:p>
      </dgm:t>
    </dgm:pt>
    <dgm:pt modelId="{31499586-BA93-464D-A59F-9AD90BE524A2}" type="pres">
      <dgm:prSet presAssocID="{C99BE192-2015-4278-89AA-B823451C07B6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3943E22A-DF02-477D-9249-171DFCCAD787}" srcId="{A8686E2C-47E3-4D68-BBC0-5BD3F9C2E5D8}" destId="{C99BE192-2015-4278-89AA-B823451C07B6}" srcOrd="0" destOrd="0" parTransId="{CF2479EF-9B4D-4AAE-A844-87C3D51C70EC}" sibTransId="{42A758E5-F801-4758-9C60-5254CD5A5E07}"/>
    <dgm:cxn modelId="{5CB7CEBA-6332-4B7B-9B6B-3118722F5FAA}" type="presOf" srcId="{C99BE192-2015-4278-89AA-B823451C07B6}" destId="{8EE38237-C1F5-4EDA-BCE6-81E032213E74}" srcOrd="0" destOrd="0" presId="urn:microsoft.com/office/officeart/2005/8/layout/target3"/>
    <dgm:cxn modelId="{337A91FA-4E89-46CD-990D-0E0D0A76B374}" type="presOf" srcId="{A8686E2C-47E3-4D68-BBC0-5BD3F9C2E5D8}" destId="{7B78FCEC-0DCE-4335-A58E-D9C83B28DC0F}" srcOrd="0" destOrd="0" presId="urn:microsoft.com/office/officeart/2005/8/layout/target3"/>
    <dgm:cxn modelId="{CEEB249F-AD1D-484A-B9F6-5DEF210BBA48}" type="presOf" srcId="{C99BE192-2015-4278-89AA-B823451C07B6}" destId="{31499586-BA93-464D-A59F-9AD90BE524A2}" srcOrd="1" destOrd="0" presId="urn:microsoft.com/office/officeart/2005/8/layout/target3"/>
    <dgm:cxn modelId="{9635F965-3F74-42E7-8BD3-9A294387C36F}" type="presParOf" srcId="{7B78FCEC-0DCE-4335-A58E-D9C83B28DC0F}" destId="{C5965030-7EFE-4102-AD2B-02D2C1B6F846}" srcOrd="0" destOrd="0" presId="urn:microsoft.com/office/officeart/2005/8/layout/target3"/>
    <dgm:cxn modelId="{6F5361F8-1335-4439-B233-7FC6ADD3B99C}" type="presParOf" srcId="{7B78FCEC-0DCE-4335-A58E-D9C83B28DC0F}" destId="{50195F41-375E-4E6A-9227-0DE8E1D24EF1}" srcOrd="1" destOrd="0" presId="urn:microsoft.com/office/officeart/2005/8/layout/target3"/>
    <dgm:cxn modelId="{EEE6BD65-6743-48A2-84BE-460C2EFE9851}" type="presParOf" srcId="{7B78FCEC-0DCE-4335-A58E-D9C83B28DC0F}" destId="{8EE38237-C1F5-4EDA-BCE6-81E032213E74}" srcOrd="2" destOrd="0" presId="urn:microsoft.com/office/officeart/2005/8/layout/target3"/>
    <dgm:cxn modelId="{95240348-7889-4A18-980A-FFA48F64E014}" type="presParOf" srcId="{7B78FCEC-0DCE-4335-A58E-D9C83B28DC0F}" destId="{31499586-BA93-464D-A59F-9AD90BE524A2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65030-7EFE-4102-AD2B-02D2C1B6F846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E38237-C1F5-4EDA-BCE6-81E032213E74}">
      <dsp:nvSpPr>
        <dsp:cNvPr id="0" name=""/>
        <dsp:cNvSpPr/>
      </dsp:nvSpPr>
      <dsp:spPr>
        <a:xfrm>
          <a:off x="735012" y="0"/>
          <a:ext cx="7037387" cy="1470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800" kern="1200" dirty="0" smtClean="0">
              <a:latin typeface="Comic Sans MS" panose="030F0702030302020204" pitchFamily="66" charset="0"/>
            </a:rPr>
            <a:t>ÖZEL SEYMEN ORTAOKULU</a:t>
          </a:r>
          <a:endParaRPr lang="tr-TR" sz="3800" kern="1200" dirty="0">
            <a:latin typeface="Comic Sans MS" panose="030F0702030302020204" pitchFamily="66" charset="0"/>
          </a:endParaRPr>
        </a:p>
      </dsp:txBody>
      <dsp:txXfrm>
        <a:off x="735012" y="0"/>
        <a:ext cx="7037387" cy="1470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EE155-E9E1-42EA-852D-5A43CFF95CD9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7643C-21D9-4DB7-9974-95C8515CD0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3074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372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628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0455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6446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898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576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066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2661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43946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88502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277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856FA-63A5-464B-9E99-E2A6DA3225EA}" type="datetimeFigureOut">
              <a:rPr lang="tr-TR" smtClean="0"/>
              <a:t>18.09.2013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84ABC-D45A-4150-8D7E-3BF90FDA17E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9461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b.gov.tr/duyurular/duyurular2013/bigb/MEB_Sunum_04_09_2013.pd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yagram 5"/>
          <p:cNvGraphicFramePr/>
          <p:nvPr>
            <p:extLst>
              <p:ext uri="{D42A27DB-BD31-4B8C-83A1-F6EECF244321}">
                <p14:modId xmlns:p14="http://schemas.microsoft.com/office/powerpoint/2010/main" val="761656723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ORTAÖĞRETİME YERLEŞTİRME SİSTEMİ NASIL OLACAK?</a:t>
            </a:r>
            <a:endParaRPr lang="tr-TR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6672"/>
            <a:ext cx="1512168" cy="91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127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4294967295"/>
          </p:nvPr>
        </p:nvSpPr>
        <p:spPr>
          <a:xfrm>
            <a:off x="323528" y="548680"/>
            <a:ext cx="8280920" cy="5832648"/>
          </a:xfrm>
        </p:spPr>
        <p:txBody>
          <a:bodyPr>
            <a:normAutofit fontScale="92500"/>
          </a:bodyPr>
          <a:lstStyle/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Bu okullar talep yoğunluğu olan okullardır. Bu nedenle </a:t>
            </a:r>
            <a:r>
              <a:rPr lang="tr-TR" dirty="0" err="1" smtClean="0">
                <a:latin typeface="Comic Sans MS" panose="030F0702030302020204" pitchFamily="66" charset="0"/>
              </a:rPr>
              <a:t>Meb</a:t>
            </a:r>
            <a:r>
              <a:rPr lang="tr-TR" dirty="0" smtClean="0">
                <a:latin typeface="Comic Sans MS" panose="030F0702030302020204" pitchFamily="66" charset="0"/>
              </a:rPr>
              <a:t> tarafından belirlenen başarı sırası ile birlikte, her okul kendine özgü olmak üzere ayrı bir sınav uygulamayı öngörüyor.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Özel Yabancı Okullara giriş için Özel Okullar Birliği ayrı bir sınav yapmayı planlıyor.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Koç Lisesi öğrencinin girdiği sınavın ham puanına göre alım yapıyordu,2014 öğrenci alımı yapılan yazılılar sonucunda belirlenen öğrenci başarı sırasına göre yapılabilir.</a:t>
            </a:r>
            <a:endParaRPr lang="tr-T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43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b="1" dirty="0" smtClean="0">
                <a:latin typeface="Comic Sans MS" panose="030F0702030302020204" pitchFamily="66" charset="0"/>
              </a:rPr>
              <a:t>TEVİTÖL(TÜRK EĞİTİM VAKFI İNANÇ TÜRKEŞ ÖZEL LİSESİ)</a:t>
            </a:r>
            <a:endParaRPr lang="tr-TR" sz="3600" b="1" dirty="0">
              <a:latin typeface="Comic Sans MS" panose="030F0702030302020204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489654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3 aşamadan oluşan bir uygulaması vardır.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İlk aşama olan yazılı sınavına girmek için,6. ve 7.sınıfın Türkçe, Matematik ve Fen Bil. Derslerinden yılsonu başarı puanının en az 80 puan olması koşulu aranır.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Başvurular elden ya da posta yoluyla okulun internet sitesinde yayımlanan evraklar ve istenen belgelerle yapılır.(Şubat ayında)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Mart ayında okul sisteminin tanıtım sunusu yapılır, bunun için önceden okulun internet sitesinden katılım bildirimi verilmesi gerekiyor.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İlk yazılı sınav Mayıs ayının ilk haftası okulda(</a:t>
            </a:r>
            <a:r>
              <a:rPr lang="tr-TR" dirty="0" err="1" smtClean="0">
                <a:latin typeface="Comic Sans MS" panose="030F0702030302020204" pitchFamily="66" charset="0"/>
              </a:rPr>
              <a:t>Muallimköy</a:t>
            </a:r>
            <a:r>
              <a:rPr lang="tr-TR" dirty="0" smtClean="0">
                <a:latin typeface="Comic Sans MS" panose="030F0702030302020204" pitchFamily="66" charset="0"/>
              </a:rPr>
              <a:t> Mevkii) yapılır.100 sorudan oluşan 8 seçenekli ve yanlışın doğruyu götürmediği bir sınavdır.</a:t>
            </a:r>
            <a:endParaRPr lang="tr-T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641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4294967295"/>
          </p:nvPr>
        </p:nvSpPr>
        <p:spPr>
          <a:xfrm>
            <a:off x="467544" y="548680"/>
            <a:ext cx="8064896" cy="568863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Sonuçlar sınav uygulandıktan yaklaşık 2 hafta sonra ilan edilir.(Asil ve yedek listeler olmak üzere)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Yazılı sınavdan geçen öğrenciler okul psikolojik danışmanı ve </a:t>
            </a:r>
            <a:r>
              <a:rPr lang="tr-TR" dirty="0" err="1" smtClean="0">
                <a:latin typeface="Comic Sans MS" panose="030F0702030302020204" pitchFamily="66" charset="0"/>
              </a:rPr>
              <a:t>psikologu</a:t>
            </a:r>
            <a:r>
              <a:rPr lang="tr-TR" dirty="0" smtClean="0">
                <a:latin typeface="Comic Sans MS" panose="030F0702030302020204" pitchFamily="66" charset="0"/>
              </a:rPr>
              <a:t> tarafından mülakat yapılmak üzere okula davet edilir.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Sözlü mülakattan da geçen öğrenciler haziran ayının son haftası gözlem kampına alınır.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Gözlem kampı da istenen kriterlere uygunsa öğrenci okula kabul edilir.</a:t>
            </a:r>
          </a:p>
          <a:p>
            <a:pPr algn="just"/>
            <a:r>
              <a:rPr lang="tr-TR" dirty="0" err="1" smtClean="0">
                <a:latin typeface="Comic Sans MS" panose="030F0702030302020204" pitchFamily="66" charset="0"/>
              </a:rPr>
              <a:t>Tevitöl</a:t>
            </a:r>
            <a:r>
              <a:rPr lang="tr-TR" dirty="0" smtClean="0">
                <a:latin typeface="Comic Sans MS" panose="030F0702030302020204" pitchFamily="66" charset="0"/>
              </a:rPr>
              <a:t> bir vakıf okulu olduğu için belli bir ücrete tabidir ve burs oranı velinin gelirine bağlıdır.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Merkezi sınav sistemiyle tercih edilen devlet okullarına hiçbir olumsuz etkisi </a:t>
            </a:r>
            <a:r>
              <a:rPr lang="tr-TR" dirty="0" err="1" smtClean="0">
                <a:latin typeface="Comic Sans MS" panose="030F0702030302020204" pitchFamily="66" charset="0"/>
              </a:rPr>
              <a:t>yoktur,öğrenci</a:t>
            </a:r>
            <a:r>
              <a:rPr lang="tr-TR" dirty="0" smtClean="0">
                <a:latin typeface="Comic Sans MS" panose="030F0702030302020204" pitchFamily="66" charset="0"/>
              </a:rPr>
              <a:t> kazansa bile gitmeme özgürlüğüne sahiptir.</a:t>
            </a:r>
          </a:p>
        </p:txBody>
      </p:sp>
    </p:spTree>
    <p:extLst>
      <p:ext uri="{BB962C8B-B14F-4D97-AF65-F5344CB8AC3E}">
        <p14:creationId xmlns:p14="http://schemas.microsoft.com/office/powerpoint/2010/main" val="2808860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 smtClean="0">
                <a:latin typeface="Comic Sans MS" panose="030F0702030302020204" pitchFamily="66" charset="0"/>
              </a:rPr>
              <a:t>ASKERİ LİSELER SINAVI</a:t>
            </a:r>
            <a:endParaRPr lang="tr-TR" sz="4000" b="1" dirty="0">
              <a:latin typeface="Comic Sans MS" panose="030F0702030302020204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268760"/>
            <a:ext cx="8363272" cy="5112568"/>
          </a:xfrm>
        </p:spPr>
        <p:txBody>
          <a:bodyPr>
            <a:normAutofit fontScale="62500" lnSpcReduction="20000"/>
          </a:bodyPr>
          <a:lstStyle/>
          <a:p>
            <a:r>
              <a:rPr lang="tr-TR" dirty="0" err="1" smtClean="0">
                <a:latin typeface="Comic Sans MS" panose="030F0702030302020204" pitchFamily="66" charset="0"/>
              </a:rPr>
              <a:t>Ösym</a:t>
            </a:r>
            <a:r>
              <a:rPr lang="tr-TR" dirty="0">
                <a:latin typeface="Comic Sans MS" panose="030F0702030302020204" pitchFamily="66" charset="0"/>
              </a:rPr>
              <a:t> </a:t>
            </a:r>
            <a:r>
              <a:rPr lang="tr-TR" dirty="0" smtClean="0">
                <a:latin typeface="Comic Sans MS" panose="030F0702030302020204" pitchFamily="66" charset="0"/>
              </a:rPr>
              <a:t>uygular.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Sadece erkek öğrencilere yöneliktir.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Başvuru için öğrencinin son 5 yılın ortalaması en az 75 olmalıdır.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En fazla 16,en az 13 yaşında olması gerekir.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Başvurular Şubat ayında başlar, sınav Mayıs ayının ikinci haftası uygulanır.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Bu sınavla:</a:t>
            </a:r>
          </a:p>
          <a:p>
            <a:pPr marL="0" indent="0">
              <a:buNone/>
            </a:pPr>
            <a:r>
              <a:rPr lang="tr-TR" dirty="0" smtClean="0">
                <a:latin typeface="Comic Sans MS" panose="030F0702030302020204" pitchFamily="66" charset="0"/>
              </a:rPr>
              <a:t>-Kara </a:t>
            </a:r>
            <a:r>
              <a:rPr lang="tr-TR" dirty="0" err="1" smtClean="0">
                <a:latin typeface="Comic Sans MS" panose="030F0702030302020204" pitchFamily="66" charset="0"/>
              </a:rPr>
              <a:t>Kuv.Kom</a:t>
            </a:r>
            <a:r>
              <a:rPr lang="tr-TR" dirty="0" smtClean="0">
                <a:latin typeface="Comic Sans MS" panose="030F0702030302020204" pitchFamily="66" charset="0"/>
              </a:rPr>
              <a:t>.,</a:t>
            </a:r>
          </a:p>
          <a:p>
            <a:pPr marL="0" indent="0">
              <a:buNone/>
            </a:pPr>
            <a:r>
              <a:rPr lang="tr-TR" dirty="0" smtClean="0">
                <a:latin typeface="Comic Sans MS" panose="030F0702030302020204" pitchFamily="66" charset="0"/>
              </a:rPr>
              <a:t>-Deniz </a:t>
            </a:r>
            <a:r>
              <a:rPr lang="tr-TR" dirty="0" err="1" smtClean="0">
                <a:latin typeface="Comic Sans MS" panose="030F0702030302020204" pitchFamily="66" charset="0"/>
              </a:rPr>
              <a:t>Kuv.Kom</a:t>
            </a:r>
            <a:r>
              <a:rPr lang="tr-TR" dirty="0" smtClean="0"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r>
              <a:rPr lang="tr-TR" dirty="0" smtClean="0">
                <a:latin typeface="Comic Sans MS" panose="030F0702030302020204" pitchFamily="66" charset="0"/>
              </a:rPr>
              <a:t>-Hava Kuv. Kom.,</a:t>
            </a:r>
          </a:p>
          <a:p>
            <a:pPr marL="0" indent="0">
              <a:buNone/>
            </a:pPr>
            <a:r>
              <a:rPr lang="tr-TR" dirty="0" smtClean="0">
                <a:latin typeface="Comic Sans MS" panose="030F0702030302020204" pitchFamily="66" charset="0"/>
              </a:rPr>
              <a:t>-Gülhane Askeri Tıp Fak.,</a:t>
            </a:r>
          </a:p>
          <a:p>
            <a:pPr marL="0" indent="0">
              <a:buNone/>
            </a:pPr>
            <a:r>
              <a:rPr lang="tr-TR" dirty="0" smtClean="0">
                <a:latin typeface="Comic Sans MS" panose="030F0702030302020204" pitchFamily="66" charset="0"/>
              </a:rPr>
              <a:t>-Bando </a:t>
            </a:r>
            <a:r>
              <a:rPr lang="tr-TR" dirty="0" err="1" smtClean="0">
                <a:latin typeface="Comic Sans MS" panose="030F0702030302020204" pitchFamily="66" charset="0"/>
              </a:rPr>
              <a:t>Astb.Hazırlama</a:t>
            </a:r>
            <a:r>
              <a:rPr lang="tr-TR" dirty="0" smtClean="0">
                <a:latin typeface="Comic Sans MS" panose="030F0702030302020204" pitchFamily="66" charset="0"/>
              </a:rPr>
              <a:t> Okulu’na girilebilir.</a:t>
            </a:r>
          </a:p>
          <a:p>
            <a:pPr marL="0" indent="0">
              <a:buNone/>
            </a:pPr>
            <a:r>
              <a:rPr lang="tr-TR" dirty="0" smtClean="0">
                <a:latin typeface="Comic Sans MS" panose="030F0702030302020204" pitchFamily="66" charset="0"/>
              </a:rPr>
              <a:t>*100 puan üzerinden en az 80 puan almak gerekir. Sayısal kazanımları ölçmeye dayalı bir sınavdır.</a:t>
            </a:r>
          </a:p>
          <a:p>
            <a:pPr marL="0" indent="0">
              <a:buNone/>
            </a:pPr>
            <a:r>
              <a:rPr lang="tr-TR" dirty="0" smtClean="0">
                <a:latin typeface="Comic Sans MS" panose="030F0702030302020204" pitchFamily="66" charset="0"/>
              </a:rPr>
              <a:t>*Sınav kazanılsa bile mülakata girmek zorunlu değildir.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59774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 smtClean="0">
                <a:latin typeface="Comic Sans MS" panose="030F0702030302020204" pitchFamily="66" charset="0"/>
              </a:rPr>
              <a:t>POLİS KOLEJİ</a:t>
            </a:r>
            <a:endParaRPr lang="tr-TR" sz="4000" b="1" dirty="0">
              <a:latin typeface="Comic Sans MS" panose="030F0702030302020204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Merkezi sistemle yapılan sınav sonucunda önceden başvuran adaylar başarı sıralarına göre belirlenir.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Bu adaylara Temmuz ayında polis kolejine giriş sınavı uygulanır. Başarılı olan öğrenciler intibak eğitimine alınır ve sağlık koşulları da uygunsa polis kolejine girmeye hak kazanır.</a:t>
            </a:r>
          </a:p>
          <a:p>
            <a:pPr algn="just"/>
            <a:r>
              <a:rPr lang="tr-TR" dirty="0" smtClean="0">
                <a:latin typeface="Comic Sans MS" panose="030F0702030302020204" pitchFamily="66" charset="0"/>
              </a:rPr>
              <a:t>Başvurusu şubat ayında yapılır.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21590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4294967295"/>
          </p:nvPr>
        </p:nvSpPr>
        <p:spPr>
          <a:xfrm>
            <a:off x="971600" y="1340768"/>
            <a:ext cx="7848872" cy="367240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600" b="1" dirty="0" smtClean="0">
                <a:latin typeface="Comic Sans MS" panose="030F0702030302020204" pitchFamily="66" charset="0"/>
              </a:rPr>
              <a:t>18 EYLÜL 2013 PERŞEMBE GÜNÜ 8.SINIF VELİLERİMİZE YÖNELİK OLARAK REHBERLİK BİRİMİ TARAFINDAN HAZIRLANIP PAYLAŞILMIŞTIR.KAYNAK İÇİN LÜTFEN BAKINIZ:</a:t>
            </a:r>
          </a:p>
          <a:p>
            <a:pPr marL="0" indent="0" algn="ctr">
              <a:buNone/>
            </a:pPr>
            <a:r>
              <a:rPr lang="tr-TR" sz="4800" dirty="0">
                <a:hlinkClick r:id="rId2"/>
              </a:rPr>
              <a:t>http://www.meb.gov.tr/duyurular/duyurular2013/bigb/MEB_Sunum_04_09_2013.pdf</a:t>
            </a:r>
            <a:endParaRPr lang="tr-TR" sz="5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2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>
            <a:normAutofit fontScale="90000"/>
          </a:bodyPr>
          <a:lstStyle/>
          <a:p>
            <a:r>
              <a:rPr lang="tr-TR" sz="4000" b="1" dirty="0" smtClean="0">
                <a:latin typeface="Comic Sans MS" panose="030F0702030302020204" pitchFamily="66" charset="0"/>
              </a:rPr>
              <a:t>2013 SBS’DE KOCAELİ BİRİNCİSİ OLMANIN HAKLI GURURUNU YAŞIYORUZ.</a:t>
            </a:r>
            <a:endParaRPr lang="tr-TR" sz="4000" b="1" dirty="0">
              <a:latin typeface="Comic Sans MS" panose="030F0702030302020204" pitchFamily="66" charset="0"/>
            </a:endParaRPr>
          </a:p>
        </p:txBody>
      </p:sp>
      <p:sp>
        <p:nvSpPr>
          <p:cNvPr id="4" name="Alt Başlık 3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440760" cy="2304256"/>
          </a:xfrm>
        </p:spPr>
        <p:txBody>
          <a:bodyPr>
            <a:normAutofit fontScale="92500" lnSpcReduction="10000"/>
          </a:bodyPr>
          <a:lstStyle/>
          <a:p>
            <a:r>
              <a:rPr lang="tr-TR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2014 ORTAÖĞRETİME GEÇİŞ SİSTEMİNDE DE ÖĞRENCİLERİMİZİ HEDEFLERİNE HEP BİRLİKTE ULAŞTIRMAYI AMAÇ EDİNDİK</a:t>
            </a:r>
            <a:r>
              <a:rPr lang="tr-TR" dirty="0" smtClean="0"/>
              <a:t>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8210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latin typeface="Comic Sans MS" pitchFamily="66" charset="0"/>
              </a:rPr>
              <a:t>MODEL NASIL UYGULANACAK?</a:t>
            </a:r>
            <a:endParaRPr lang="tr-TR" dirty="0">
              <a:latin typeface="Comic Sans MS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tr-TR" dirty="0" smtClean="0">
                <a:latin typeface="Comic Sans MS" pitchFamily="66" charset="0"/>
              </a:rPr>
              <a:t>Altı </a:t>
            </a:r>
            <a:r>
              <a:rPr lang="tr-TR" dirty="0">
                <a:latin typeface="Comic Sans MS" pitchFamily="66" charset="0"/>
              </a:rPr>
              <a:t>temel ders için 8. sınıfta öğretmen tarafından dönemsel olarak yapılan sınavlardan bir tanesi merkezi olarak gerçekleştirilecek. Merkezi değerlendirme kapsamındaki şu dersler yeri alıyor; </a:t>
            </a:r>
            <a:r>
              <a:rPr lang="tr-TR" b="1" dirty="0">
                <a:latin typeface="Comic Sans MS" pitchFamily="66" charset="0"/>
              </a:rPr>
              <a:t>"Fen ve teknoloji, matematik, Türkçe, yabancı dil, din kültürü ve ahlâk bilgisi, T.C. inkılap tarihi ve Atatürkçülük"</a:t>
            </a:r>
            <a:endParaRPr lang="tr-T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113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4294967295"/>
          </p:nvPr>
        </p:nvSpPr>
        <p:spPr>
          <a:xfrm>
            <a:off x="323528" y="764704"/>
            <a:ext cx="7906072" cy="5361459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tr-TR" b="1" dirty="0">
                <a:latin typeface="Comic Sans MS" pitchFamily="66" charset="0"/>
              </a:rPr>
              <a:t>Merkezî değerlendirmeler, her dönem 2 yazılısı olan derslerden birincisi, 3 yazılısı olan derslerden ise ikincisi olmak üzere</a:t>
            </a:r>
            <a:r>
              <a:rPr lang="tr-TR" b="1" dirty="0" smtClean="0">
                <a:latin typeface="Comic Sans MS" pitchFamily="66" charset="0"/>
              </a:rPr>
              <a:t>, </a:t>
            </a:r>
            <a:r>
              <a:rPr lang="tr-TR" dirty="0" smtClean="0">
                <a:latin typeface="Comic Sans MS" pitchFamily="66" charset="0"/>
              </a:rPr>
              <a:t>akademik </a:t>
            </a:r>
            <a:r>
              <a:rPr lang="tr-TR" dirty="0">
                <a:latin typeface="Comic Sans MS" pitchFamily="66" charset="0"/>
              </a:rPr>
              <a:t>takvime göre işlenen müfredatı kapsayacak şekilde yapılacak. Merkezî değerlendirmeler her dönem iki okul gününe yayılarak yapılacak, o günlerde okullar tatil edilecek. Sorular çoktan seçmeli (4 seçenekli) olacak. Yanlış cevaplar doğru cevapları etkilemeyecek. </a:t>
            </a:r>
            <a:r>
              <a:rPr lang="tr-TR" dirty="0" smtClean="0">
                <a:latin typeface="Comic Sans MS" pitchFamily="66" charset="0"/>
              </a:rPr>
              <a:t>Öğrenciler </a:t>
            </a:r>
            <a:r>
              <a:rPr lang="tr-TR" dirty="0">
                <a:latin typeface="Comic Sans MS" pitchFamily="66" charset="0"/>
              </a:rPr>
              <a:t>merkezi sınavlara </a:t>
            </a:r>
            <a:r>
              <a:rPr lang="tr-TR" b="1" dirty="0">
                <a:latin typeface="Comic Sans MS" pitchFamily="66" charset="0"/>
              </a:rPr>
              <a:t>olağanüstü haller dışında </a:t>
            </a:r>
            <a:r>
              <a:rPr lang="tr-TR" dirty="0">
                <a:latin typeface="Comic Sans MS" pitchFamily="66" charset="0"/>
              </a:rPr>
              <a:t>kendi okullarında girecek. Sınavda görevlendirilecek öğretmenler </a:t>
            </a:r>
            <a:r>
              <a:rPr lang="tr-TR" b="1" dirty="0">
                <a:latin typeface="Comic Sans MS" pitchFamily="66" charset="0"/>
              </a:rPr>
              <a:t>kendi okullarından farklı bir okulda </a:t>
            </a:r>
            <a:r>
              <a:rPr lang="tr-TR" dirty="0">
                <a:latin typeface="Comic Sans MS" pitchFamily="66" charset="0"/>
              </a:rPr>
              <a:t>görev yapacak</a:t>
            </a:r>
            <a:r>
              <a:rPr lang="tr-TR" b="1" dirty="0">
                <a:latin typeface="Comic Sans MS" pitchFamily="66" charset="0"/>
              </a:rPr>
              <a:t>. </a:t>
            </a:r>
            <a:r>
              <a:rPr lang="tr-TR" dirty="0">
                <a:latin typeface="Comic Sans MS" pitchFamily="66" charset="0"/>
              </a:rPr>
              <a:t>Geçerli bir mazereti sebebiyle merkezi sınava giremeyen öğrenciler için önceden belirlenen bir hafta sonunda mazeret sınavı yapılacak. Mazeret sınavı, belirlenen sınav merkezlerinde yapılacak. </a:t>
            </a:r>
          </a:p>
        </p:txBody>
      </p:sp>
    </p:spTree>
    <p:extLst>
      <p:ext uri="{BB962C8B-B14F-4D97-AF65-F5344CB8AC3E}">
        <p14:creationId xmlns:p14="http://schemas.microsoft.com/office/powerpoint/2010/main" val="131973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sz="3100" b="1" dirty="0">
                <a:latin typeface="Comic Sans MS" pitchFamily="66" charset="0"/>
              </a:rPr>
              <a:t>ORTAÖĞRETİME YERLEŞTİRMEDE ESAS ALINACAK </a:t>
            </a:r>
            <a:r>
              <a:rPr lang="tr-TR" sz="3100" b="1" dirty="0" smtClean="0">
                <a:latin typeface="Comic Sans MS" pitchFamily="66" charset="0"/>
              </a:rPr>
              <a:t>PUAN NASIL HESAPLANACAK</a:t>
            </a:r>
            <a:r>
              <a:rPr lang="tr-TR" b="1" dirty="0" smtClean="0"/>
              <a:t>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tr-TR" dirty="0">
                <a:latin typeface="Comic Sans MS" pitchFamily="66" charset="0"/>
              </a:rPr>
              <a:t>Öğrencinin 6, 7 ve 8. sınıf yılsonu başarı puanlarının aritmetik ortalamasının yüzde 30'u ile 8. sınıf </a:t>
            </a:r>
            <a:r>
              <a:rPr lang="tr-TR" dirty="0" err="1">
                <a:latin typeface="Comic Sans MS" pitchFamily="66" charset="0"/>
              </a:rPr>
              <a:t>ağırlıklandırılmış</a:t>
            </a:r>
            <a:r>
              <a:rPr lang="tr-TR" dirty="0">
                <a:latin typeface="Comic Sans MS" pitchFamily="66" charset="0"/>
              </a:rPr>
              <a:t> merkezi sınav puanının yüzde 70'inin toplamı, yerleştirmeye esas puanı oluşturacak. Yılsonu başarı puanı, not ile değerlendirilen tüm derslerin ağırlıklı yılsonu puanlarının o dersin haftalık ders saati sayısı ile çarpımının o sınıfa ait haftalık ders saatleri toplamına bölümünden elde edilen puanı ifade edecek. </a:t>
            </a:r>
            <a:r>
              <a:rPr lang="tr-TR" b="1" dirty="0" err="1">
                <a:latin typeface="Comic Sans MS" pitchFamily="66" charset="0"/>
              </a:rPr>
              <a:t>Ağırlıklandırılmış</a:t>
            </a:r>
            <a:r>
              <a:rPr lang="tr-TR" b="1" dirty="0">
                <a:latin typeface="Comic Sans MS" pitchFamily="66" charset="0"/>
              </a:rPr>
              <a:t> merkezi sınav puanı</a:t>
            </a:r>
            <a:r>
              <a:rPr lang="tr-TR" dirty="0">
                <a:latin typeface="Comic Sans MS" pitchFamily="66" charset="0"/>
              </a:rPr>
              <a:t>, öğrencinin altı temel dersten girdiği merkezi sınavların ağırlık katsayılarına göre hesaplanan puanını ifade eder. 6, 7 ve 8. sınıf yılsonu başarı puanlarının aritmetik ortalamasının</a:t>
            </a:r>
            <a:r>
              <a:rPr lang="tr-TR" b="1" dirty="0">
                <a:latin typeface="Comic Sans MS" pitchFamily="66" charset="0"/>
              </a:rPr>
              <a:t> yüzde 30'u ile 8. sınıf </a:t>
            </a:r>
            <a:r>
              <a:rPr lang="tr-TR" b="1" dirty="0" err="1">
                <a:latin typeface="Comic Sans MS" pitchFamily="66" charset="0"/>
              </a:rPr>
              <a:t>ağırlıklandırılmış</a:t>
            </a:r>
            <a:r>
              <a:rPr lang="tr-TR" b="1" dirty="0">
                <a:latin typeface="Comic Sans MS" pitchFamily="66" charset="0"/>
              </a:rPr>
              <a:t> merkezi sınav puanının yüzde 70'inin toplamı, yerleştirmeye esas puanı oluşturacak.</a:t>
            </a:r>
            <a:endParaRPr lang="tr-T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125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smtClean="0">
                <a:latin typeface="Comic Sans MS" pitchFamily="66" charset="0"/>
              </a:rPr>
              <a:t>ORTAÖĞRETİME GEÇİŞ NASIL GERÇEKLEŞECEK?</a:t>
            </a:r>
            <a:endParaRPr lang="tr-TR" sz="3200" b="1" dirty="0">
              <a:latin typeface="Comic Sans MS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tr-TR" dirty="0">
                <a:latin typeface="Comic Sans MS" pitchFamily="66" charset="0"/>
              </a:rPr>
              <a:t>Yerleştirmeye esas puan, öğrencinin bir sonraki eğitim kademesinde devam edeceği okulun belirlenmesinde kullanılacak. Öğrencilerin yaptıkları okul tercihleri puan esasına göre değerlendirilecek ve </a:t>
            </a:r>
            <a:r>
              <a:rPr lang="tr-TR" b="1" dirty="0">
                <a:latin typeface="Comic Sans MS" pitchFamily="66" charset="0"/>
              </a:rPr>
              <a:t>yerleştirmeler merkezi olarak elektronik ortamda gerçekleştirilecek.</a:t>
            </a:r>
            <a:endParaRPr lang="tr-TR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tr-TR" dirty="0" smtClean="0">
                <a:latin typeface="Comic Sans MS" pitchFamily="66" charset="0"/>
              </a:rPr>
              <a:t/>
            </a:r>
            <a:br>
              <a:rPr lang="tr-TR" dirty="0" smtClean="0">
                <a:latin typeface="Comic Sans MS" pitchFamily="66" charset="0"/>
              </a:rPr>
            </a:br>
            <a:endParaRPr lang="tr-T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267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100" b="1" dirty="0">
                <a:latin typeface="Comic Sans MS" pitchFamily="66" charset="0"/>
              </a:rPr>
              <a:t>PUAN EŞİTLİĞİ HALİNDE ORTAÖĞRETİME YERLEŞTİRME NASIL GERÇEKLEŞECEK</a:t>
            </a:r>
            <a:r>
              <a:rPr lang="tr-TR" b="1" dirty="0"/>
              <a:t>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 algn="ctr">
              <a:buNone/>
            </a:pPr>
            <a:r>
              <a:rPr lang="tr-TR" dirty="0">
                <a:latin typeface="Comic Sans MS" pitchFamily="66" charset="0"/>
              </a:rPr>
              <a:t>Yerleştirmeye esas puanların eşit olması durumunda aşağıdaki öncelik sıralamasına göre yerleştirme yapılacak; </a:t>
            </a:r>
            <a:r>
              <a:rPr lang="tr-TR" b="1" dirty="0">
                <a:latin typeface="Comic Sans MS" pitchFamily="66" charset="0"/>
              </a:rPr>
              <a:t>"Tercih önceliği, sırasıyla 8, 7 ve 6. sınıflardaki yılsonu başarı puanı yüksekliği, okula özürsüz devamsızlık oranının </a:t>
            </a:r>
            <a:r>
              <a:rPr lang="tr-TR" b="1" dirty="0" smtClean="0">
                <a:latin typeface="Comic Sans MS" pitchFamily="66" charset="0"/>
              </a:rPr>
              <a:t>azlığı</a:t>
            </a:r>
            <a:endParaRPr lang="tr-T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275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2400" b="1" dirty="0" smtClean="0">
                <a:latin typeface="Comic Sans MS" panose="030F0702030302020204" pitchFamily="66" charset="0"/>
              </a:rPr>
              <a:t>ORTAÖĞRETİM SİSTEMİNE GEÇİŞ SINAVIYLA BELİRLENECEK BAŞARI SIRASIYLA HANGİ OKULLARA GİRİLEBİLİR?</a:t>
            </a:r>
            <a:endParaRPr lang="tr-TR" sz="2400" b="1" dirty="0">
              <a:latin typeface="Comic Sans MS" panose="030F0702030302020204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Fen Liseleri,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Anadolu Liseleri,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Anadolu Öğretmen Liseleri,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Özel Okullar Birliği tarafından belirlenen Özel Okullar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Sosyal Bilimler Liseleri,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Anadolu Teknik Liseleri.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Sağlık Meslek Liseleri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Adalet Meslek Liseleri</a:t>
            </a:r>
          </a:p>
          <a:p>
            <a:pPr marL="0" indent="0">
              <a:buNone/>
            </a:pPr>
            <a:endParaRPr lang="tr-TR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797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b="1" dirty="0" smtClean="0">
                <a:latin typeface="Comic Sans MS" panose="030F0702030302020204" pitchFamily="66" charset="0"/>
              </a:rPr>
              <a:t>Hazırlık Eğitimi Veren Okullar Hangileridir?</a:t>
            </a:r>
            <a:endParaRPr lang="tr-TR" sz="3600" b="1" dirty="0">
              <a:latin typeface="Comic Sans MS" panose="030F0702030302020204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İstanbul Erkek Lisesi(</a:t>
            </a:r>
            <a:r>
              <a:rPr lang="tr-TR" dirty="0" err="1" smtClean="0">
                <a:latin typeface="Comic Sans MS" panose="030F0702030302020204" pitchFamily="66" charset="0"/>
              </a:rPr>
              <a:t>Abitur</a:t>
            </a:r>
            <a:r>
              <a:rPr lang="tr-TR" dirty="0" smtClean="0">
                <a:latin typeface="Comic Sans MS" panose="030F0702030302020204" pitchFamily="66" charset="0"/>
              </a:rPr>
              <a:t> programı </a:t>
            </a:r>
            <a:r>
              <a:rPr lang="tr-TR" dirty="0" err="1" smtClean="0">
                <a:latin typeface="Comic Sans MS" panose="030F0702030302020204" pitchFamily="66" charset="0"/>
              </a:rPr>
              <a:t>uygulanır,uluslararası</a:t>
            </a:r>
            <a:r>
              <a:rPr lang="tr-TR" dirty="0" smtClean="0">
                <a:latin typeface="Comic Sans MS" panose="030F0702030302020204" pitchFamily="66" charset="0"/>
              </a:rPr>
              <a:t> diploma özelliği var)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Kabataş A.L.(</a:t>
            </a:r>
            <a:r>
              <a:rPr lang="tr-TR" dirty="0" err="1" smtClean="0">
                <a:latin typeface="Comic Sans MS" panose="030F0702030302020204" pitchFamily="66" charset="0"/>
              </a:rPr>
              <a:t>İng</a:t>
            </a:r>
            <a:r>
              <a:rPr lang="tr-TR" dirty="0" smtClean="0">
                <a:latin typeface="Comic Sans MS" panose="030F0702030302020204" pitchFamily="66" charset="0"/>
              </a:rPr>
              <a:t> ve Almanca olmak üzere iki bağımsız programı vardır)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Galatasaray Lisesi(Fransızca)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Kadıköy A.L.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Cağaloğlu A.L.(Almanca)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Hüseyin Avni Sözen </a:t>
            </a:r>
            <a:r>
              <a:rPr lang="tr-TR" dirty="0" err="1" smtClean="0">
                <a:latin typeface="Comic Sans MS" panose="030F0702030302020204" pitchFamily="66" charset="0"/>
              </a:rPr>
              <a:t>A.l</a:t>
            </a:r>
            <a:r>
              <a:rPr lang="tr-TR" dirty="0" smtClean="0">
                <a:latin typeface="Comic Sans MS" panose="030F0702030302020204" pitchFamily="66" charset="0"/>
              </a:rPr>
              <a:t>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57915964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840</Words>
  <Application>Microsoft Office PowerPoint</Application>
  <PresentationFormat>Ekran Gösterisi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Ofis Teması</vt:lpstr>
      <vt:lpstr>PowerPoint Sunusu</vt:lpstr>
      <vt:lpstr>2013 SBS’DE KOCAELİ BİRİNCİSİ OLMANIN HAKLI GURURUNU YAŞIYORUZ.</vt:lpstr>
      <vt:lpstr>MODEL NASIL UYGULANACAK?</vt:lpstr>
      <vt:lpstr>PowerPoint Sunusu</vt:lpstr>
      <vt:lpstr>ORTAÖĞRETİME YERLEŞTİRMEDE ESAS ALINACAK PUAN NASIL HESAPLANACAK?</vt:lpstr>
      <vt:lpstr>ORTAÖĞRETİME GEÇİŞ NASIL GERÇEKLEŞECEK?</vt:lpstr>
      <vt:lpstr>PUAN EŞİTLİĞİ HALİNDE ORTAÖĞRETİME YERLEŞTİRME NASIL GERÇEKLEŞECEK?</vt:lpstr>
      <vt:lpstr>ORTAÖĞRETİM SİSTEMİNE GEÇİŞ SINAVIYLA BELİRLENECEK BAŞARI SIRASIYLA HANGİ OKULLARA GİRİLEBİLİR?</vt:lpstr>
      <vt:lpstr>Hazırlık Eğitimi Veren Okullar Hangileridir?</vt:lpstr>
      <vt:lpstr>PowerPoint Sunusu</vt:lpstr>
      <vt:lpstr>TEVİTÖL(TÜRK EĞİTİM VAKFI İNANÇ TÜRKEŞ ÖZEL LİSESİ)</vt:lpstr>
      <vt:lpstr>PowerPoint Sunusu</vt:lpstr>
      <vt:lpstr>ASKERİ LİSELER SINAVI</vt:lpstr>
      <vt:lpstr>POLİS KOLEJİ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beykan</dc:creator>
  <cp:lastModifiedBy>beykan</cp:lastModifiedBy>
  <cp:revision>42</cp:revision>
  <dcterms:created xsi:type="dcterms:W3CDTF">2013-09-04T17:53:33Z</dcterms:created>
  <dcterms:modified xsi:type="dcterms:W3CDTF">2013-09-18T18:51:40Z</dcterms:modified>
</cp:coreProperties>
</file>