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80" r:id="rId1"/>
  </p:sldMasterIdLst>
  <p:notesMasterIdLst>
    <p:notesMasterId r:id="rId44"/>
  </p:notesMasterIdLst>
  <p:sldIdLst>
    <p:sldId id="260" r:id="rId2"/>
    <p:sldId id="259" r:id="rId3"/>
    <p:sldId id="262" r:id="rId4"/>
    <p:sldId id="263" r:id="rId5"/>
    <p:sldId id="264" r:id="rId6"/>
    <p:sldId id="265" r:id="rId7"/>
    <p:sldId id="266" r:id="rId8"/>
    <p:sldId id="267" r:id="rId9"/>
    <p:sldId id="268" r:id="rId10"/>
    <p:sldId id="269" r:id="rId11"/>
    <p:sldId id="270" r:id="rId12"/>
    <p:sldId id="272" r:id="rId13"/>
    <p:sldId id="273" r:id="rId14"/>
    <p:sldId id="274" r:id="rId15"/>
    <p:sldId id="275" r:id="rId16"/>
    <p:sldId id="297" r:id="rId17"/>
    <p:sldId id="298" r:id="rId18"/>
    <p:sldId id="299" r:id="rId19"/>
    <p:sldId id="277" r:id="rId20"/>
    <p:sldId id="278" r:id="rId21"/>
    <p:sldId id="279" r:id="rId22"/>
    <p:sldId id="280" r:id="rId23"/>
    <p:sldId id="281" r:id="rId24"/>
    <p:sldId id="282" r:id="rId25"/>
    <p:sldId id="283" r:id="rId26"/>
    <p:sldId id="284" r:id="rId27"/>
    <p:sldId id="285" r:id="rId28"/>
    <p:sldId id="300" r:id="rId29"/>
    <p:sldId id="301" r:id="rId30"/>
    <p:sldId id="302"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Lst>
  <p:sldSz cx="9144000" cy="6858000" type="screen4x3"/>
  <p:notesSz cx="6858000" cy="9144000"/>
  <p:embeddedFontLst>
    <p:embeddedFont>
      <p:font typeface="Calibri" pitchFamily="34" charset="0"/>
      <p:regular r:id="rId45"/>
      <p:bold r:id="rId46"/>
      <p:italic r:id="rId47"/>
      <p:boldItalic r:id="rId48"/>
    </p:embeddedFont>
    <p:embeddedFont>
      <p:font typeface="Arial Black" pitchFamily="34" charset="0"/>
      <p:bold r:id="rId49"/>
    </p:embeddedFont>
    <p:embeddedFont>
      <p:font typeface="Gabrielle" pitchFamily="2" charset="0"/>
      <p:regular r:id="rId50"/>
    </p:embeddedFont>
    <p:embeddedFont>
      <p:font typeface="Tahoma" pitchFamily="34" charset="0"/>
      <p:regular r:id="rId51"/>
      <p:bold r:id="rId52"/>
    </p:embeddedFont>
  </p:embeddedFontLst>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Orta Stil 4 - Vurgu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FD0F851-EC5A-4D38-B0AD-8093EC10F338}" styleName="Açık Stil 1 - Vurgu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Açık Stil 1 - Vurgu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DBED569-4797-4DF1-A0F4-6AAB3CD982D8}" styleName="Açık Stil 3 - Vurgu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74" autoAdjust="0"/>
    <p:restoredTop sz="94679" autoAdjust="0"/>
  </p:normalViewPr>
  <p:slideViewPr>
    <p:cSldViewPr>
      <p:cViewPr varScale="1">
        <p:scale>
          <a:sx n="59" d="100"/>
          <a:sy n="59" d="100"/>
        </p:scale>
        <p:origin x="-84" y="-54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9861BAB2-9074-4D5F-9F00-EEACA8A132DD}"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4323D2C3-B96D-49B6-9D2E-4CCD53BE78F7}"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496D42FC-D74C-4ACB-A331-B3FDB38B635F}"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DEC846BB-B975-41EC-83E7-4D3B67F0D671}"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A041EB35-09AC-4F71-925B-E4F33563DE93}"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402559-E220-4E02-BF9D-BB8078075058}" type="doc">
      <dgm:prSet loTypeId="urn:microsoft.com/office/officeart/2005/8/layout/vList3"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044BEAB0-F65E-467E-9715-11F4FCEDDB0F}" type="presOf" srcId="{60402559-E220-4E02-BF9D-BB8078075058}" destId="{CD1569CF-37A3-4C7A-B125-44E7171FA18A}"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402559-E220-4E02-BF9D-BB8078075058}" type="doc">
      <dgm:prSet loTypeId="urn:microsoft.com/office/officeart/2005/8/layout/vList3#7"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A47027AC-673A-4143-8D5C-72B5A8421F1C}" type="presOf" srcId="{60402559-E220-4E02-BF9D-BB8078075058}" destId="{CD1569CF-37A3-4C7A-B125-44E7171FA18A}" srcOrd="0"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0402559-E220-4E02-BF9D-BB8078075058}" type="doc">
      <dgm:prSet loTypeId="urn:microsoft.com/office/officeart/2005/8/layout/vList3#7" loCatId="list" qsTypeId="urn:microsoft.com/office/officeart/2005/8/quickstyle/simple1" qsCatId="simple" csTypeId="urn:microsoft.com/office/officeart/2005/8/colors/accent1_2" csCatId="accent1" phldr="1"/>
      <dgm:spPr/>
    </dgm:pt>
    <dgm:pt modelId="{CD1569CF-37A3-4C7A-B125-44E7171FA18A}" type="pres">
      <dgm:prSet presAssocID="{60402559-E220-4E02-BF9D-BB8078075058}" presName="linearFlow" presStyleCnt="0">
        <dgm:presLayoutVars>
          <dgm:dir/>
          <dgm:resizeHandles val="exact"/>
        </dgm:presLayoutVars>
      </dgm:prSet>
      <dgm:spPr/>
    </dgm:pt>
  </dgm:ptLst>
  <dgm:cxnLst>
    <dgm:cxn modelId="{15780F33-1380-47B9-A951-D1665D2C9400}" type="presOf" srcId="{60402559-E220-4E02-BF9D-BB8078075058}" destId="{CD1569CF-37A3-4C7A-B125-44E7171FA18A}" srcOrd="0"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DF393A-4B94-4D5A-B4B2-15260DF38FE7}" type="datetimeFigureOut">
              <a:rPr lang="tr-TR" smtClean="0"/>
              <a:t>27.09.2013</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42EAAC-C2B2-4877-BC25-3EE2883001DE}" type="slidenum">
              <a:rPr lang="tr-TR" smtClean="0"/>
              <a:t>‹#›</a:t>
            </a:fld>
            <a:endParaRPr lang="tr-TR"/>
          </a:p>
        </p:txBody>
      </p:sp>
    </p:spTree>
    <p:extLst>
      <p:ext uri="{BB962C8B-B14F-4D97-AF65-F5344CB8AC3E}">
        <p14:creationId xmlns:p14="http://schemas.microsoft.com/office/powerpoint/2010/main" val="304026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BB42EAAC-C2B2-4877-BC25-3EE2883001DE}" type="slidenum">
              <a:rPr lang="tr-TR" smtClean="0"/>
              <a:t>2</a:t>
            </a:fld>
            <a:endParaRPr lang="tr-TR"/>
          </a:p>
        </p:txBody>
      </p:sp>
    </p:spTree>
    <p:extLst>
      <p:ext uri="{BB962C8B-B14F-4D97-AF65-F5344CB8AC3E}">
        <p14:creationId xmlns:p14="http://schemas.microsoft.com/office/powerpoint/2010/main" val="743797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09A7F78E-C6F3-4124-9B2D-B5B679BEA069}" type="datetime1">
              <a:rPr lang="tr-TR" smtClean="0"/>
              <a:t>27.09.2013</a:t>
            </a:fld>
            <a:endParaRPr lang="tr-TR"/>
          </a:p>
        </p:txBody>
      </p:sp>
      <p:sp>
        <p:nvSpPr>
          <p:cNvPr id="5" name="Altbilgi Yer Tutucusu 4"/>
          <p:cNvSpPr>
            <a:spLocks noGrp="1"/>
          </p:cNvSpPr>
          <p:nvPr>
            <p:ph type="ftr" sz="quarter" idx="11"/>
          </p:nvPr>
        </p:nvSpPr>
        <p:spPr/>
        <p:txBody>
          <a:bodyPr/>
          <a:lstStyle/>
          <a:p>
            <a:r>
              <a:rPr lang="tr-TR" smtClean="0"/>
              <a:t>Necmi ÖZEN - İl Millî Eğitim Müdürü</a:t>
            </a:r>
            <a:endParaRPr lang="tr-TR"/>
          </a:p>
        </p:txBody>
      </p:sp>
      <p:sp>
        <p:nvSpPr>
          <p:cNvPr id="6" name="Slayt Numarası Yer Tutucusu 5"/>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14605675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6E99D08-763A-43C6-BA6A-37564A867304}" type="datetime1">
              <a:rPr lang="tr-TR" smtClean="0"/>
              <a:t>27.09.2013</a:t>
            </a:fld>
            <a:endParaRPr lang="tr-TR"/>
          </a:p>
        </p:txBody>
      </p:sp>
      <p:sp>
        <p:nvSpPr>
          <p:cNvPr id="5" name="Altbilgi Yer Tutucusu 4"/>
          <p:cNvSpPr>
            <a:spLocks noGrp="1"/>
          </p:cNvSpPr>
          <p:nvPr>
            <p:ph type="ftr" sz="quarter" idx="11"/>
          </p:nvPr>
        </p:nvSpPr>
        <p:spPr/>
        <p:txBody>
          <a:bodyPr/>
          <a:lstStyle/>
          <a:p>
            <a:r>
              <a:rPr lang="tr-TR" smtClean="0"/>
              <a:t>Necmi ÖZEN - İl Millî Eğitim Müdürü</a:t>
            </a:r>
            <a:endParaRPr lang="tr-TR"/>
          </a:p>
        </p:txBody>
      </p:sp>
      <p:sp>
        <p:nvSpPr>
          <p:cNvPr id="6" name="Slayt Numarası Yer Tutucusu 5"/>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32764497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5C3C167F-1FE0-4907-A362-23FF3CB3F075}" type="datetime1">
              <a:rPr lang="tr-TR" smtClean="0"/>
              <a:t>27.09.2013</a:t>
            </a:fld>
            <a:endParaRPr lang="tr-TR"/>
          </a:p>
        </p:txBody>
      </p:sp>
      <p:sp>
        <p:nvSpPr>
          <p:cNvPr id="5" name="Altbilgi Yer Tutucusu 4"/>
          <p:cNvSpPr>
            <a:spLocks noGrp="1"/>
          </p:cNvSpPr>
          <p:nvPr>
            <p:ph type="ftr" sz="quarter" idx="11"/>
          </p:nvPr>
        </p:nvSpPr>
        <p:spPr/>
        <p:txBody>
          <a:bodyPr/>
          <a:lstStyle/>
          <a:p>
            <a:r>
              <a:rPr lang="tr-TR" smtClean="0"/>
              <a:t>Necmi ÖZEN - İl Millî Eğitim Müdürü</a:t>
            </a:r>
            <a:endParaRPr lang="tr-TR"/>
          </a:p>
        </p:txBody>
      </p:sp>
      <p:sp>
        <p:nvSpPr>
          <p:cNvPr id="6" name="Slayt Numarası Yer Tutucusu 5"/>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29073712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6551C13F-03E7-4F21-8C32-BCF04BB73494}" type="datetime1">
              <a:rPr lang="tr-TR" smtClean="0"/>
              <a:t>27.09.2013</a:t>
            </a:fld>
            <a:endParaRPr lang="tr-TR"/>
          </a:p>
        </p:txBody>
      </p:sp>
      <p:sp>
        <p:nvSpPr>
          <p:cNvPr id="5" name="Altbilgi Yer Tutucusu 4"/>
          <p:cNvSpPr>
            <a:spLocks noGrp="1"/>
          </p:cNvSpPr>
          <p:nvPr>
            <p:ph type="ftr" sz="quarter" idx="11"/>
          </p:nvPr>
        </p:nvSpPr>
        <p:spPr/>
        <p:txBody>
          <a:bodyPr/>
          <a:lstStyle/>
          <a:p>
            <a:r>
              <a:rPr lang="tr-TR" smtClean="0"/>
              <a:t>Necmi ÖZEN - İl Millî Eğitim Müdürü</a:t>
            </a:r>
            <a:endParaRPr lang="tr-TR"/>
          </a:p>
        </p:txBody>
      </p:sp>
      <p:sp>
        <p:nvSpPr>
          <p:cNvPr id="6" name="Slayt Numarası Yer Tutucusu 5"/>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9283509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F745A098-5A34-49CA-B2BE-91B24AB812CD}" type="datetime1">
              <a:rPr lang="tr-TR" smtClean="0"/>
              <a:t>27.09.2013</a:t>
            </a:fld>
            <a:endParaRPr lang="tr-TR"/>
          </a:p>
        </p:txBody>
      </p:sp>
      <p:sp>
        <p:nvSpPr>
          <p:cNvPr id="5" name="Altbilgi Yer Tutucusu 4"/>
          <p:cNvSpPr>
            <a:spLocks noGrp="1"/>
          </p:cNvSpPr>
          <p:nvPr>
            <p:ph type="ftr" sz="quarter" idx="11"/>
          </p:nvPr>
        </p:nvSpPr>
        <p:spPr/>
        <p:txBody>
          <a:bodyPr/>
          <a:lstStyle/>
          <a:p>
            <a:r>
              <a:rPr lang="tr-TR" smtClean="0"/>
              <a:t>Necmi ÖZEN - İl Millî Eğitim Müdürü</a:t>
            </a:r>
            <a:endParaRPr lang="tr-TR"/>
          </a:p>
        </p:txBody>
      </p:sp>
      <p:sp>
        <p:nvSpPr>
          <p:cNvPr id="6" name="Slayt Numarası Yer Tutucusu 5"/>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20603996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1794478A-406D-4BFF-96E2-94EDBF43C66B}" type="datetime1">
              <a:rPr lang="tr-TR" smtClean="0"/>
              <a:t>27.09.2013</a:t>
            </a:fld>
            <a:endParaRPr lang="tr-TR"/>
          </a:p>
        </p:txBody>
      </p:sp>
      <p:sp>
        <p:nvSpPr>
          <p:cNvPr id="6" name="Altbilgi Yer Tutucusu 5"/>
          <p:cNvSpPr>
            <a:spLocks noGrp="1"/>
          </p:cNvSpPr>
          <p:nvPr>
            <p:ph type="ftr" sz="quarter" idx="11"/>
          </p:nvPr>
        </p:nvSpPr>
        <p:spPr/>
        <p:txBody>
          <a:bodyPr/>
          <a:lstStyle/>
          <a:p>
            <a:r>
              <a:rPr lang="tr-TR" smtClean="0"/>
              <a:t>Necmi ÖZEN - İl Millî Eğitim Müdürü</a:t>
            </a:r>
            <a:endParaRPr lang="tr-TR"/>
          </a:p>
        </p:txBody>
      </p:sp>
      <p:sp>
        <p:nvSpPr>
          <p:cNvPr id="7" name="Slayt Numarası Yer Tutucusu 6"/>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37114162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2361BA0C-8388-41AF-B6CB-260E39ADC006}" type="datetime1">
              <a:rPr lang="tr-TR" smtClean="0"/>
              <a:t>27.09.2013</a:t>
            </a:fld>
            <a:endParaRPr lang="tr-TR"/>
          </a:p>
        </p:txBody>
      </p:sp>
      <p:sp>
        <p:nvSpPr>
          <p:cNvPr id="8" name="Altbilgi Yer Tutucusu 7"/>
          <p:cNvSpPr>
            <a:spLocks noGrp="1"/>
          </p:cNvSpPr>
          <p:nvPr>
            <p:ph type="ftr" sz="quarter" idx="11"/>
          </p:nvPr>
        </p:nvSpPr>
        <p:spPr/>
        <p:txBody>
          <a:bodyPr/>
          <a:lstStyle/>
          <a:p>
            <a:r>
              <a:rPr lang="tr-TR" smtClean="0"/>
              <a:t>Necmi ÖZEN - İl Millî Eğitim Müdürü</a:t>
            </a:r>
            <a:endParaRPr lang="tr-TR"/>
          </a:p>
        </p:txBody>
      </p:sp>
      <p:sp>
        <p:nvSpPr>
          <p:cNvPr id="9" name="Slayt Numarası Yer Tutucusu 8"/>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20669156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FD165374-35A9-42E0-83F5-ACC7F216303F}" type="datetime1">
              <a:rPr lang="tr-TR" smtClean="0"/>
              <a:t>27.09.2013</a:t>
            </a:fld>
            <a:endParaRPr lang="tr-TR"/>
          </a:p>
        </p:txBody>
      </p:sp>
      <p:sp>
        <p:nvSpPr>
          <p:cNvPr id="4" name="Altbilgi Yer Tutucusu 3"/>
          <p:cNvSpPr>
            <a:spLocks noGrp="1"/>
          </p:cNvSpPr>
          <p:nvPr>
            <p:ph type="ftr" sz="quarter" idx="11"/>
          </p:nvPr>
        </p:nvSpPr>
        <p:spPr/>
        <p:txBody>
          <a:bodyPr/>
          <a:lstStyle/>
          <a:p>
            <a:r>
              <a:rPr lang="tr-TR" smtClean="0"/>
              <a:t>Necmi ÖZEN - İl Millî Eğitim Müdürü</a:t>
            </a:r>
            <a:endParaRPr lang="tr-TR"/>
          </a:p>
        </p:txBody>
      </p:sp>
      <p:sp>
        <p:nvSpPr>
          <p:cNvPr id="5" name="Slayt Numarası Yer Tutucusu 4"/>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21205952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ABA8835E-FE4F-4D4F-97A9-2881F9540258}" type="datetime1">
              <a:rPr lang="tr-TR" smtClean="0"/>
              <a:t>27.09.2013</a:t>
            </a:fld>
            <a:endParaRPr lang="tr-T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13123052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720B6732-A728-4914-B4F2-1A59267770C7}" type="datetime1">
              <a:rPr lang="tr-TR" smtClean="0"/>
              <a:t>27.09.2013</a:t>
            </a:fld>
            <a:endParaRPr lang="tr-TR"/>
          </a:p>
        </p:txBody>
      </p:sp>
      <p:sp>
        <p:nvSpPr>
          <p:cNvPr id="6" name="Altbilgi Yer Tutucusu 5"/>
          <p:cNvSpPr>
            <a:spLocks noGrp="1"/>
          </p:cNvSpPr>
          <p:nvPr>
            <p:ph type="ftr" sz="quarter" idx="11"/>
          </p:nvPr>
        </p:nvSpPr>
        <p:spPr/>
        <p:txBody>
          <a:bodyPr/>
          <a:lstStyle/>
          <a:p>
            <a:r>
              <a:rPr lang="tr-TR" smtClean="0"/>
              <a:t>Necmi ÖZEN - İl Millî Eğitim Müdürü</a:t>
            </a:r>
            <a:endParaRPr lang="tr-TR"/>
          </a:p>
        </p:txBody>
      </p:sp>
      <p:sp>
        <p:nvSpPr>
          <p:cNvPr id="7" name="Slayt Numarası Yer Tutucusu 6"/>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9052357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7746F90C-EC7F-4C1A-87F2-D59A521368E2}" type="datetime1">
              <a:rPr lang="tr-TR" smtClean="0"/>
              <a:t>27.09.2013</a:t>
            </a:fld>
            <a:endParaRPr lang="tr-TR"/>
          </a:p>
        </p:txBody>
      </p:sp>
      <p:sp>
        <p:nvSpPr>
          <p:cNvPr id="6" name="Altbilgi Yer Tutucusu 5"/>
          <p:cNvSpPr>
            <a:spLocks noGrp="1"/>
          </p:cNvSpPr>
          <p:nvPr>
            <p:ph type="ftr" sz="quarter" idx="11"/>
          </p:nvPr>
        </p:nvSpPr>
        <p:spPr/>
        <p:txBody>
          <a:bodyPr/>
          <a:lstStyle/>
          <a:p>
            <a:r>
              <a:rPr lang="tr-TR" smtClean="0"/>
              <a:t>Necmi ÖZEN - İl Millî Eğitim Müdürü</a:t>
            </a:r>
            <a:endParaRPr lang="tr-TR"/>
          </a:p>
        </p:txBody>
      </p:sp>
      <p:sp>
        <p:nvSpPr>
          <p:cNvPr id="7" name="Slayt Numarası Yer Tutucusu 6"/>
          <p:cNvSpPr>
            <a:spLocks noGrp="1"/>
          </p:cNvSpPr>
          <p:nvPr>
            <p:ph type="sldNum" sz="quarter" idx="12"/>
          </p:nvPr>
        </p:nvSpPr>
        <p:spPr/>
        <p:txBody>
          <a:bodyPr/>
          <a:lstStyle/>
          <a:p>
            <a:fld id="{A14C9C2A-7E24-46E8-9D53-102DEE838F98}" type="slidenum">
              <a:rPr lang="tr-TR" smtClean="0"/>
              <a:t>‹#›</a:t>
            </a:fld>
            <a:endParaRPr lang="tr-TR"/>
          </a:p>
        </p:txBody>
      </p:sp>
    </p:spTree>
    <p:extLst>
      <p:ext uri="{BB962C8B-B14F-4D97-AF65-F5344CB8AC3E}">
        <p14:creationId xmlns:p14="http://schemas.microsoft.com/office/powerpoint/2010/main" val="17127020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0AAA5D-AD8E-4484-BC4E-94F26C5C7835}" type="datetime1">
              <a:rPr lang="tr-TR" smtClean="0"/>
              <a:t>27.09.2013</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Necmi ÖZEN - İl Millî Eğitim Müdürü</a:t>
            </a:r>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4C9C2A-7E24-46E8-9D53-102DEE838F98}" type="slidenum">
              <a:rPr lang="tr-TR" smtClean="0"/>
              <a:t>‹#›</a:t>
            </a:fld>
            <a:endParaRPr lang="tr-TR"/>
          </a:p>
        </p:txBody>
      </p:sp>
    </p:spTree>
    <p:extLst>
      <p:ext uri="{BB962C8B-B14F-4D97-AF65-F5344CB8AC3E}">
        <p14:creationId xmlns:p14="http://schemas.microsoft.com/office/powerpoint/2010/main" val="243209655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jpeg"/><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jpe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jpeg"/><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jpeg"/><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jpeg"/><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png"/><Relationship Id="rId7"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jpeg"/><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jpeg"/><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jpe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314691" y="3501008"/>
            <a:ext cx="8502520"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4400" b="1" cap="all" dirty="0">
                <a:ln w="0"/>
                <a:solidFill>
                  <a:srgbClr val="00B0F0"/>
                </a:solidFill>
                <a:effectLst>
                  <a:reflection blurRad="12700" stA="50000" endPos="50000" dist="5000" dir="5400000" sy="-100000" rotWithShape="0"/>
                </a:effectLst>
              </a:rPr>
              <a:t>TEMEL EĞİTİMDEN ORTAÖĞRETİME</a:t>
            </a:r>
          </a:p>
          <a:p>
            <a:pPr algn="ctr"/>
            <a:r>
              <a:rPr lang="tr-TR" sz="4400" b="1" cap="all" dirty="0">
                <a:ln w="0"/>
                <a:solidFill>
                  <a:srgbClr val="00B0F0"/>
                </a:solidFill>
                <a:effectLst>
                  <a:reflection blurRad="12700" stA="50000" endPos="50000" dist="5000" dir="5400000" sy="-100000" rotWithShape="0"/>
                </a:effectLst>
              </a:rPr>
              <a:t>GEÇİŞ SİSTEMİ</a:t>
            </a:r>
          </a:p>
        </p:txBody>
      </p:sp>
      <p:graphicFrame>
        <p:nvGraphicFramePr>
          <p:cNvPr id="10" name="Diyagram 9"/>
          <p:cNvGraphicFramePr/>
          <p:nvPr>
            <p:extLst>
              <p:ext uri="{D42A27DB-BD31-4B8C-83A1-F6EECF244321}">
                <p14:modId xmlns:p14="http://schemas.microsoft.com/office/powerpoint/2010/main" val="2800968522"/>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19698342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110204"/>
            <a:ext cx="7754122" cy="3046988"/>
          </a:xfrm>
          <a:prstGeom prst="rect">
            <a:avLst/>
          </a:prstGeom>
          <a:noFill/>
        </p:spPr>
        <p:txBody>
          <a:bodyPr wrap="square" rtlCol="0">
            <a:spAutoFit/>
          </a:bodyPr>
          <a:lstStyle/>
          <a:p>
            <a:pPr marL="342900" indent="-342900" algn="just">
              <a:buFont typeface="Arial" pitchFamily="34" charset="0"/>
              <a:buChar char="•"/>
            </a:pPr>
            <a:r>
              <a:rPr lang="tr-TR" sz="2400" dirty="0"/>
              <a:t>Merkezî değerlendirmeler, her dönem iki yazılısı </a:t>
            </a:r>
            <a:r>
              <a:rPr lang="tr-TR" sz="2400" dirty="0" smtClean="0"/>
              <a:t>olan derslerden </a:t>
            </a:r>
            <a:r>
              <a:rPr lang="tr-TR" sz="2400" dirty="0"/>
              <a:t>birincisi, üç yazılısı olan derslerden </a:t>
            </a:r>
            <a:r>
              <a:rPr lang="tr-TR" sz="2400" dirty="0" smtClean="0"/>
              <a:t>ise ikincisi olmak </a:t>
            </a:r>
            <a:r>
              <a:rPr lang="tr-TR" sz="2400" dirty="0"/>
              <a:t>üzere, akademik takvime göre </a:t>
            </a:r>
            <a:r>
              <a:rPr lang="tr-TR" sz="2400" dirty="0" smtClean="0"/>
              <a:t>işlenen müfredatı </a:t>
            </a:r>
            <a:r>
              <a:rPr lang="tr-TR" sz="2400" dirty="0"/>
              <a:t>kapsayacak şekilde yapılacak</a:t>
            </a:r>
          </a:p>
          <a:p>
            <a:pPr marL="342900" indent="-342900" algn="just">
              <a:buFont typeface="Arial" pitchFamily="34" charset="0"/>
              <a:buChar char="•"/>
            </a:pPr>
            <a:r>
              <a:rPr lang="tr-TR" sz="2400" dirty="0"/>
              <a:t>Merkezî değerlendirmeler her dönem iki okul </a:t>
            </a:r>
            <a:r>
              <a:rPr lang="tr-TR" sz="2400" dirty="0" smtClean="0"/>
              <a:t>gününe yayılarak </a:t>
            </a:r>
            <a:r>
              <a:rPr lang="tr-TR" sz="2400" dirty="0"/>
              <a:t>yapılacak, o günlerde okullar tatil </a:t>
            </a:r>
            <a:r>
              <a:rPr lang="tr-TR" sz="2400" dirty="0" smtClean="0"/>
              <a:t>edilecek</a:t>
            </a:r>
          </a:p>
          <a:p>
            <a:pPr marL="342900" indent="-342900" algn="just">
              <a:buFont typeface="Arial" pitchFamily="34" charset="0"/>
              <a:buChar char="•"/>
            </a:pPr>
            <a:r>
              <a:rPr lang="tr-TR" sz="2400" dirty="0" smtClean="0"/>
              <a:t>Sorular </a:t>
            </a:r>
            <a:r>
              <a:rPr lang="tr-TR" sz="2400" dirty="0"/>
              <a:t>çoktan seçmeli (4 seçenekli) </a:t>
            </a:r>
            <a:r>
              <a:rPr lang="tr-TR" sz="2400" dirty="0" smtClean="0"/>
              <a:t>olacak </a:t>
            </a:r>
          </a:p>
          <a:p>
            <a:pPr marL="342900" indent="-342900" algn="just">
              <a:buFont typeface="Arial" pitchFamily="34" charset="0"/>
              <a:buChar char="•"/>
            </a:pPr>
            <a:r>
              <a:rPr lang="tr-TR" sz="2400" dirty="0" smtClean="0"/>
              <a:t>Yanlış </a:t>
            </a:r>
            <a:r>
              <a:rPr lang="tr-TR" sz="2400" dirty="0"/>
              <a:t>cevaplar doğru cevapları etkilemeyecek</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10</a:t>
            </a:fld>
            <a:endParaRPr lang="tr-TR"/>
          </a:p>
        </p:txBody>
      </p:sp>
    </p:spTree>
    <p:extLst>
      <p:ext uri="{BB962C8B-B14F-4D97-AF65-F5344CB8AC3E}">
        <p14:creationId xmlns:p14="http://schemas.microsoft.com/office/powerpoint/2010/main" val="9285194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SİSTEMİN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420888"/>
            <a:ext cx="7754122" cy="2308324"/>
          </a:xfrm>
          <a:prstGeom prst="rect">
            <a:avLst/>
          </a:prstGeom>
          <a:noFill/>
        </p:spPr>
        <p:txBody>
          <a:bodyPr wrap="square" rtlCol="0">
            <a:spAutoFit/>
          </a:bodyPr>
          <a:lstStyle/>
          <a:p>
            <a:pPr marL="342900" indent="-342900">
              <a:buFont typeface="Arial" pitchFamily="34" charset="0"/>
              <a:buChar char="•"/>
            </a:pPr>
            <a:r>
              <a:rPr lang="tr-TR" sz="2400" dirty="0"/>
              <a:t>Merkezî değerlendirmeler orta ve uzun </a:t>
            </a:r>
            <a:r>
              <a:rPr lang="tr-TR" sz="2400" dirty="0" smtClean="0"/>
              <a:t>vadede açık </a:t>
            </a:r>
            <a:r>
              <a:rPr lang="tr-TR" sz="2400" dirty="0"/>
              <a:t>uçlu soruları da içerecek hale dönüştürülecek</a:t>
            </a:r>
          </a:p>
          <a:p>
            <a:pPr marL="342900" indent="-342900">
              <a:buFont typeface="Arial" pitchFamily="34" charset="0"/>
              <a:buChar char="•"/>
            </a:pPr>
            <a:r>
              <a:rPr lang="tr-TR" sz="2400" dirty="0"/>
              <a:t>Öğrenciler merkezî sınavlara olağanüstü </a:t>
            </a:r>
            <a:r>
              <a:rPr lang="tr-TR" sz="2400" dirty="0" smtClean="0"/>
              <a:t>haller dışında </a:t>
            </a:r>
            <a:r>
              <a:rPr lang="tr-TR" sz="2400" dirty="0"/>
              <a:t>kendi okullarında girecek</a:t>
            </a:r>
          </a:p>
          <a:p>
            <a:pPr marL="342900" indent="-342900">
              <a:buFont typeface="Arial" pitchFamily="34" charset="0"/>
              <a:buChar char="•"/>
            </a:pPr>
            <a:r>
              <a:rPr lang="tr-TR" sz="2400" dirty="0"/>
              <a:t>Sınavda görevlendirilecek öğretmenler </a:t>
            </a:r>
            <a:r>
              <a:rPr lang="tr-TR" sz="2400" dirty="0" smtClean="0"/>
              <a:t>kendi okullarından </a:t>
            </a:r>
            <a:r>
              <a:rPr lang="tr-TR" sz="2400" dirty="0"/>
              <a:t>farklı bir okulda görev yapacak</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11</a:t>
            </a:fld>
            <a:endParaRPr lang="tr-TR"/>
          </a:p>
        </p:txBody>
      </p:sp>
    </p:spTree>
    <p:extLst>
      <p:ext uri="{BB962C8B-B14F-4D97-AF65-F5344CB8AC3E}">
        <p14:creationId xmlns:p14="http://schemas.microsoft.com/office/powerpoint/2010/main" val="27204351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SİSTEMİN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564904"/>
            <a:ext cx="7754122" cy="1569660"/>
          </a:xfrm>
          <a:prstGeom prst="rect">
            <a:avLst/>
          </a:prstGeom>
          <a:noFill/>
        </p:spPr>
        <p:txBody>
          <a:bodyPr wrap="square" rtlCol="0">
            <a:spAutoFit/>
          </a:bodyPr>
          <a:lstStyle/>
          <a:p>
            <a:pPr marL="342900" indent="-342900" algn="just">
              <a:buFont typeface="Arial" pitchFamily="34" charset="0"/>
              <a:buChar char="•"/>
            </a:pPr>
            <a:r>
              <a:rPr lang="tr-TR" sz="2400" dirty="0"/>
              <a:t>Geçerli bir mazereti sebebiyle merkezî </a:t>
            </a:r>
            <a:r>
              <a:rPr lang="tr-TR" sz="2400" dirty="0" smtClean="0"/>
              <a:t>sınava giremeyen </a:t>
            </a:r>
            <a:r>
              <a:rPr lang="tr-TR" sz="2400" dirty="0"/>
              <a:t>öğrenciler için önceden belirlenen </a:t>
            </a:r>
            <a:r>
              <a:rPr lang="tr-TR" sz="2400" dirty="0" smtClean="0"/>
              <a:t>bir hafta sonunda </a:t>
            </a:r>
            <a:r>
              <a:rPr lang="tr-TR" sz="2400" dirty="0"/>
              <a:t>mazeret sınavı yapılacak</a:t>
            </a:r>
          </a:p>
          <a:p>
            <a:pPr marL="342900" indent="-342900" algn="just">
              <a:buFont typeface="Arial" pitchFamily="34" charset="0"/>
              <a:buChar char="•"/>
            </a:pPr>
            <a:r>
              <a:rPr lang="tr-TR" sz="2400" dirty="0"/>
              <a:t>Mazeret sınavı, belirlenen sınav </a:t>
            </a:r>
            <a:r>
              <a:rPr lang="tr-TR" sz="2400" dirty="0" smtClean="0"/>
              <a:t>merkezlerinde yapılacak</a:t>
            </a:r>
            <a:endParaRPr lang="tr-TR" sz="2400" dirty="0"/>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12</a:t>
            </a:fld>
            <a:endParaRPr lang="tr-TR"/>
          </a:p>
        </p:txBody>
      </p:sp>
    </p:spTree>
    <p:extLst>
      <p:ext uri="{BB962C8B-B14F-4D97-AF65-F5344CB8AC3E}">
        <p14:creationId xmlns:p14="http://schemas.microsoft.com/office/powerpoint/2010/main" val="40038626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2389" y="3501008"/>
            <a:ext cx="9176679"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4400" b="1" cap="all" dirty="0">
                <a:ln w="0"/>
                <a:solidFill>
                  <a:srgbClr val="00B0F0"/>
                </a:solidFill>
                <a:effectLst>
                  <a:reflection blurRad="12700" stA="50000" endPos="50000" dist="5000" dir="5400000" sy="-100000" rotWithShape="0"/>
                </a:effectLst>
              </a:rPr>
              <a:t>ORTAÖĞRETİME YERLEŞTİRMEDE ESAS</a:t>
            </a:r>
          </a:p>
          <a:p>
            <a:pPr algn="ctr"/>
            <a:r>
              <a:rPr lang="tr-TR" sz="4400" b="1" cap="all" dirty="0">
                <a:ln w="0"/>
                <a:solidFill>
                  <a:srgbClr val="00B0F0"/>
                </a:solidFill>
                <a:effectLst>
                  <a:reflection blurRad="12700" stA="50000" endPos="50000" dist="5000" dir="5400000" sy="-100000" rotWithShape="0"/>
                </a:effectLst>
              </a:rPr>
              <a:t>ALINACAK PUANIN HESAPLANMASI</a:t>
            </a:r>
          </a:p>
        </p:txBody>
      </p:sp>
      <p:graphicFrame>
        <p:nvGraphicFramePr>
          <p:cNvPr id="10" name="Diyagram 9"/>
          <p:cNvGraphicFramePr/>
          <p:nvPr>
            <p:extLst>
              <p:ext uri="{D42A27DB-BD31-4B8C-83A1-F6EECF244321}">
                <p14:modId xmlns:p14="http://schemas.microsoft.com/office/powerpoint/2010/main" val="4284029284"/>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29823802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smtClean="0">
                <a:solidFill>
                  <a:schemeClr val="accent5">
                    <a:lumMod val="75000"/>
                  </a:schemeClr>
                </a:solidFill>
                <a:effectLst>
                  <a:outerShdw blurRad="38100" dist="38100" dir="2700000" algn="tl">
                    <a:srgbClr val="000000">
                      <a:alpha val="43137"/>
                    </a:srgbClr>
                  </a:outerShdw>
                </a:effectLst>
              </a:rPr>
              <a:t>Alınacak Puanın Hesaplanması</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420888"/>
            <a:ext cx="7754122" cy="1569660"/>
          </a:xfrm>
          <a:prstGeom prst="rect">
            <a:avLst/>
          </a:prstGeom>
          <a:noFill/>
        </p:spPr>
        <p:txBody>
          <a:bodyPr wrap="square" rtlCol="0">
            <a:spAutoFit/>
          </a:bodyPr>
          <a:lstStyle/>
          <a:p>
            <a:pPr algn="just"/>
            <a:r>
              <a:rPr lang="tr-TR" sz="2400" dirty="0"/>
              <a:t>Öğrencinin 6, 7 ve 8. sınıf yılsonu başarı puanlarının </a:t>
            </a:r>
            <a:r>
              <a:rPr lang="tr-TR" sz="2400" dirty="0" smtClean="0"/>
              <a:t>aritmetik ortalamasının </a:t>
            </a:r>
            <a:r>
              <a:rPr lang="tr-TR" sz="2400" dirty="0"/>
              <a:t>%30’u ile 8. sınıf ağırlıklandırılmış </a:t>
            </a:r>
            <a:r>
              <a:rPr lang="tr-TR" sz="2400" dirty="0" smtClean="0"/>
              <a:t>merkezi sınav </a:t>
            </a:r>
            <a:r>
              <a:rPr lang="tr-TR" sz="2400" dirty="0"/>
              <a:t>puanının %70’inin toplamı, yerleştirmeye esas </a:t>
            </a:r>
            <a:r>
              <a:rPr lang="tr-TR" sz="2400" dirty="0" smtClean="0"/>
              <a:t>puanı oluşturacaktır</a:t>
            </a:r>
            <a:r>
              <a:rPr lang="tr-TR" sz="2400" dirty="0"/>
              <a:t>.</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14</a:t>
            </a:fld>
            <a:endParaRPr lang="tr-TR"/>
          </a:p>
        </p:txBody>
      </p:sp>
    </p:spTree>
    <p:extLst>
      <p:ext uri="{BB962C8B-B14F-4D97-AF65-F5344CB8AC3E}">
        <p14:creationId xmlns:p14="http://schemas.microsoft.com/office/powerpoint/2010/main" val="33018388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a:solidFill>
                  <a:schemeClr val="accent5">
                    <a:lumMod val="75000"/>
                  </a:schemeClr>
                </a:solidFill>
                <a:effectLst>
                  <a:outerShdw blurRad="38100" dist="38100" dir="2700000" algn="tl">
                    <a:srgbClr val="000000">
                      <a:alpha val="43137"/>
                    </a:srgbClr>
                  </a:outerShdw>
                </a:effectLst>
              </a:rPr>
              <a:t>Alınacak Puanın Hesaplanması</a:t>
            </a:r>
          </a:p>
        </p:txBody>
      </p:sp>
      <p:sp>
        <p:nvSpPr>
          <p:cNvPr id="2" name="Metin kutusu 1"/>
          <p:cNvSpPr txBox="1"/>
          <p:nvPr/>
        </p:nvSpPr>
        <p:spPr>
          <a:xfrm>
            <a:off x="706310" y="2420888"/>
            <a:ext cx="7754122" cy="1938992"/>
          </a:xfrm>
          <a:prstGeom prst="rect">
            <a:avLst/>
          </a:prstGeom>
          <a:noFill/>
        </p:spPr>
        <p:txBody>
          <a:bodyPr wrap="square" rtlCol="0">
            <a:spAutoFit/>
          </a:bodyPr>
          <a:lstStyle/>
          <a:p>
            <a:pPr algn="just"/>
            <a:r>
              <a:rPr lang="tr-TR" sz="2400" b="1" dirty="0"/>
              <a:t>Yılsonu başarı puanının hesaplanması</a:t>
            </a:r>
          </a:p>
          <a:p>
            <a:pPr algn="just"/>
            <a:r>
              <a:rPr lang="tr-TR" sz="2400" dirty="0"/>
              <a:t>Yılsonu başarı puanı, not ile değerlendirilen tüm </a:t>
            </a:r>
            <a:r>
              <a:rPr lang="tr-TR" sz="2400" dirty="0" smtClean="0"/>
              <a:t>derslerin ağırlıklı </a:t>
            </a:r>
            <a:r>
              <a:rPr lang="tr-TR" sz="2400" dirty="0"/>
              <a:t>yılsonu puanlarının o dersin haftalık ders saati </a:t>
            </a:r>
            <a:r>
              <a:rPr lang="tr-TR" sz="2400" dirty="0" smtClean="0"/>
              <a:t>sayısı ile </a:t>
            </a:r>
            <a:r>
              <a:rPr lang="tr-TR" sz="2400" dirty="0"/>
              <a:t>çarpımının o sınıfa ait haftalık ders saatleri </a:t>
            </a:r>
            <a:r>
              <a:rPr lang="tr-TR" sz="2400" dirty="0" smtClean="0"/>
              <a:t>toplamına bölümünden </a:t>
            </a:r>
            <a:r>
              <a:rPr lang="tr-TR" sz="2400" dirty="0"/>
              <a:t>elde edilen puanı ifade eder.</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15</a:t>
            </a:fld>
            <a:endParaRPr lang="tr-TR"/>
          </a:p>
        </p:txBody>
      </p:sp>
    </p:spTree>
    <p:extLst>
      <p:ext uri="{BB962C8B-B14F-4D97-AF65-F5344CB8AC3E}">
        <p14:creationId xmlns:p14="http://schemas.microsoft.com/office/powerpoint/2010/main" val="41349262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1571604" y="116632"/>
            <a:ext cx="7197548" cy="81203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rgbClr val="4BACC6">
                    <a:lumMod val="75000"/>
                  </a:srgbClr>
                </a:solidFill>
                <a:effectLst>
                  <a:outerShdw blurRad="38100" dist="38100" dir="2700000" algn="tl">
                    <a:srgbClr val="000000">
                      <a:alpha val="43137"/>
                    </a:srgbClr>
                  </a:outerShdw>
                </a:effectLst>
              </a:rPr>
              <a:t>Ortaöğretime Yerleştirmede Esas</a:t>
            </a:r>
          </a:p>
          <a:p>
            <a:r>
              <a:rPr lang="tr-TR" sz="2800" b="1" dirty="0">
                <a:solidFill>
                  <a:srgbClr val="4BACC6">
                    <a:lumMod val="75000"/>
                  </a:srgbClr>
                </a:solidFill>
                <a:effectLst>
                  <a:outerShdw blurRad="38100" dist="38100" dir="2700000" algn="tl">
                    <a:srgbClr val="000000">
                      <a:alpha val="43137"/>
                    </a:srgbClr>
                  </a:outerShdw>
                </a:effectLst>
              </a:rPr>
              <a:t>Alınacak Puanın Hesaplanması</a:t>
            </a:r>
          </a:p>
        </p:txBody>
      </p:sp>
      <p:sp>
        <p:nvSpPr>
          <p:cNvPr id="8" name="Metin kutusu 7"/>
          <p:cNvSpPr txBox="1"/>
          <p:nvPr/>
        </p:nvSpPr>
        <p:spPr>
          <a:xfrm>
            <a:off x="1214414" y="928670"/>
            <a:ext cx="7754122" cy="369332"/>
          </a:xfrm>
          <a:prstGeom prst="rect">
            <a:avLst/>
          </a:prstGeom>
          <a:noFill/>
        </p:spPr>
        <p:txBody>
          <a:bodyPr wrap="square" rtlCol="0">
            <a:spAutoFit/>
          </a:bodyPr>
          <a:lstStyle/>
          <a:p>
            <a:pPr algn="ctr"/>
            <a:r>
              <a:rPr lang="tr-TR" b="1" dirty="0" smtClean="0">
                <a:solidFill>
                  <a:srgbClr val="4BACC6">
                    <a:lumMod val="75000"/>
                  </a:srgbClr>
                </a:solidFill>
              </a:rPr>
              <a:t>MATEMATİK DERSİ DÖNEM SONU VE YILSONU PUANININ </a:t>
            </a:r>
            <a:r>
              <a:rPr lang="tr-TR" b="1" dirty="0">
                <a:solidFill>
                  <a:srgbClr val="4BACC6">
                    <a:lumMod val="75000"/>
                  </a:srgbClr>
                </a:solidFill>
              </a:rPr>
              <a:t>HESAPLANMASI</a:t>
            </a:r>
            <a:endParaRPr lang="tr-TR" dirty="0">
              <a:solidFill>
                <a:srgbClr val="4BACC6">
                  <a:lumMod val="75000"/>
                </a:srgbClr>
              </a:solidFill>
            </a:endParaRPr>
          </a:p>
        </p:txBody>
      </p:sp>
      <p:sp>
        <p:nvSpPr>
          <p:cNvPr id="4" name="Altbilgi Yer Tutucusu 3"/>
          <p:cNvSpPr>
            <a:spLocks noGrp="1"/>
          </p:cNvSpPr>
          <p:nvPr>
            <p:ph type="ftr" sz="quarter" idx="11"/>
          </p:nvPr>
        </p:nvSpPr>
        <p:spPr/>
        <p:txBody>
          <a:bodyPr/>
          <a:lstStyle/>
          <a:p>
            <a:r>
              <a:rPr lang="tr-TR" dirty="0"/>
              <a:t>Necmi ÖZEN - İl Millî Eğitim Müdürü</a:t>
            </a:r>
          </a:p>
        </p:txBody>
      </p:sp>
      <p:sp>
        <p:nvSpPr>
          <p:cNvPr id="7" name="Slayt Numarası Yer Tutucusu 6"/>
          <p:cNvSpPr>
            <a:spLocks noGrp="1"/>
          </p:cNvSpPr>
          <p:nvPr>
            <p:ph type="sldNum" sz="quarter" idx="12"/>
          </p:nvPr>
        </p:nvSpPr>
        <p:spPr/>
        <p:txBody>
          <a:bodyPr/>
          <a:lstStyle/>
          <a:p>
            <a:fld id="{A14C9C2A-7E24-46E8-9D53-102DEE838F98}" type="slidenum">
              <a:rPr lang="tr-TR" smtClean="0">
                <a:solidFill>
                  <a:prstClr val="black">
                    <a:tint val="75000"/>
                  </a:prstClr>
                </a:solidFill>
              </a:rPr>
              <a:pPr/>
              <a:t>16</a:t>
            </a:fld>
            <a:endParaRPr lang="tr-TR">
              <a:solidFill>
                <a:prstClr val="black">
                  <a:tint val="75000"/>
                </a:prstClr>
              </a:solidFill>
            </a:endParaRPr>
          </a:p>
        </p:txBody>
      </p:sp>
      <p:graphicFrame>
        <p:nvGraphicFramePr>
          <p:cNvPr id="9" name="8 Tablo"/>
          <p:cNvGraphicFramePr>
            <a:graphicFrameLocks noGrp="1"/>
          </p:cNvGraphicFramePr>
          <p:nvPr/>
        </p:nvGraphicFramePr>
        <p:xfrm>
          <a:off x="1000099" y="1714488"/>
          <a:ext cx="7215238" cy="1744228"/>
        </p:xfrm>
        <a:graphic>
          <a:graphicData uri="http://schemas.openxmlformats.org/drawingml/2006/table">
            <a:tbl>
              <a:tblPr/>
              <a:tblGrid>
                <a:gridCol w="842226"/>
                <a:gridCol w="842226"/>
                <a:gridCol w="842226"/>
                <a:gridCol w="842226"/>
                <a:gridCol w="842226"/>
                <a:gridCol w="842226"/>
                <a:gridCol w="842226"/>
                <a:gridCol w="1319656"/>
              </a:tblGrid>
              <a:tr h="1400613">
                <a:tc>
                  <a:txBody>
                    <a:bodyPr/>
                    <a:lstStyle/>
                    <a:p>
                      <a:pPr algn="ctr">
                        <a:spcAft>
                          <a:spcPts val="0"/>
                        </a:spcAft>
                      </a:pPr>
                      <a:r>
                        <a:rPr lang="tr-TR" sz="1800" dirty="0">
                          <a:latin typeface="Arial"/>
                          <a:ea typeface="Calibri"/>
                          <a:cs typeface="Times New Roman"/>
                        </a:rPr>
                        <a:t>1. Yazılı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2. Yazılı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3. Yazılı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1. Performans </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2. Performans</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Ders İçi Performans</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Proje </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1.Dönem Sonu Puanı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615">
                <a:tc>
                  <a:txBody>
                    <a:bodyPr/>
                    <a:lstStyle/>
                    <a:p>
                      <a:pPr algn="ctr">
                        <a:lnSpc>
                          <a:spcPct val="115000"/>
                        </a:lnSpc>
                        <a:spcAft>
                          <a:spcPts val="0"/>
                        </a:spcAft>
                      </a:pPr>
                      <a:r>
                        <a:rPr lang="tr-TR" sz="1800">
                          <a:latin typeface="Arial"/>
                          <a:ea typeface="Calibri"/>
                          <a:cs typeface="Times New Roman"/>
                        </a:rPr>
                        <a:t>78</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65</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82</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80</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85</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85</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8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77,0833</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9 Tablo"/>
          <p:cNvGraphicFramePr>
            <a:graphicFrameLocks noGrp="1"/>
          </p:cNvGraphicFramePr>
          <p:nvPr>
            <p:extLst>
              <p:ext uri="{D42A27DB-BD31-4B8C-83A1-F6EECF244321}">
                <p14:modId xmlns:p14="http://schemas.microsoft.com/office/powerpoint/2010/main" val="2912844767"/>
              </p:ext>
            </p:extLst>
          </p:nvPr>
        </p:nvGraphicFramePr>
        <p:xfrm>
          <a:off x="1000100" y="4000504"/>
          <a:ext cx="7215238" cy="1754698"/>
        </p:xfrm>
        <a:graphic>
          <a:graphicData uri="http://schemas.openxmlformats.org/drawingml/2006/table">
            <a:tbl>
              <a:tblPr/>
              <a:tblGrid>
                <a:gridCol w="897472"/>
                <a:gridCol w="897472"/>
                <a:gridCol w="897472"/>
                <a:gridCol w="897472"/>
                <a:gridCol w="897472"/>
                <a:gridCol w="897472"/>
                <a:gridCol w="779356"/>
                <a:gridCol w="1051050"/>
              </a:tblGrid>
              <a:tr h="1384113">
                <a:tc>
                  <a:txBody>
                    <a:bodyPr/>
                    <a:lstStyle/>
                    <a:p>
                      <a:pPr algn="ctr">
                        <a:spcAft>
                          <a:spcPts val="0"/>
                        </a:spcAft>
                      </a:pPr>
                      <a:r>
                        <a:rPr lang="tr-TR" sz="1800" dirty="0">
                          <a:latin typeface="Arial"/>
                          <a:ea typeface="Calibri"/>
                          <a:cs typeface="Times New Roman"/>
                        </a:rPr>
                        <a:t>1. Yazılı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a:latin typeface="Arial"/>
                          <a:ea typeface="Calibri"/>
                          <a:cs typeface="Times New Roman"/>
                        </a:rPr>
                        <a:t>2. Yazılı</a:t>
                      </a:r>
                      <a:endParaRPr lang="tr-TR" sz="180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a:latin typeface="Arial"/>
                          <a:ea typeface="Calibri"/>
                          <a:cs typeface="Times New Roman"/>
                        </a:rPr>
                        <a:t>3. Yazılı</a:t>
                      </a:r>
                      <a:endParaRPr lang="tr-TR" sz="180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1. Performans </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2. Performans</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Ders İçi Performans</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tr-TR" sz="1800" dirty="0">
                          <a:latin typeface="Arial"/>
                          <a:ea typeface="Calibri"/>
                          <a:cs typeface="Times New Roman"/>
                        </a:rPr>
                        <a:t>Proje </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Arial"/>
                          <a:ea typeface="Calibri"/>
                          <a:cs typeface="Times New Roman"/>
                        </a:rPr>
                        <a:t>2.Dönem Sonu Puanı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585">
                <a:tc>
                  <a:txBody>
                    <a:bodyPr/>
                    <a:lstStyle/>
                    <a:p>
                      <a:pPr algn="ctr">
                        <a:lnSpc>
                          <a:spcPct val="115000"/>
                        </a:lnSpc>
                        <a:spcAft>
                          <a:spcPts val="0"/>
                        </a:spcAft>
                      </a:pPr>
                      <a:r>
                        <a:rPr lang="tr-TR" sz="1800" dirty="0">
                          <a:latin typeface="Arial"/>
                          <a:ea typeface="Calibri"/>
                          <a:cs typeface="Times New Roman"/>
                        </a:rPr>
                        <a:t>84</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88</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85</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85</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95</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90</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90</a:t>
                      </a:r>
                      <a:endParaRPr lang="tr-TR"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87,4000</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 name="11 Metin kutusu"/>
          <p:cNvSpPr txBox="1"/>
          <p:nvPr/>
        </p:nvSpPr>
        <p:spPr>
          <a:xfrm>
            <a:off x="3428992" y="1285860"/>
            <a:ext cx="2428892" cy="461665"/>
          </a:xfrm>
          <a:prstGeom prst="rect">
            <a:avLst/>
          </a:prstGeom>
          <a:noFill/>
        </p:spPr>
        <p:txBody>
          <a:bodyPr wrap="square" rtlCol="0">
            <a:spAutoFit/>
          </a:bodyPr>
          <a:lstStyle/>
          <a:p>
            <a:r>
              <a:rPr lang="tr-TR" sz="2400" dirty="0" smtClean="0">
                <a:solidFill>
                  <a:sysClr val="windowText" lastClr="000000"/>
                </a:solidFill>
                <a:latin typeface="Arial Black" pitchFamily="34" charset="0"/>
              </a:rPr>
              <a:t>1. DÖNEM</a:t>
            </a:r>
            <a:endParaRPr lang="tr-TR" sz="2400" dirty="0">
              <a:solidFill>
                <a:sysClr val="windowText" lastClr="000000"/>
              </a:solidFill>
              <a:latin typeface="Arial Black" pitchFamily="34" charset="0"/>
            </a:endParaRPr>
          </a:p>
        </p:txBody>
      </p:sp>
      <p:sp>
        <p:nvSpPr>
          <p:cNvPr id="13" name="12 Metin kutusu"/>
          <p:cNvSpPr txBox="1"/>
          <p:nvPr/>
        </p:nvSpPr>
        <p:spPr>
          <a:xfrm>
            <a:off x="3571868" y="3500438"/>
            <a:ext cx="2428892" cy="461665"/>
          </a:xfrm>
          <a:prstGeom prst="rect">
            <a:avLst/>
          </a:prstGeom>
          <a:noFill/>
        </p:spPr>
        <p:txBody>
          <a:bodyPr wrap="square" rtlCol="0">
            <a:spAutoFit/>
          </a:bodyPr>
          <a:lstStyle/>
          <a:p>
            <a:r>
              <a:rPr lang="tr-TR" sz="2400" dirty="0" smtClean="0">
                <a:solidFill>
                  <a:sysClr val="windowText" lastClr="000000"/>
                </a:solidFill>
                <a:latin typeface="Arial Black" pitchFamily="34" charset="0"/>
              </a:rPr>
              <a:t>2. DÖNEM</a:t>
            </a:r>
            <a:endParaRPr lang="tr-TR" sz="2400" dirty="0">
              <a:solidFill>
                <a:sysClr val="windowText" lastClr="000000"/>
              </a:solidFill>
              <a:latin typeface="Arial Black" pitchFamily="34" charset="0"/>
            </a:endParaRPr>
          </a:p>
        </p:txBody>
      </p:sp>
    </p:spTree>
    <p:extLst>
      <p:ext uri="{BB962C8B-B14F-4D97-AF65-F5344CB8AC3E}">
        <p14:creationId xmlns:p14="http://schemas.microsoft.com/office/powerpoint/2010/main" val="3823799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1571604" y="116632"/>
            <a:ext cx="7197548" cy="81203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rgbClr val="4BACC6">
                    <a:lumMod val="75000"/>
                  </a:srgbClr>
                </a:solidFill>
                <a:effectLst>
                  <a:outerShdw blurRad="38100" dist="38100" dir="2700000" algn="tl">
                    <a:srgbClr val="000000">
                      <a:alpha val="43137"/>
                    </a:srgbClr>
                  </a:outerShdw>
                </a:effectLst>
              </a:rPr>
              <a:t>Ortaöğretime Yerleştirmede Esas</a:t>
            </a:r>
          </a:p>
          <a:p>
            <a:r>
              <a:rPr lang="tr-TR" sz="2800" b="1" dirty="0">
                <a:solidFill>
                  <a:srgbClr val="4BACC6">
                    <a:lumMod val="75000"/>
                  </a:srgbClr>
                </a:solidFill>
                <a:effectLst>
                  <a:outerShdw blurRad="38100" dist="38100" dir="2700000" algn="tl">
                    <a:srgbClr val="000000">
                      <a:alpha val="43137"/>
                    </a:srgbClr>
                  </a:outerShdw>
                </a:effectLst>
              </a:rPr>
              <a:t>Alınacak Puanın Hesaplanması</a:t>
            </a:r>
          </a:p>
        </p:txBody>
      </p:sp>
      <p:sp>
        <p:nvSpPr>
          <p:cNvPr id="8" name="Metin kutusu 7"/>
          <p:cNvSpPr txBox="1"/>
          <p:nvPr/>
        </p:nvSpPr>
        <p:spPr>
          <a:xfrm>
            <a:off x="1214414" y="928670"/>
            <a:ext cx="7754122" cy="369332"/>
          </a:xfrm>
          <a:prstGeom prst="rect">
            <a:avLst/>
          </a:prstGeom>
          <a:noFill/>
        </p:spPr>
        <p:txBody>
          <a:bodyPr wrap="square" rtlCol="0">
            <a:spAutoFit/>
          </a:bodyPr>
          <a:lstStyle/>
          <a:p>
            <a:pPr algn="ctr"/>
            <a:r>
              <a:rPr lang="tr-TR" b="1" dirty="0" smtClean="0">
                <a:solidFill>
                  <a:srgbClr val="4BACC6">
                    <a:lumMod val="75000"/>
                  </a:srgbClr>
                </a:solidFill>
              </a:rPr>
              <a:t>MATEMATİK DERSİ DÖNEM SONU VE YILSONU PUANININ </a:t>
            </a:r>
            <a:r>
              <a:rPr lang="tr-TR" b="1" dirty="0">
                <a:solidFill>
                  <a:srgbClr val="4BACC6">
                    <a:lumMod val="75000"/>
                  </a:srgbClr>
                </a:solidFill>
              </a:rPr>
              <a:t>HESAPLANMASI</a:t>
            </a:r>
            <a:endParaRPr lang="tr-TR" dirty="0">
              <a:solidFill>
                <a:srgbClr val="4BACC6">
                  <a:lumMod val="75000"/>
                </a:srgbClr>
              </a:solidFill>
            </a:endParaRPr>
          </a:p>
        </p:txBody>
      </p:sp>
      <p:sp>
        <p:nvSpPr>
          <p:cNvPr id="4" name="Altbilgi Yer Tutucusu 3"/>
          <p:cNvSpPr>
            <a:spLocks noGrp="1"/>
          </p:cNvSpPr>
          <p:nvPr>
            <p:ph type="ftr" sz="quarter" idx="11"/>
          </p:nvPr>
        </p:nvSpPr>
        <p:spPr/>
        <p:txBody>
          <a:bodyPr/>
          <a:lstStyle/>
          <a:p>
            <a:r>
              <a:rPr lang="tr-TR" dirty="0"/>
              <a:t>Necmi ÖZEN - İl Millî Eğitim Müdürü</a:t>
            </a:r>
          </a:p>
        </p:txBody>
      </p:sp>
      <p:sp>
        <p:nvSpPr>
          <p:cNvPr id="7" name="Slayt Numarası Yer Tutucusu 6"/>
          <p:cNvSpPr>
            <a:spLocks noGrp="1"/>
          </p:cNvSpPr>
          <p:nvPr>
            <p:ph type="sldNum" sz="quarter" idx="12"/>
          </p:nvPr>
        </p:nvSpPr>
        <p:spPr/>
        <p:txBody>
          <a:bodyPr/>
          <a:lstStyle/>
          <a:p>
            <a:fld id="{A14C9C2A-7E24-46E8-9D53-102DEE838F98}" type="slidenum">
              <a:rPr lang="tr-TR" smtClean="0">
                <a:solidFill>
                  <a:prstClr val="black">
                    <a:tint val="75000"/>
                  </a:prstClr>
                </a:solidFill>
              </a:rPr>
              <a:pPr/>
              <a:t>17</a:t>
            </a:fld>
            <a:endParaRPr lang="tr-TR">
              <a:solidFill>
                <a:prstClr val="black">
                  <a:tint val="75000"/>
                </a:prstClr>
              </a:solidFill>
            </a:endParaRPr>
          </a:p>
        </p:txBody>
      </p:sp>
      <p:graphicFrame>
        <p:nvGraphicFramePr>
          <p:cNvPr id="14" name="13 Tablo"/>
          <p:cNvGraphicFramePr>
            <a:graphicFrameLocks noGrp="1"/>
          </p:cNvGraphicFramePr>
          <p:nvPr>
            <p:extLst>
              <p:ext uri="{D42A27DB-BD31-4B8C-83A1-F6EECF244321}">
                <p14:modId xmlns:p14="http://schemas.microsoft.com/office/powerpoint/2010/main" val="2018189923"/>
              </p:ext>
            </p:extLst>
          </p:nvPr>
        </p:nvGraphicFramePr>
        <p:xfrm>
          <a:off x="1071538" y="2071678"/>
          <a:ext cx="7072363" cy="2857520"/>
        </p:xfrm>
        <a:graphic>
          <a:graphicData uri="http://schemas.openxmlformats.org/drawingml/2006/table">
            <a:tbl>
              <a:tblPr/>
              <a:tblGrid>
                <a:gridCol w="1347827"/>
                <a:gridCol w="1347827"/>
                <a:gridCol w="1347827"/>
                <a:gridCol w="1514441"/>
                <a:gridCol w="1514441"/>
              </a:tblGrid>
              <a:tr h="2444637">
                <a:tc>
                  <a:txBody>
                    <a:bodyPr/>
                    <a:lstStyle/>
                    <a:p>
                      <a:pPr marL="71755" marR="71755" algn="ctr">
                        <a:lnSpc>
                          <a:spcPct val="115000"/>
                        </a:lnSpc>
                        <a:spcAft>
                          <a:spcPts val="0"/>
                        </a:spcAft>
                      </a:pPr>
                      <a:r>
                        <a:rPr lang="tr-TR" sz="1800" dirty="0">
                          <a:latin typeface="Arial"/>
                          <a:ea typeface="Calibri"/>
                          <a:cs typeface="Times New Roman"/>
                        </a:rPr>
                        <a:t>1.Dönem Sonu Puanı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Arial"/>
                          <a:ea typeface="Calibri"/>
                          <a:cs typeface="Times New Roman"/>
                        </a:rPr>
                        <a:t>2.Dönem Sonu Puanı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Arial"/>
                          <a:ea typeface="Calibri"/>
                          <a:cs typeface="Times New Roman"/>
                        </a:rPr>
                        <a:t>Yıl Sonu Puanı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Arial"/>
                          <a:ea typeface="Calibri"/>
                          <a:cs typeface="Times New Roman"/>
                        </a:rPr>
                        <a:t>Haftalık Ders Saati Sayısı</a:t>
                      </a:r>
                      <a:endParaRPr lang="tr-TR" sz="18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0" algn="ctr">
                        <a:spcAft>
                          <a:spcPts val="0"/>
                        </a:spcAft>
                      </a:pPr>
                      <a:r>
                        <a:rPr lang="tr-TR" sz="1800" dirty="0" smtClean="0">
                          <a:latin typeface="Arial"/>
                          <a:ea typeface="Calibri"/>
                          <a:cs typeface="Times New Roman"/>
                        </a:rPr>
                        <a:t> </a:t>
                      </a:r>
                    </a:p>
                    <a:p>
                      <a:pPr lvl="0" algn="ctr">
                        <a:spcAft>
                          <a:spcPts val="0"/>
                        </a:spcAft>
                      </a:pPr>
                      <a:r>
                        <a:rPr lang="tr-TR" sz="1800" dirty="0" smtClean="0">
                          <a:latin typeface="Arial"/>
                          <a:ea typeface="Calibri"/>
                          <a:cs typeface="Times New Roman"/>
                        </a:rPr>
                        <a:t> Ağırlıklı </a:t>
                      </a:r>
                      <a:r>
                        <a:rPr lang="tr-TR" sz="1800" dirty="0">
                          <a:latin typeface="Arial"/>
                          <a:ea typeface="Calibri"/>
                          <a:cs typeface="Times New Roman"/>
                        </a:rPr>
                        <a:t>Yıl Sonu Başarı Puanı</a:t>
                      </a:r>
                      <a:endParaRPr lang="tr-TR" sz="1800" dirty="0">
                        <a:latin typeface="Calibri"/>
                        <a:ea typeface="Calibri"/>
                        <a:cs typeface="Times New Roman"/>
                      </a:endParaRPr>
                    </a:p>
                  </a:txBody>
                  <a:tcPr marL="68580" marR="6858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883">
                <a:tc>
                  <a:txBody>
                    <a:bodyPr/>
                    <a:lstStyle/>
                    <a:p>
                      <a:pPr algn="ctr">
                        <a:lnSpc>
                          <a:spcPct val="115000"/>
                        </a:lnSpc>
                        <a:spcAft>
                          <a:spcPts val="0"/>
                        </a:spcAft>
                      </a:pPr>
                      <a:r>
                        <a:rPr lang="tr-TR" sz="1800" dirty="0">
                          <a:latin typeface="Arial"/>
                          <a:ea typeface="Calibri"/>
                          <a:cs typeface="Times New Roman"/>
                        </a:rPr>
                        <a:t>77,0833</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87,4000</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82,2416</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4</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328,9664</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 name="14 Metin kutusu"/>
          <p:cNvSpPr txBox="1"/>
          <p:nvPr/>
        </p:nvSpPr>
        <p:spPr>
          <a:xfrm>
            <a:off x="1214414" y="1571612"/>
            <a:ext cx="7072362" cy="400110"/>
          </a:xfrm>
          <a:prstGeom prst="rect">
            <a:avLst/>
          </a:prstGeom>
          <a:noFill/>
        </p:spPr>
        <p:txBody>
          <a:bodyPr wrap="square" rtlCol="0">
            <a:spAutoFit/>
          </a:bodyPr>
          <a:lstStyle/>
          <a:p>
            <a:r>
              <a:rPr lang="tr-TR" sz="2000" dirty="0" smtClean="0">
                <a:solidFill>
                  <a:sysClr val="windowText" lastClr="000000"/>
                </a:solidFill>
                <a:latin typeface="Arial Black" pitchFamily="34" charset="0"/>
              </a:rPr>
              <a:t>AĞIRLIKLI YIL SONU BAŞARI PUANI HESAPLAMA</a:t>
            </a:r>
            <a:endParaRPr lang="tr-TR" sz="2000" dirty="0">
              <a:solidFill>
                <a:sysClr val="windowText" lastClr="000000"/>
              </a:solidFill>
              <a:latin typeface="Arial Black" pitchFamily="34" charset="0"/>
            </a:endParaRPr>
          </a:p>
        </p:txBody>
      </p:sp>
    </p:spTree>
    <p:extLst>
      <p:ext uri="{BB962C8B-B14F-4D97-AF65-F5344CB8AC3E}">
        <p14:creationId xmlns:p14="http://schemas.microsoft.com/office/powerpoint/2010/main" val="8128734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1571604" y="116632"/>
            <a:ext cx="7197548" cy="81203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rgbClr val="4BACC6">
                    <a:lumMod val="75000"/>
                  </a:srgbClr>
                </a:solidFill>
                <a:effectLst>
                  <a:outerShdw blurRad="38100" dist="38100" dir="2700000" algn="tl">
                    <a:srgbClr val="000000">
                      <a:alpha val="43137"/>
                    </a:srgbClr>
                  </a:outerShdw>
                </a:effectLst>
              </a:rPr>
              <a:t>Ortaöğretime Yerleştirmede Esas</a:t>
            </a:r>
          </a:p>
          <a:p>
            <a:r>
              <a:rPr lang="tr-TR" sz="2800" b="1" dirty="0">
                <a:solidFill>
                  <a:srgbClr val="4BACC6">
                    <a:lumMod val="75000"/>
                  </a:srgbClr>
                </a:solidFill>
                <a:effectLst>
                  <a:outerShdw blurRad="38100" dist="38100" dir="2700000" algn="tl">
                    <a:srgbClr val="000000">
                      <a:alpha val="43137"/>
                    </a:srgbClr>
                  </a:outerShdw>
                </a:effectLst>
              </a:rPr>
              <a:t>Alınacak Puanın Hesaplanması</a:t>
            </a:r>
          </a:p>
        </p:txBody>
      </p:sp>
      <p:sp>
        <p:nvSpPr>
          <p:cNvPr id="8" name="Metin kutusu 7"/>
          <p:cNvSpPr txBox="1"/>
          <p:nvPr/>
        </p:nvSpPr>
        <p:spPr>
          <a:xfrm>
            <a:off x="785786" y="1142984"/>
            <a:ext cx="7754122" cy="40011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000" b="1" cap="all" dirty="0" smtClean="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latin typeface="Arial" pitchFamily="34" charset="0"/>
                <a:cs typeface="Arial" pitchFamily="34" charset="0"/>
              </a:rPr>
              <a:t>8. SINIF AĞIRLIKLI YIL SONU BAŞARI PUANI HESAPLAMA</a:t>
            </a:r>
            <a:endParaRPr lang="tr-TR" sz="20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latin typeface="Arial" pitchFamily="34" charset="0"/>
              <a:cs typeface="Arial" pitchFamily="34" charset="0"/>
            </a:endParaRPr>
          </a:p>
        </p:txBody>
      </p:sp>
      <p:sp>
        <p:nvSpPr>
          <p:cNvPr id="4" name="Altbilgi Yer Tutucusu 3"/>
          <p:cNvSpPr>
            <a:spLocks noGrp="1"/>
          </p:cNvSpPr>
          <p:nvPr>
            <p:ph type="ftr" sz="quarter" idx="11"/>
          </p:nvPr>
        </p:nvSpPr>
        <p:spPr/>
        <p:txBody>
          <a:bodyPr/>
          <a:lstStyle/>
          <a:p>
            <a:r>
              <a:rPr lang="tr-TR" dirty="0"/>
              <a:t>Necmi ÖZEN - İl Millî Eğitim Müdürü</a:t>
            </a:r>
          </a:p>
        </p:txBody>
      </p:sp>
      <p:sp>
        <p:nvSpPr>
          <p:cNvPr id="7" name="Slayt Numarası Yer Tutucusu 6"/>
          <p:cNvSpPr>
            <a:spLocks noGrp="1"/>
          </p:cNvSpPr>
          <p:nvPr>
            <p:ph type="sldNum" sz="quarter" idx="12"/>
          </p:nvPr>
        </p:nvSpPr>
        <p:spPr/>
        <p:txBody>
          <a:bodyPr/>
          <a:lstStyle/>
          <a:p>
            <a:fld id="{A14C9C2A-7E24-46E8-9D53-102DEE838F98}" type="slidenum">
              <a:rPr lang="tr-TR" smtClean="0">
                <a:solidFill>
                  <a:prstClr val="black">
                    <a:tint val="75000"/>
                  </a:prstClr>
                </a:solidFill>
              </a:rPr>
              <a:pPr/>
              <a:t>18</a:t>
            </a:fld>
            <a:endParaRPr lang="tr-TR">
              <a:solidFill>
                <a:prstClr val="black">
                  <a:tint val="75000"/>
                </a:prstClr>
              </a:solidFill>
            </a:endParaRPr>
          </a:p>
        </p:txBody>
      </p:sp>
      <p:graphicFrame>
        <p:nvGraphicFramePr>
          <p:cNvPr id="10" name="9 Tablo"/>
          <p:cNvGraphicFramePr>
            <a:graphicFrameLocks noGrp="1"/>
          </p:cNvGraphicFramePr>
          <p:nvPr>
            <p:extLst>
              <p:ext uri="{D42A27DB-BD31-4B8C-83A1-F6EECF244321}">
                <p14:modId xmlns:p14="http://schemas.microsoft.com/office/powerpoint/2010/main" val="3597162124"/>
              </p:ext>
            </p:extLst>
          </p:nvPr>
        </p:nvGraphicFramePr>
        <p:xfrm>
          <a:off x="857225" y="1571609"/>
          <a:ext cx="7429550" cy="4732020"/>
        </p:xfrm>
        <a:graphic>
          <a:graphicData uri="http://schemas.openxmlformats.org/drawingml/2006/table">
            <a:tbl>
              <a:tblPr/>
              <a:tblGrid>
                <a:gridCol w="2273942"/>
                <a:gridCol w="1492992"/>
                <a:gridCol w="1763836"/>
                <a:gridCol w="1898780"/>
              </a:tblGrid>
              <a:tr h="942981">
                <a:tc>
                  <a:txBody>
                    <a:bodyPr/>
                    <a:lstStyle/>
                    <a:p>
                      <a:pPr>
                        <a:lnSpc>
                          <a:spcPct val="115000"/>
                        </a:lnSpc>
                        <a:spcAft>
                          <a:spcPts val="0"/>
                        </a:spcAft>
                      </a:pPr>
                      <a:endParaRPr lang="tr-TR" sz="1800" dirty="0" smtClean="0">
                        <a:latin typeface="Arial"/>
                        <a:ea typeface="Calibri"/>
                        <a:cs typeface="Times New Roman"/>
                      </a:endParaRPr>
                    </a:p>
                    <a:p>
                      <a:pPr algn="ctr">
                        <a:lnSpc>
                          <a:spcPct val="115000"/>
                        </a:lnSpc>
                        <a:spcAft>
                          <a:spcPts val="0"/>
                        </a:spcAft>
                      </a:pPr>
                      <a:r>
                        <a:rPr lang="tr-TR" sz="1800" dirty="0" smtClean="0">
                          <a:latin typeface="Arial"/>
                          <a:ea typeface="Calibri"/>
                          <a:cs typeface="Times New Roman"/>
                        </a:rPr>
                        <a:t>Dersin </a:t>
                      </a:r>
                      <a:r>
                        <a:rPr lang="tr-TR" sz="1800" dirty="0">
                          <a:latin typeface="Arial"/>
                          <a:ea typeface="Calibri"/>
                          <a:cs typeface="Times New Roman"/>
                        </a:rPr>
                        <a:t>Adı</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 Haftalık </a:t>
                      </a:r>
                      <a:r>
                        <a:rPr lang="tr-TR" sz="1800" dirty="0">
                          <a:latin typeface="Arial"/>
                          <a:ea typeface="Calibri"/>
                          <a:cs typeface="Times New Roman"/>
                        </a:rPr>
                        <a:t>Ders Saati Sayısı</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Arial"/>
                          <a:ea typeface="Calibri"/>
                          <a:cs typeface="Times New Roman"/>
                        </a:rPr>
                        <a:t>Yıl Sonu Puanı</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  Ağırlıklı </a:t>
                      </a:r>
                      <a:r>
                        <a:rPr lang="tr-TR" sz="1800" dirty="0">
                          <a:latin typeface="Arial"/>
                          <a:ea typeface="Calibri"/>
                          <a:cs typeface="Times New Roman"/>
                        </a:rPr>
                        <a:t>Yıl Sonu Başarı Puanı</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Türkçe</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5</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85,4580</a:t>
                      </a:r>
                      <a:endParaRPr lang="tr-TR"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427,2900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Matematik</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4</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82,2416</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328,9664</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Fen ve Teknoloji</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4</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80,2500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321,0000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İnkılap Tarihi</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2</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90,4550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180,9100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İngilizce</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4</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85,9500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343,8000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Din Kültürü</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2</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95,5000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191,0000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Teknoloji Tasarım</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2</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90,0000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180,0000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Görsel Sanatlar</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1</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95,0000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95,0000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Müzik</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1</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95,0000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95,0000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tr-TR" sz="1800">
                          <a:latin typeface="Arial"/>
                          <a:ea typeface="Calibri"/>
                          <a:cs typeface="Times New Roman"/>
                        </a:rPr>
                        <a:t>Beden Eğitimi</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2</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100,0000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smtClean="0">
                          <a:latin typeface="Arial"/>
                          <a:ea typeface="Calibri"/>
                          <a:cs typeface="Times New Roman"/>
                        </a:rPr>
                        <a:t>200,0000</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endParaRPr lang="tr-TR" sz="18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a:latin typeface="Arial"/>
                          <a:ea typeface="Calibri"/>
                          <a:cs typeface="Times New Roman"/>
                        </a:rPr>
                        <a:t>27</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80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2362,9664</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gridSpan="2">
                  <a:txBody>
                    <a:bodyPr/>
                    <a:lstStyle/>
                    <a:p>
                      <a:pPr algn="ctr">
                        <a:lnSpc>
                          <a:spcPct val="115000"/>
                        </a:lnSpc>
                        <a:spcAft>
                          <a:spcPts val="0"/>
                        </a:spcAft>
                      </a:pPr>
                      <a:r>
                        <a:rPr lang="tr-TR" sz="1800" dirty="0">
                          <a:latin typeface="Arial"/>
                          <a:ea typeface="Calibri"/>
                          <a:cs typeface="Times New Roman"/>
                        </a:rPr>
                        <a:t>8. Sınıf Ağırlıklı Yıl Sonu Başarı P.</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a:txBody>
                    <a:bodyPr/>
                    <a:lstStyle/>
                    <a:p>
                      <a:pPr algn="ctr">
                        <a:lnSpc>
                          <a:spcPct val="115000"/>
                        </a:lnSpc>
                        <a:spcAft>
                          <a:spcPts val="0"/>
                        </a:spcAft>
                      </a:pPr>
                      <a:r>
                        <a:rPr lang="tr-TR" sz="1800">
                          <a:latin typeface="Arial"/>
                          <a:ea typeface="Calibri"/>
                          <a:cs typeface="Times New Roman"/>
                        </a:rPr>
                        <a:t>2362,9664/27</a:t>
                      </a:r>
                      <a:endParaRPr lang="tr-T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800" dirty="0">
                          <a:latin typeface="Arial"/>
                          <a:ea typeface="Calibri"/>
                          <a:cs typeface="Times New Roman"/>
                        </a:rPr>
                        <a:t>87,5172</a:t>
                      </a:r>
                      <a:endParaRPr lang="tr-T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977801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a:solidFill>
                  <a:schemeClr val="accent5">
                    <a:lumMod val="75000"/>
                  </a:schemeClr>
                </a:solidFill>
                <a:effectLst>
                  <a:outerShdw blurRad="38100" dist="38100" dir="2700000" algn="tl">
                    <a:srgbClr val="000000">
                      <a:alpha val="43137"/>
                    </a:srgbClr>
                  </a:outerShdw>
                </a:effectLst>
              </a:rPr>
              <a:t>Alınacak Puanın Hesaplanması</a:t>
            </a:r>
          </a:p>
        </p:txBody>
      </p:sp>
      <p:sp>
        <p:nvSpPr>
          <p:cNvPr id="8" name="Metin kutusu 7"/>
          <p:cNvSpPr txBox="1"/>
          <p:nvPr/>
        </p:nvSpPr>
        <p:spPr>
          <a:xfrm>
            <a:off x="720507" y="1700808"/>
            <a:ext cx="7754122" cy="461665"/>
          </a:xfrm>
          <a:prstGeom prst="rect">
            <a:avLst/>
          </a:prstGeom>
          <a:noFill/>
        </p:spPr>
        <p:txBody>
          <a:bodyPr wrap="square" rtlCol="0">
            <a:spAutoFit/>
          </a:bodyPr>
          <a:lstStyle/>
          <a:p>
            <a:pPr algn="ctr"/>
            <a:r>
              <a:rPr lang="tr-TR" sz="2400" b="1" dirty="0">
                <a:solidFill>
                  <a:schemeClr val="accent5">
                    <a:lumMod val="75000"/>
                  </a:schemeClr>
                </a:solidFill>
              </a:rPr>
              <a:t>Yılsonu başarı puanlarının aritmetik ortalaması</a:t>
            </a:r>
            <a:endParaRPr lang="tr-TR" sz="2400" dirty="0">
              <a:solidFill>
                <a:schemeClr val="accent5">
                  <a:lumMod val="75000"/>
                </a:schemeClr>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507" y="2708920"/>
            <a:ext cx="7958286" cy="2878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Altbilgi Yer Tutucusu 1"/>
          <p:cNvSpPr>
            <a:spLocks noGrp="1"/>
          </p:cNvSpPr>
          <p:nvPr>
            <p:ph type="ftr" sz="quarter" idx="11"/>
          </p:nvPr>
        </p:nvSpPr>
        <p:spPr/>
        <p:txBody>
          <a:bodyPr/>
          <a:lstStyle/>
          <a:p>
            <a:r>
              <a:rPr lang="tr-TR" smtClean="0"/>
              <a:t>Necmi ÖZEN - İl Millî Eğitim Müdürü</a:t>
            </a:r>
            <a:endParaRPr lang="tr-TR"/>
          </a:p>
        </p:txBody>
      </p:sp>
      <p:sp>
        <p:nvSpPr>
          <p:cNvPr id="3" name="Slayt Numarası Yer Tutucusu 2"/>
          <p:cNvSpPr>
            <a:spLocks noGrp="1"/>
          </p:cNvSpPr>
          <p:nvPr>
            <p:ph type="sldNum" sz="quarter" idx="12"/>
          </p:nvPr>
        </p:nvSpPr>
        <p:spPr/>
        <p:txBody>
          <a:bodyPr/>
          <a:lstStyle/>
          <a:p>
            <a:fld id="{A14C9C2A-7E24-46E8-9D53-102DEE838F98}" type="slidenum">
              <a:rPr lang="tr-TR" smtClean="0"/>
              <a:t>19</a:t>
            </a:fld>
            <a:endParaRPr lang="tr-TR"/>
          </a:p>
        </p:txBody>
      </p:sp>
    </p:spTree>
    <p:extLst>
      <p:ext uri="{BB962C8B-B14F-4D97-AF65-F5344CB8AC3E}">
        <p14:creationId xmlns:p14="http://schemas.microsoft.com/office/powerpoint/2010/main" val="25579277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5"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a:solidFill>
                  <a:schemeClr val="accent5">
                    <a:lumMod val="75000"/>
                  </a:schemeClr>
                </a:solidFill>
                <a:effectLst>
                  <a:outerShdw blurRad="38100" dist="38100" dir="2700000" algn="tl">
                    <a:srgbClr val="000000">
                      <a:alpha val="43137"/>
                    </a:srgbClr>
                  </a:outerShdw>
                </a:effectLst>
              </a:rPr>
              <a:t>TEMEL EĞİTİMDEN ORTAÖĞRETİME</a:t>
            </a:r>
          </a:p>
          <a:p>
            <a:r>
              <a:rPr lang="tr-TR" sz="2800" b="1" dirty="0">
                <a:solidFill>
                  <a:schemeClr val="accent5">
                    <a:lumMod val="75000"/>
                  </a:schemeClr>
                </a:solidFill>
                <a:effectLst>
                  <a:outerShdw blurRad="38100" dist="38100" dir="2700000" algn="tl">
                    <a:srgbClr val="000000">
                      <a:alpha val="43137"/>
                    </a:srgbClr>
                  </a:outerShdw>
                </a:effectLst>
              </a:rPr>
              <a:t>GEÇİŞ SİSTEMİ</a:t>
            </a:r>
          </a:p>
        </p:txBody>
      </p:sp>
      <p:sp>
        <p:nvSpPr>
          <p:cNvPr id="2" name="Metin kutusu 1"/>
          <p:cNvSpPr txBox="1"/>
          <p:nvPr/>
        </p:nvSpPr>
        <p:spPr>
          <a:xfrm>
            <a:off x="706310" y="1988840"/>
            <a:ext cx="7754122" cy="3785652"/>
          </a:xfrm>
          <a:prstGeom prst="rect">
            <a:avLst/>
          </a:prstGeom>
          <a:noFill/>
        </p:spPr>
        <p:txBody>
          <a:bodyPr wrap="square" rtlCol="0">
            <a:spAutoFit/>
          </a:bodyPr>
          <a:lstStyle/>
          <a:p>
            <a:pPr marL="342900" indent="-342900" algn="just">
              <a:buFont typeface="Arial" pitchFamily="34" charset="0"/>
              <a:buChar char="•"/>
            </a:pPr>
            <a:r>
              <a:rPr lang="tr-TR" sz="2400" dirty="0"/>
              <a:t>Eğitimin doğasında var olan değişim ve </a:t>
            </a:r>
            <a:r>
              <a:rPr lang="tr-TR" sz="2400" dirty="0" smtClean="0"/>
              <a:t>gelişime paralel </a:t>
            </a:r>
            <a:r>
              <a:rPr lang="tr-TR" sz="2400" dirty="0"/>
              <a:t>olarak, ortaöğretime geçiş modelinin </a:t>
            </a:r>
            <a:r>
              <a:rPr lang="tr-TR" sz="2400" dirty="0" smtClean="0"/>
              <a:t>işlevsel, sürdürülebilir </a:t>
            </a:r>
            <a:r>
              <a:rPr lang="tr-TR" sz="2400" dirty="0"/>
              <a:t>ve esnek bir nitelik göstermesi </a:t>
            </a:r>
            <a:r>
              <a:rPr lang="tr-TR" sz="2400" dirty="0" smtClean="0"/>
              <a:t>büyük önem </a:t>
            </a:r>
            <a:r>
              <a:rPr lang="tr-TR" sz="2400" dirty="0"/>
              <a:t>taşımaktadır</a:t>
            </a:r>
            <a:r>
              <a:rPr lang="tr-TR" sz="2400" dirty="0" smtClean="0"/>
              <a:t>.</a:t>
            </a:r>
          </a:p>
          <a:p>
            <a:pPr marL="342900" indent="-342900" algn="just">
              <a:buFont typeface="Arial" pitchFamily="34" charset="0"/>
              <a:buChar char="•"/>
            </a:pPr>
            <a:r>
              <a:rPr lang="tr-TR" sz="2400" dirty="0"/>
              <a:t>Bu çerçevede, öğrenci, öğretmen ve okul </a:t>
            </a:r>
            <a:r>
              <a:rPr lang="tr-TR" sz="2400" dirty="0" smtClean="0"/>
              <a:t>arasındaki ilişkiyi </a:t>
            </a:r>
            <a:r>
              <a:rPr lang="tr-TR" sz="2400" dirty="0"/>
              <a:t>güçlendirmeyi hedefleyen eğitim </a:t>
            </a:r>
            <a:r>
              <a:rPr lang="tr-TR" sz="2400" dirty="0" smtClean="0"/>
              <a:t>politikamızın gereği </a:t>
            </a:r>
            <a:r>
              <a:rPr lang="tr-TR" sz="2400" dirty="0"/>
              <a:t>olarak, ortaöğretime geçiş modeli güncellenmiştir</a:t>
            </a:r>
            <a:r>
              <a:rPr lang="tr-TR" sz="2400" dirty="0" smtClean="0"/>
              <a:t>.</a:t>
            </a:r>
          </a:p>
          <a:p>
            <a:pPr marL="342900" indent="-342900" algn="just">
              <a:buFont typeface="Arial" pitchFamily="34" charset="0"/>
              <a:buChar char="•"/>
            </a:pPr>
            <a:r>
              <a:rPr lang="tr-TR" sz="2400" dirty="0"/>
              <a:t>Modelin temel niteliği, öğrenci başarısını anlık </a:t>
            </a:r>
            <a:r>
              <a:rPr lang="tr-TR" sz="2400" dirty="0" smtClean="0"/>
              <a:t>bir performansa </a:t>
            </a:r>
            <a:r>
              <a:rPr lang="tr-TR" sz="2400" dirty="0"/>
              <a:t>dayalı olarak değil, geniş bir </a:t>
            </a:r>
            <a:r>
              <a:rPr lang="tr-TR" sz="2400" dirty="0" smtClean="0"/>
              <a:t>zaman dilimine </a:t>
            </a:r>
            <a:r>
              <a:rPr lang="tr-TR" sz="2400" dirty="0"/>
              <a:t>yayarak belirlemektir.</a:t>
            </a:r>
          </a:p>
        </p:txBody>
      </p:sp>
      <p:sp>
        <p:nvSpPr>
          <p:cNvPr id="9" name="Altbilgi Yer Tutucusu 8"/>
          <p:cNvSpPr>
            <a:spLocks noGrp="1"/>
          </p:cNvSpPr>
          <p:nvPr>
            <p:ph type="ftr" sz="quarter" idx="11"/>
          </p:nvPr>
        </p:nvSpPr>
        <p:spPr/>
        <p:txBody>
          <a:bodyPr/>
          <a:lstStyle/>
          <a:p>
            <a:r>
              <a:rPr lang="tr-TR" smtClean="0"/>
              <a:t>Necmi ÖZEN - İl Millî Eğitim Müdürü</a:t>
            </a:r>
            <a:endParaRPr lang="tr-TR"/>
          </a:p>
        </p:txBody>
      </p:sp>
      <p:sp>
        <p:nvSpPr>
          <p:cNvPr id="10" name="Slayt Numarası Yer Tutucusu 9"/>
          <p:cNvSpPr>
            <a:spLocks noGrp="1"/>
          </p:cNvSpPr>
          <p:nvPr>
            <p:ph type="sldNum" sz="quarter" idx="12"/>
          </p:nvPr>
        </p:nvSpPr>
        <p:spPr/>
        <p:txBody>
          <a:bodyPr/>
          <a:lstStyle/>
          <a:p>
            <a:fld id="{A14C9C2A-7E24-46E8-9D53-102DEE838F98}" type="slidenum">
              <a:rPr lang="tr-TR" smtClean="0"/>
              <a:t>2</a:t>
            </a:fld>
            <a:endParaRPr lang="tr-TR" dirty="0"/>
          </a:p>
        </p:txBody>
      </p:sp>
    </p:spTree>
    <p:extLst>
      <p:ext uri="{BB962C8B-B14F-4D97-AF65-F5344CB8AC3E}">
        <p14:creationId xmlns:p14="http://schemas.microsoft.com/office/powerpoint/2010/main" val="13206408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smtClean="0">
                <a:solidFill>
                  <a:schemeClr val="accent5">
                    <a:lumMod val="75000"/>
                  </a:schemeClr>
                </a:solidFill>
                <a:effectLst>
                  <a:outerShdw blurRad="38100" dist="38100" dir="2700000" algn="tl">
                    <a:srgbClr val="000000">
                      <a:alpha val="43137"/>
                    </a:srgbClr>
                  </a:outerShdw>
                </a:effectLst>
              </a:rPr>
              <a:t>Alınacak Puanın Hesaplanması</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3212976"/>
            <a:ext cx="7754122" cy="1200329"/>
          </a:xfrm>
          <a:prstGeom prst="rect">
            <a:avLst/>
          </a:prstGeom>
          <a:noFill/>
        </p:spPr>
        <p:txBody>
          <a:bodyPr wrap="square" rtlCol="0">
            <a:spAutoFit/>
          </a:bodyPr>
          <a:lstStyle/>
          <a:p>
            <a:pPr algn="just"/>
            <a:r>
              <a:rPr lang="tr-TR" sz="2400" dirty="0"/>
              <a:t>Ağırlıklandırılmış merkezi sınav puanı, </a:t>
            </a:r>
            <a:r>
              <a:rPr lang="tr-TR" sz="2400" dirty="0" smtClean="0"/>
              <a:t>öğrencinin altı </a:t>
            </a:r>
            <a:r>
              <a:rPr lang="tr-TR" sz="2400" dirty="0"/>
              <a:t>temel dersten girdiği merkezi sınavların </a:t>
            </a:r>
            <a:r>
              <a:rPr lang="tr-TR" sz="2400" dirty="0" smtClean="0"/>
              <a:t>ağırlık katsayılarına </a:t>
            </a:r>
            <a:r>
              <a:rPr lang="tr-TR" sz="2400" dirty="0"/>
              <a:t>göre hesaplanan puanını ifade eder.</a:t>
            </a:r>
          </a:p>
        </p:txBody>
      </p:sp>
      <p:sp>
        <p:nvSpPr>
          <p:cNvPr id="7" name="Metin kutusu 6"/>
          <p:cNvSpPr txBox="1"/>
          <p:nvPr/>
        </p:nvSpPr>
        <p:spPr>
          <a:xfrm>
            <a:off x="706310" y="2060848"/>
            <a:ext cx="7754122" cy="523220"/>
          </a:xfrm>
          <a:prstGeom prst="rect">
            <a:avLst/>
          </a:prstGeom>
          <a:noFill/>
        </p:spPr>
        <p:txBody>
          <a:bodyPr wrap="square" rtlCol="0">
            <a:spAutoFit/>
          </a:bodyPr>
          <a:lstStyle/>
          <a:p>
            <a:pPr algn="ctr"/>
            <a:r>
              <a:rPr lang="tr-TR" sz="2800" b="1" dirty="0">
                <a:solidFill>
                  <a:schemeClr val="accent5">
                    <a:lumMod val="75000"/>
                  </a:schemeClr>
                </a:solidFill>
              </a:rPr>
              <a:t>Ağırlıklandırılmış merkezi sınav puanı</a:t>
            </a:r>
            <a:endParaRPr lang="tr-TR" sz="2800" dirty="0">
              <a:solidFill>
                <a:schemeClr val="accent5">
                  <a:lumMod val="75000"/>
                </a:schemeClr>
              </a:solidFill>
            </a:endParaRP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20</a:t>
            </a:fld>
            <a:endParaRPr lang="tr-TR"/>
          </a:p>
        </p:txBody>
      </p:sp>
    </p:spTree>
    <p:extLst>
      <p:ext uri="{BB962C8B-B14F-4D97-AF65-F5344CB8AC3E}">
        <p14:creationId xmlns:p14="http://schemas.microsoft.com/office/powerpoint/2010/main" val="35340404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smtClean="0">
                <a:solidFill>
                  <a:schemeClr val="accent5">
                    <a:lumMod val="75000"/>
                  </a:schemeClr>
                </a:solidFill>
                <a:effectLst>
                  <a:outerShdw blurRad="38100" dist="38100" dir="2700000" algn="tl">
                    <a:srgbClr val="000000">
                      <a:alpha val="43137"/>
                    </a:srgbClr>
                  </a:outerShdw>
                </a:effectLst>
              </a:rPr>
              <a:t>Alınacak Puanın Hesaplanması</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21</a:t>
            </a:fld>
            <a:endParaRPr lang="tr-TR"/>
          </a:p>
        </p:txBody>
      </p:sp>
      <p:pic>
        <p:nvPicPr>
          <p:cNvPr id="307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b="35678"/>
          <a:stretch/>
        </p:blipFill>
        <p:spPr bwMode="auto">
          <a:xfrm>
            <a:off x="621904" y="1493418"/>
            <a:ext cx="8064896" cy="4829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8692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smtClean="0">
                <a:solidFill>
                  <a:schemeClr val="accent5">
                    <a:lumMod val="75000"/>
                  </a:schemeClr>
                </a:solidFill>
                <a:effectLst>
                  <a:outerShdw blurRad="38100" dist="38100" dir="2700000" algn="tl">
                    <a:srgbClr val="000000">
                      <a:alpha val="43137"/>
                    </a:srgbClr>
                  </a:outerShdw>
                </a:effectLst>
              </a:rPr>
              <a:t>Alınacak Puanın Hesaplanması</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3212976"/>
            <a:ext cx="7754122" cy="1569660"/>
          </a:xfrm>
          <a:prstGeom prst="rect">
            <a:avLst/>
          </a:prstGeom>
          <a:noFill/>
        </p:spPr>
        <p:txBody>
          <a:bodyPr wrap="square" rtlCol="0">
            <a:spAutoFit/>
          </a:bodyPr>
          <a:lstStyle/>
          <a:p>
            <a:pPr algn="just"/>
            <a:r>
              <a:rPr lang="tr-TR" sz="2400" dirty="0"/>
              <a:t>6, 7 ve 8. sınıf yılsonu başarı puanlarının </a:t>
            </a:r>
            <a:r>
              <a:rPr lang="tr-TR" sz="2400" dirty="0" smtClean="0"/>
              <a:t>aritmetik ortalamasının </a:t>
            </a:r>
            <a:r>
              <a:rPr lang="tr-TR" sz="2400" dirty="0"/>
              <a:t>%30’u ile 8. sınıf ağırlıklandırılmış </a:t>
            </a:r>
            <a:r>
              <a:rPr lang="tr-TR" sz="2400" dirty="0" smtClean="0"/>
              <a:t>merkezi sınav </a:t>
            </a:r>
            <a:r>
              <a:rPr lang="tr-TR" sz="2400" dirty="0"/>
              <a:t>puanının %70’inin toplamı, yerleştirmeye esas </a:t>
            </a:r>
            <a:r>
              <a:rPr lang="tr-TR" sz="2400" dirty="0" smtClean="0"/>
              <a:t>puanı oluşturacaktır</a:t>
            </a:r>
            <a:r>
              <a:rPr lang="tr-TR" sz="2400" dirty="0"/>
              <a:t>.</a:t>
            </a:r>
          </a:p>
        </p:txBody>
      </p:sp>
      <p:sp>
        <p:nvSpPr>
          <p:cNvPr id="7" name="Metin kutusu 6"/>
          <p:cNvSpPr txBox="1"/>
          <p:nvPr/>
        </p:nvSpPr>
        <p:spPr>
          <a:xfrm>
            <a:off x="706310" y="2060848"/>
            <a:ext cx="7754122" cy="523220"/>
          </a:xfrm>
          <a:prstGeom prst="rect">
            <a:avLst/>
          </a:prstGeom>
          <a:noFill/>
        </p:spPr>
        <p:txBody>
          <a:bodyPr wrap="square" rtlCol="0">
            <a:spAutoFit/>
          </a:bodyPr>
          <a:lstStyle/>
          <a:p>
            <a:pPr algn="ctr"/>
            <a:r>
              <a:rPr lang="tr-TR" sz="2800" b="1" dirty="0">
                <a:solidFill>
                  <a:schemeClr val="accent5">
                    <a:lumMod val="75000"/>
                  </a:schemeClr>
                </a:solidFill>
              </a:rPr>
              <a:t>Yerleştirmeye Esas Puanın Hesaplanması</a:t>
            </a:r>
            <a:endParaRPr lang="tr-TR" sz="2800" dirty="0">
              <a:solidFill>
                <a:schemeClr val="accent5">
                  <a:lumMod val="75000"/>
                </a:schemeClr>
              </a:solidFill>
            </a:endParaRP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22</a:t>
            </a:fld>
            <a:endParaRPr lang="tr-TR"/>
          </a:p>
        </p:txBody>
      </p:sp>
    </p:spTree>
    <p:extLst>
      <p:ext uri="{BB962C8B-B14F-4D97-AF65-F5344CB8AC3E}">
        <p14:creationId xmlns:p14="http://schemas.microsoft.com/office/powerpoint/2010/main" val="15801951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Yerleştirmede Esas</a:t>
            </a:r>
          </a:p>
          <a:p>
            <a:r>
              <a:rPr lang="tr-TR" sz="2800" b="1" dirty="0" smtClean="0">
                <a:solidFill>
                  <a:schemeClr val="accent5">
                    <a:lumMod val="75000"/>
                  </a:schemeClr>
                </a:solidFill>
                <a:effectLst>
                  <a:outerShdw blurRad="38100" dist="38100" dir="2700000" algn="tl">
                    <a:srgbClr val="000000">
                      <a:alpha val="43137"/>
                    </a:srgbClr>
                  </a:outerShdw>
                </a:effectLst>
              </a:rPr>
              <a:t>Alınacak Puanın Hesaplanması</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7" name="Metin kutusu 6"/>
          <p:cNvSpPr txBox="1"/>
          <p:nvPr/>
        </p:nvSpPr>
        <p:spPr>
          <a:xfrm>
            <a:off x="706310" y="2060848"/>
            <a:ext cx="7754122" cy="523220"/>
          </a:xfrm>
          <a:prstGeom prst="rect">
            <a:avLst/>
          </a:prstGeom>
          <a:noFill/>
        </p:spPr>
        <p:txBody>
          <a:bodyPr wrap="square" rtlCol="0">
            <a:spAutoFit/>
          </a:bodyPr>
          <a:lstStyle/>
          <a:p>
            <a:pPr algn="ctr"/>
            <a:r>
              <a:rPr lang="tr-TR" sz="2800" b="1" dirty="0">
                <a:solidFill>
                  <a:schemeClr val="accent5">
                    <a:lumMod val="75000"/>
                  </a:schemeClr>
                </a:solidFill>
              </a:rPr>
              <a:t>Yerleştirmeye Esas Puanın Hesaplanması</a:t>
            </a:r>
            <a:endParaRPr lang="tr-TR" sz="2800" dirty="0">
              <a:solidFill>
                <a:schemeClr val="accent5">
                  <a:lumMod val="75000"/>
                </a:schemeClr>
              </a:solidFill>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321" y="2584068"/>
            <a:ext cx="7689304" cy="314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23</a:t>
            </a:fld>
            <a:endParaRPr lang="tr-TR"/>
          </a:p>
        </p:txBody>
      </p:sp>
    </p:spTree>
    <p:extLst>
      <p:ext uri="{BB962C8B-B14F-4D97-AF65-F5344CB8AC3E}">
        <p14:creationId xmlns:p14="http://schemas.microsoft.com/office/powerpoint/2010/main" val="39675427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1715779" y="3501008"/>
            <a:ext cx="5700343"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4400" b="1" cap="all" dirty="0">
                <a:ln w="0"/>
                <a:solidFill>
                  <a:srgbClr val="00B0F0"/>
                </a:solidFill>
                <a:effectLst>
                  <a:reflection blurRad="12700" stA="50000" endPos="50000" dist="5000" dir="5400000" sy="-100000" rotWithShape="0"/>
                </a:effectLst>
              </a:rPr>
              <a:t>ORTAÖĞRETİME GEÇİŞ</a:t>
            </a:r>
          </a:p>
          <a:p>
            <a:pPr algn="ctr"/>
            <a:r>
              <a:rPr lang="tr-TR" sz="4400" b="1" cap="all" dirty="0">
                <a:ln w="0"/>
                <a:solidFill>
                  <a:srgbClr val="00B0F0"/>
                </a:solidFill>
                <a:effectLst>
                  <a:reflection blurRad="12700" stA="50000" endPos="50000" dist="5000" dir="5400000" sy="-100000" rotWithShape="0"/>
                </a:effectLst>
              </a:rPr>
              <a:t>NASIL GERÇEKLEŞECEK?</a:t>
            </a:r>
          </a:p>
        </p:txBody>
      </p:sp>
      <p:graphicFrame>
        <p:nvGraphicFramePr>
          <p:cNvPr id="10" name="Diyagram 9"/>
          <p:cNvGraphicFramePr/>
          <p:nvPr>
            <p:extLst>
              <p:ext uri="{D42A27DB-BD31-4B8C-83A1-F6EECF244321}">
                <p14:modId xmlns:p14="http://schemas.microsoft.com/office/powerpoint/2010/main" val="3837622675"/>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216540893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ORTAÖĞRETİME GEÇİŞ</a:t>
            </a:r>
          </a:p>
          <a:p>
            <a:r>
              <a:rPr lang="tr-TR" sz="2800" b="1" dirty="0" smtClean="0">
                <a:solidFill>
                  <a:schemeClr val="accent5">
                    <a:lumMod val="75000"/>
                  </a:schemeClr>
                </a:solidFill>
                <a:effectLst>
                  <a:outerShdw blurRad="38100" dist="38100" dir="2700000" algn="tl">
                    <a:srgbClr val="000000">
                      <a:alpha val="43137"/>
                    </a:srgbClr>
                  </a:outerShdw>
                </a:effectLst>
              </a:rPr>
              <a:t>NASIL GERÇEKLEŞECEK?</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564904"/>
            <a:ext cx="7754122" cy="2308324"/>
          </a:xfrm>
          <a:prstGeom prst="rect">
            <a:avLst/>
          </a:prstGeom>
          <a:noFill/>
        </p:spPr>
        <p:txBody>
          <a:bodyPr wrap="square" rtlCol="0">
            <a:spAutoFit/>
          </a:bodyPr>
          <a:lstStyle/>
          <a:p>
            <a:pPr marL="342900" indent="-342900" algn="just">
              <a:buFont typeface="Arial" pitchFamily="34" charset="0"/>
              <a:buChar char="•"/>
            </a:pPr>
            <a:r>
              <a:rPr lang="tr-TR" sz="2400" dirty="0"/>
              <a:t>Yerleştirmeye esas puan, öğrencinin bir </a:t>
            </a:r>
            <a:r>
              <a:rPr lang="tr-TR" sz="2400" dirty="0" smtClean="0"/>
              <a:t>sonraki eğitim </a:t>
            </a:r>
            <a:r>
              <a:rPr lang="tr-TR" sz="2400" dirty="0"/>
              <a:t>kademesinde devam edeceği </a:t>
            </a:r>
            <a:r>
              <a:rPr lang="tr-TR" sz="2400" dirty="0" smtClean="0"/>
              <a:t>okulun belirlenmesinde </a:t>
            </a:r>
            <a:r>
              <a:rPr lang="tr-TR" sz="2400" dirty="0"/>
              <a:t>kullanılacak</a:t>
            </a:r>
          </a:p>
          <a:p>
            <a:pPr marL="342900" indent="-342900" algn="just">
              <a:buFont typeface="Arial" pitchFamily="34" charset="0"/>
              <a:buChar char="•"/>
            </a:pPr>
            <a:r>
              <a:rPr lang="tr-TR" sz="2400" dirty="0"/>
              <a:t>Öğrencilerin yaptıkları okul tercihleri puan </a:t>
            </a:r>
            <a:r>
              <a:rPr lang="tr-TR" sz="2400" dirty="0" smtClean="0"/>
              <a:t>esasına göre </a:t>
            </a:r>
            <a:r>
              <a:rPr lang="tr-TR" sz="2400" dirty="0"/>
              <a:t>değerlendirilecek ve yerleştirmeler </a:t>
            </a:r>
            <a:r>
              <a:rPr lang="tr-TR" sz="2400" dirty="0" smtClean="0"/>
              <a:t>merkezi olarak </a:t>
            </a:r>
            <a:r>
              <a:rPr lang="tr-TR" sz="2400" dirty="0"/>
              <a:t>elektronik ortamda gerçekleştirilecek</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25</a:t>
            </a:fld>
            <a:endParaRPr lang="tr-TR"/>
          </a:p>
        </p:txBody>
      </p:sp>
    </p:spTree>
    <p:extLst>
      <p:ext uri="{BB962C8B-B14F-4D97-AF65-F5344CB8AC3E}">
        <p14:creationId xmlns:p14="http://schemas.microsoft.com/office/powerpoint/2010/main" val="36295171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399169" y="3501008"/>
            <a:ext cx="8333563" cy="95410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cap="all" dirty="0">
                <a:ln w="0"/>
                <a:solidFill>
                  <a:srgbClr val="00B0F0"/>
                </a:solidFill>
                <a:effectLst>
                  <a:reflection blurRad="12700" stA="50000" endPos="50000" dist="5000" dir="5400000" sy="-100000" rotWithShape="0"/>
                </a:effectLst>
              </a:rPr>
              <a:t>PUAN EŞİTLİĞİ HALİNDE ORTAÖĞRETİME YERLEŞTİRME</a:t>
            </a:r>
          </a:p>
          <a:p>
            <a:pPr algn="ctr"/>
            <a:r>
              <a:rPr lang="tr-TR" sz="2800" b="1" cap="all" dirty="0">
                <a:ln w="0"/>
                <a:solidFill>
                  <a:srgbClr val="00B0F0"/>
                </a:solidFill>
                <a:effectLst>
                  <a:reflection blurRad="12700" stA="50000" endPos="50000" dist="5000" dir="5400000" sy="-100000" rotWithShape="0"/>
                </a:effectLst>
              </a:rPr>
              <a:t>NASIL GERÇEKLEŞECEK?</a:t>
            </a:r>
          </a:p>
        </p:txBody>
      </p:sp>
      <p:graphicFrame>
        <p:nvGraphicFramePr>
          <p:cNvPr id="10" name="Diyagram 9"/>
          <p:cNvGraphicFramePr/>
          <p:nvPr>
            <p:extLst>
              <p:ext uri="{D42A27DB-BD31-4B8C-83A1-F6EECF244321}">
                <p14:modId xmlns:p14="http://schemas.microsoft.com/office/powerpoint/2010/main" val="193951967"/>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7356495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16632"/>
            <a:ext cx="822960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Puan Eşitliği Halinde Ortaöğretime Yerleştirme</a:t>
            </a:r>
          </a:p>
          <a:p>
            <a:r>
              <a:rPr lang="tr-TR" sz="2800" b="1" dirty="0" smtClean="0">
                <a:solidFill>
                  <a:schemeClr val="accent5">
                    <a:lumMod val="75000"/>
                  </a:schemeClr>
                </a:solidFill>
                <a:effectLst>
                  <a:outerShdw blurRad="38100" dist="38100" dir="2700000" algn="tl">
                    <a:srgbClr val="000000">
                      <a:alpha val="43137"/>
                    </a:srgbClr>
                  </a:outerShdw>
                </a:effectLst>
              </a:rPr>
              <a:t>Nasıl gerçekleşecek?</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680414" y="2348880"/>
            <a:ext cx="7754122" cy="830997"/>
          </a:xfrm>
          <a:prstGeom prst="rect">
            <a:avLst/>
          </a:prstGeom>
          <a:noFill/>
        </p:spPr>
        <p:txBody>
          <a:bodyPr wrap="square" rtlCol="0">
            <a:spAutoFit/>
          </a:bodyPr>
          <a:lstStyle/>
          <a:p>
            <a:pPr algn="just"/>
            <a:r>
              <a:rPr lang="tr-TR" sz="2400" b="1" dirty="0"/>
              <a:t>Yerleştirmeye esas puanların eşit olması </a:t>
            </a:r>
            <a:r>
              <a:rPr lang="tr-TR" sz="2400" b="1" dirty="0" smtClean="0"/>
              <a:t>durumunda aşağıdaki </a:t>
            </a:r>
            <a:r>
              <a:rPr lang="tr-TR" sz="2400" b="1" dirty="0"/>
              <a:t>öncelik sıralamasına göre </a:t>
            </a:r>
            <a:r>
              <a:rPr lang="tr-TR" sz="2400" b="1" dirty="0" smtClean="0"/>
              <a:t>yerleştirme yapılacaktır</a:t>
            </a:r>
            <a:r>
              <a:rPr lang="tr-TR" sz="2400" b="1" dirty="0"/>
              <a:t>:</a:t>
            </a:r>
          </a:p>
        </p:txBody>
      </p:sp>
      <p:sp>
        <p:nvSpPr>
          <p:cNvPr id="8" name="Metin kutusu 7"/>
          <p:cNvSpPr txBox="1"/>
          <p:nvPr/>
        </p:nvSpPr>
        <p:spPr>
          <a:xfrm>
            <a:off x="777291" y="3501008"/>
            <a:ext cx="7754122" cy="1569660"/>
          </a:xfrm>
          <a:prstGeom prst="rect">
            <a:avLst/>
          </a:prstGeom>
          <a:noFill/>
        </p:spPr>
        <p:txBody>
          <a:bodyPr wrap="square" rtlCol="0">
            <a:spAutoFit/>
          </a:bodyPr>
          <a:lstStyle/>
          <a:p>
            <a:pPr algn="just"/>
            <a:r>
              <a:rPr lang="tr-TR" sz="2400" dirty="0"/>
              <a:t>1. Tercih önceliği,</a:t>
            </a:r>
          </a:p>
          <a:p>
            <a:pPr algn="just"/>
            <a:r>
              <a:rPr lang="tr-TR" sz="2400" dirty="0"/>
              <a:t>2. Sırasıyla 8, 7 ve 6. </a:t>
            </a:r>
            <a:r>
              <a:rPr lang="tr-TR" sz="2400" dirty="0" smtClean="0"/>
              <a:t>sınıflardaki </a:t>
            </a:r>
            <a:r>
              <a:rPr lang="tr-TR" sz="2400" dirty="0"/>
              <a:t>yılsonu </a:t>
            </a:r>
            <a:r>
              <a:rPr lang="tr-TR" sz="2400" dirty="0" smtClean="0"/>
              <a:t>başarı puanı </a:t>
            </a:r>
            <a:r>
              <a:rPr lang="tr-TR" sz="2400" dirty="0"/>
              <a:t>yüksekliği,</a:t>
            </a:r>
          </a:p>
          <a:p>
            <a:pPr algn="just"/>
            <a:r>
              <a:rPr lang="tr-TR" sz="2400" dirty="0"/>
              <a:t>3. Okula özürsüz devamsızlık oranının azlığı.</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27</a:t>
            </a:fld>
            <a:endParaRPr lang="tr-TR"/>
          </a:p>
        </p:txBody>
      </p:sp>
    </p:spTree>
    <p:extLst>
      <p:ext uri="{BB962C8B-B14F-4D97-AF65-F5344CB8AC3E}">
        <p14:creationId xmlns:p14="http://schemas.microsoft.com/office/powerpoint/2010/main" val="14556406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384414" y="3501008"/>
            <a:ext cx="8363123" cy="138499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cap="all" dirty="0" smtClean="0">
                <a:ln w="0"/>
                <a:solidFill>
                  <a:srgbClr val="00B0F0"/>
                </a:solidFill>
                <a:effectLst>
                  <a:reflection blurRad="12700" stA="50000" endPos="50000" dist="5000" dir="5400000" sy="-100000" rotWithShape="0"/>
                </a:effectLst>
              </a:rPr>
              <a:t>MERKEZİ SİSTEM ORTAK SINAVLARINDA </a:t>
            </a:r>
          </a:p>
          <a:p>
            <a:pPr algn="ctr"/>
            <a:endParaRPr lang="tr-TR" sz="2800" b="1" cap="all" dirty="0" smtClean="0">
              <a:ln w="0"/>
              <a:solidFill>
                <a:srgbClr val="00B0F0"/>
              </a:solidFill>
              <a:effectLst>
                <a:reflection blurRad="12700" stA="50000" endPos="50000" dist="5000" dir="5400000" sy="-100000" rotWithShape="0"/>
              </a:effectLst>
            </a:endParaRPr>
          </a:p>
          <a:p>
            <a:pPr algn="ctr"/>
            <a:r>
              <a:rPr lang="tr-TR" sz="2800" b="1" cap="all" dirty="0" smtClean="0">
                <a:ln w="0"/>
                <a:solidFill>
                  <a:srgbClr val="00B0F0"/>
                </a:solidFill>
                <a:effectLst>
                  <a:reflection blurRad="12700" stA="50000" endPos="50000" dist="5000" dir="5400000" sy="-100000" rotWithShape="0"/>
                </a:effectLst>
              </a:rPr>
              <a:t>DERSLERE GÖRE ÖRNEK KAZANIM VE SINAV KONULARI</a:t>
            </a:r>
          </a:p>
        </p:txBody>
      </p:sp>
      <p:graphicFrame>
        <p:nvGraphicFramePr>
          <p:cNvPr id="10" name="Diyagram 9"/>
          <p:cNvGraphicFramePr/>
          <p:nvPr>
            <p:extLst>
              <p:ext uri="{D42A27DB-BD31-4B8C-83A1-F6EECF244321}">
                <p14:modId xmlns:p14="http://schemas.microsoft.com/office/powerpoint/2010/main" val="4106150833"/>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ea typeface="Tahoma" pitchFamily="34" charset="0"/>
                <a:cs typeface="Tahoma" pitchFamily="34" charset="0"/>
              </a:rPr>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3557512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46128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1015030" y="664333"/>
            <a:ext cx="7754122" cy="461665"/>
          </a:xfrm>
          <a:prstGeom prst="rect">
            <a:avLst/>
          </a:prstGeom>
          <a:noFill/>
        </p:spPr>
        <p:txBody>
          <a:bodyPr wrap="square" rtlCol="0">
            <a:spAutoFit/>
          </a:bodyPr>
          <a:lstStyle/>
          <a:p>
            <a:pPr algn="ctr"/>
            <a:r>
              <a:rPr lang="tr-TR" sz="2400" b="1" dirty="0" smtClean="0"/>
              <a:t>Matematik Dersinin Kazanımları ve Sınav Tarihleri</a:t>
            </a:r>
            <a:endParaRPr lang="tr-TR" sz="2400" dirty="0"/>
          </a:p>
        </p:txBody>
      </p:sp>
      <p:sp>
        <p:nvSpPr>
          <p:cNvPr id="7" name="Altbilgi Yer Tutucusu 6"/>
          <p:cNvSpPr>
            <a:spLocks noGrp="1"/>
          </p:cNvSpPr>
          <p:nvPr>
            <p:ph type="ftr" sz="quarter" idx="11"/>
          </p:nvPr>
        </p:nvSpPr>
        <p:spPr/>
        <p:txBody>
          <a:bodyPr/>
          <a:lstStyle/>
          <a:p>
            <a:r>
              <a:rPr lang="tr-TR" dirty="0"/>
              <a:t>Necmi ÖZEN - İl Millî Eğitim Müdürü</a:t>
            </a:r>
          </a:p>
        </p:txBody>
      </p:sp>
      <p:sp>
        <p:nvSpPr>
          <p:cNvPr id="8" name="Slayt Numarası Yer Tutucusu 7"/>
          <p:cNvSpPr>
            <a:spLocks noGrp="1"/>
          </p:cNvSpPr>
          <p:nvPr>
            <p:ph type="sldNum" sz="quarter" idx="12"/>
          </p:nvPr>
        </p:nvSpPr>
        <p:spPr/>
        <p:txBody>
          <a:bodyPr/>
          <a:lstStyle/>
          <a:p>
            <a:fld id="{A14C9C2A-7E24-46E8-9D53-102DEE838F98}" type="slidenum">
              <a:rPr lang="tr-TR" smtClean="0"/>
              <a:pPr/>
              <a:t>29</a:t>
            </a:fld>
            <a:endParaRPr lang="tr-TR"/>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1125998"/>
            <a:ext cx="8229599" cy="53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417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3215356" y="3501008"/>
            <a:ext cx="2701189"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4400" b="1" cap="all" dirty="0">
                <a:ln w="0"/>
                <a:solidFill>
                  <a:srgbClr val="00B0F0"/>
                </a:solidFill>
                <a:effectLst>
                  <a:reflection blurRad="12700" stA="50000" endPos="50000" dist="5000" dir="5400000" sy="-100000" rotWithShape="0"/>
                </a:effectLst>
              </a:rPr>
              <a:t>MODELİN</a:t>
            </a:r>
            <a:br>
              <a:rPr lang="tr-TR" sz="4400" b="1" cap="all" dirty="0">
                <a:ln w="0"/>
                <a:solidFill>
                  <a:srgbClr val="00B0F0"/>
                </a:solidFill>
                <a:effectLst>
                  <a:reflection blurRad="12700" stA="50000" endPos="50000" dist="5000" dir="5400000" sy="-100000" rotWithShape="0"/>
                </a:effectLst>
              </a:rPr>
            </a:br>
            <a:r>
              <a:rPr lang="tr-TR" sz="4400" b="1" cap="all" dirty="0">
                <a:ln w="0"/>
                <a:solidFill>
                  <a:srgbClr val="00B0F0"/>
                </a:solidFill>
                <a:effectLst>
                  <a:reflection blurRad="12700" stA="50000" endPos="50000" dist="5000" dir="5400000" sy="-100000" rotWithShape="0"/>
                </a:effectLst>
              </a:rPr>
              <a:t>AMAÇLARI</a:t>
            </a:r>
          </a:p>
        </p:txBody>
      </p:sp>
      <p:graphicFrame>
        <p:nvGraphicFramePr>
          <p:cNvPr id="10" name="Diyagram 9"/>
          <p:cNvGraphicFramePr/>
          <p:nvPr>
            <p:extLst>
              <p:ext uri="{D42A27DB-BD31-4B8C-83A1-F6EECF244321}">
                <p14:modId xmlns:p14="http://schemas.microsoft.com/office/powerpoint/2010/main" val="3202971023"/>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5237555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5"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46128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1015030" y="664333"/>
            <a:ext cx="7754122" cy="461665"/>
          </a:xfrm>
          <a:prstGeom prst="rect">
            <a:avLst/>
          </a:prstGeom>
          <a:noFill/>
        </p:spPr>
        <p:txBody>
          <a:bodyPr wrap="square" rtlCol="0">
            <a:spAutoFit/>
          </a:bodyPr>
          <a:lstStyle/>
          <a:p>
            <a:pPr algn="ctr"/>
            <a:r>
              <a:rPr lang="tr-TR" sz="2400" b="1" dirty="0" smtClean="0"/>
              <a:t>Matematik Dersinin Kazanımları ve Sınav Tarihleri</a:t>
            </a:r>
            <a:endParaRPr lang="tr-TR" sz="2400" dirty="0"/>
          </a:p>
        </p:txBody>
      </p:sp>
      <p:sp>
        <p:nvSpPr>
          <p:cNvPr id="7" name="Altbilgi Yer Tutucusu 6"/>
          <p:cNvSpPr>
            <a:spLocks noGrp="1"/>
          </p:cNvSpPr>
          <p:nvPr>
            <p:ph type="ftr" sz="quarter" idx="11"/>
          </p:nvPr>
        </p:nvSpPr>
        <p:spPr/>
        <p:txBody>
          <a:bodyPr/>
          <a:lstStyle/>
          <a:p>
            <a:r>
              <a:rPr lang="tr-TR" dirty="0"/>
              <a:t>Necmi ÖZEN - İl Millî Eğitim Müdürü</a:t>
            </a:r>
          </a:p>
        </p:txBody>
      </p:sp>
      <p:sp>
        <p:nvSpPr>
          <p:cNvPr id="8" name="Slayt Numarası Yer Tutucusu 7"/>
          <p:cNvSpPr>
            <a:spLocks noGrp="1"/>
          </p:cNvSpPr>
          <p:nvPr>
            <p:ph type="sldNum" sz="quarter" idx="12"/>
          </p:nvPr>
        </p:nvSpPr>
        <p:spPr/>
        <p:txBody>
          <a:bodyPr/>
          <a:lstStyle/>
          <a:p>
            <a:fld id="{A14C9C2A-7E24-46E8-9D53-102DEE838F98}" type="slidenum">
              <a:rPr lang="tr-TR" smtClean="0"/>
              <a:pPr/>
              <a:t>30</a:t>
            </a:fld>
            <a:endParaRPr lang="tr-TR"/>
          </a:p>
        </p:txBody>
      </p:sp>
      <p:graphicFrame>
        <p:nvGraphicFramePr>
          <p:cNvPr id="3" name="Nesne 2"/>
          <p:cNvGraphicFramePr>
            <a:graphicFrameLocks noChangeAspect="1"/>
          </p:cNvGraphicFramePr>
          <p:nvPr>
            <p:extLst>
              <p:ext uri="{D42A27DB-BD31-4B8C-83A1-F6EECF244321}">
                <p14:modId xmlns:p14="http://schemas.microsoft.com/office/powerpoint/2010/main" val="3049913569"/>
              </p:ext>
            </p:extLst>
          </p:nvPr>
        </p:nvGraphicFramePr>
        <p:xfrm>
          <a:off x="539552" y="1246425"/>
          <a:ext cx="8229600" cy="4918880"/>
        </p:xfrm>
        <a:graphic>
          <a:graphicData uri="http://schemas.openxmlformats.org/presentationml/2006/ole">
            <mc:AlternateContent xmlns:mc="http://schemas.openxmlformats.org/markup-compatibility/2006">
              <mc:Choice xmlns:v="urn:schemas-microsoft-com:vml" Requires="v">
                <p:oleObj spid="_x0000_s1029" name="Belge" r:id="rId7" imgW="7223941" imgH="3722885" progId="Word.Document.12">
                  <p:embed/>
                </p:oleObj>
              </mc:Choice>
              <mc:Fallback>
                <p:oleObj name="Belge" r:id="rId7" imgW="7223941" imgH="3722885" progId="Word.Document.12">
                  <p:embed/>
                  <p:pic>
                    <p:nvPicPr>
                      <p:cNvPr id="0" name=""/>
                      <p:cNvPicPr/>
                      <p:nvPr/>
                    </p:nvPicPr>
                    <p:blipFill>
                      <a:blip r:embed="rId8"/>
                      <a:stretch>
                        <a:fillRect/>
                      </a:stretch>
                    </p:blipFill>
                    <p:spPr>
                      <a:xfrm>
                        <a:off x="539552" y="1246425"/>
                        <a:ext cx="8229600" cy="4918880"/>
                      </a:xfrm>
                      <a:prstGeom prst="rect">
                        <a:avLst/>
                      </a:prstGeom>
                    </p:spPr>
                  </p:pic>
                </p:oleObj>
              </mc:Fallback>
            </mc:AlternateContent>
          </a:graphicData>
        </a:graphic>
      </p:graphicFrame>
    </p:spTree>
    <p:extLst>
      <p:ext uri="{BB962C8B-B14F-4D97-AF65-F5344CB8AC3E}">
        <p14:creationId xmlns:p14="http://schemas.microsoft.com/office/powerpoint/2010/main" val="6263814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5"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461288"/>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1015030" y="619571"/>
            <a:ext cx="7754122" cy="461665"/>
          </a:xfrm>
          <a:prstGeom prst="rect">
            <a:avLst/>
          </a:prstGeom>
          <a:noFill/>
        </p:spPr>
        <p:txBody>
          <a:bodyPr wrap="square" rtlCol="0">
            <a:spAutoFit/>
          </a:bodyPr>
          <a:lstStyle/>
          <a:p>
            <a:pPr algn="ctr"/>
            <a:r>
              <a:rPr lang="tr-TR" sz="2400" b="1" dirty="0" smtClean="0"/>
              <a:t>Matematik Dersinin Kazanımları ve Sınav Tarihleri</a:t>
            </a:r>
            <a:endParaRPr lang="tr-TR" sz="2400" dirty="0"/>
          </a:p>
        </p:txBody>
      </p:sp>
      <p:sp>
        <p:nvSpPr>
          <p:cNvPr id="7" name="Altbilgi Yer Tutucusu 6"/>
          <p:cNvSpPr>
            <a:spLocks noGrp="1"/>
          </p:cNvSpPr>
          <p:nvPr>
            <p:ph type="ftr" sz="quarter" idx="11"/>
          </p:nvPr>
        </p:nvSpPr>
        <p:spPr/>
        <p:txBody>
          <a:bodyPr/>
          <a:lstStyle/>
          <a:p>
            <a:r>
              <a:rPr lang="tr-TR" dirty="0"/>
              <a:t>Necmi ÖZEN - İl Millî Eğitim Müdürü</a:t>
            </a:r>
          </a:p>
        </p:txBody>
      </p:sp>
      <p:sp>
        <p:nvSpPr>
          <p:cNvPr id="8" name="Slayt Numarası Yer Tutucusu 7"/>
          <p:cNvSpPr>
            <a:spLocks noGrp="1"/>
          </p:cNvSpPr>
          <p:nvPr>
            <p:ph type="sldNum" sz="quarter" idx="12"/>
          </p:nvPr>
        </p:nvSpPr>
        <p:spPr/>
        <p:txBody>
          <a:bodyPr/>
          <a:lstStyle/>
          <a:p>
            <a:fld id="{A14C9C2A-7E24-46E8-9D53-102DEE838F98}" type="slidenum">
              <a:rPr lang="tr-TR" smtClean="0"/>
              <a:pPr/>
              <a:t>31</a:t>
            </a:fld>
            <a:endParaRPr lang="tr-TR"/>
          </a:p>
        </p:txBody>
      </p:sp>
      <p:graphicFrame>
        <p:nvGraphicFramePr>
          <p:cNvPr id="4" name="Nesne 3"/>
          <p:cNvGraphicFramePr>
            <a:graphicFrameLocks noChangeAspect="1"/>
          </p:cNvGraphicFramePr>
          <p:nvPr>
            <p:extLst>
              <p:ext uri="{D42A27DB-BD31-4B8C-83A1-F6EECF244321}">
                <p14:modId xmlns:p14="http://schemas.microsoft.com/office/powerpoint/2010/main" val="4053021311"/>
              </p:ext>
            </p:extLst>
          </p:nvPr>
        </p:nvGraphicFramePr>
        <p:xfrm>
          <a:off x="110944" y="945008"/>
          <a:ext cx="8445624" cy="5652344"/>
        </p:xfrm>
        <a:graphic>
          <a:graphicData uri="http://schemas.openxmlformats.org/presentationml/2006/ole">
            <mc:AlternateContent xmlns:mc="http://schemas.openxmlformats.org/markup-compatibility/2006">
              <mc:Choice xmlns:v="urn:schemas-microsoft-com:vml" Requires="v">
                <p:oleObj spid="_x0000_s2053" name="Belge" r:id="rId7" imgW="7223941" imgH="4680517" progId="Word.Document.12">
                  <p:embed/>
                </p:oleObj>
              </mc:Choice>
              <mc:Fallback>
                <p:oleObj name="Belge" r:id="rId7" imgW="7223941" imgH="4680517" progId="Word.Document.12">
                  <p:embed/>
                  <p:pic>
                    <p:nvPicPr>
                      <p:cNvPr id="0" name=""/>
                      <p:cNvPicPr/>
                      <p:nvPr/>
                    </p:nvPicPr>
                    <p:blipFill>
                      <a:blip r:embed="rId8"/>
                      <a:stretch>
                        <a:fillRect/>
                      </a:stretch>
                    </p:blipFill>
                    <p:spPr>
                      <a:xfrm>
                        <a:off x="110944" y="945008"/>
                        <a:ext cx="8445624" cy="5652344"/>
                      </a:xfrm>
                      <a:prstGeom prst="rect">
                        <a:avLst/>
                      </a:prstGeom>
                    </p:spPr>
                  </p:pic>
                </p:oleObj>
              </mc:Fallback>
            </mc:AlternateContent>
          </a:graphicData>
        </a:graphic>
      </p:graphicFrame>
    </p:spTree>
    <p:extLst>
      <p:ext uri="{BB962C8B-B14F-4D97-AF65-F5344CB8AC3E}">
        <p14:creationId xmlns:p14="http://schemas.microsoft.com/office/powerpoint/2010/main" val="39978211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679039" y="3501008"/>
            <a:ext cx="7773859" cy="95410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cap="all" dirty="0" smtClean="0">
                <a:ln w="0"/>
                <a:solidFill>
                  <a:srgbClr val="00B0F0"/>
                </a:solidFill>
                <a:effectLst>
                  <a:reflection blurRad="12700" stA="50000" endPos="50000" dist="5000" dir="5400000" sy="-100000" rotWithShape="0"/>
                </a:effectLst>
              </a:rPr>
              <a:t>TEMEL EĞİTİMDEN ORTAÖĞRETİME GEÇİŞ SİSTEMİ </a:t>
            </a:r>
          </a:p>
          <a:p>
            <a:pPr algn="ctr"/>
            <a:r>
              <a:rPr lang="tr-TR" sz="2800" b="1" cap="all" dirty="0" smtClean="0">
                <a:ln w="0"/>
                <a:solidFill>
                  <a:srgbClr val="00B0F0"/>
                </a:solidFill>
                <a:effectLst>
                  <a:reflection blurRad="12700" stA="50000" endPos="50000" dist="5000" dir="5400000" sy="-100000" rotWithShape="0"/>
                </a:effectLst>
              </a:rPr>
              <a:t>İLE İLGİLİ SIKÇA SORULAN SORULAR</a:t>
            </a:r>
            <a:endParaRPr lang="tr-TR" sz="2800" b="1" cap="all" dirty="0">
              <a:ln w="0"/>
              <a:solidFill>
                <a:srgbClr val="00B0F0"/>
              </a:solidFill>
              <a:effectLst>
                <a:reflection blurRad="12700" stA="50000" endPos="50000" dist="5000" dir="5400000" sy="-100000" rotWithShape="0"/>
              </a:effectLst>
            </a:endParaRPr>
          </a:p>
        </p:txBody>
      </p:sp>
      <p:graphicFrame>
        <p:nvGraphicFramePr>
          <p:cNvPr id="10" name="Diyagram 9"/>
          <p:cNvGraphicFramePr/>
          <p:nvPr>
            <p:extLst>
              <p:ext uri="{D42A27DB-BD31-4B8C-83A1-F6EECF244321}">
                <p14:modId xmlns:p14="http://schemas.microsoft.com/office/powerpoint/2010/main" val="1632156970"/>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ea typeface="Tahoma" pitchFamily="34" charset="0"/>
                <a:cs typeface="Tahoma" pitchFamily="34" charset="0"/>
              </a:rPr>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2079847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33</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Ortaöğretime Geçiş Sisteminde Yapılan Bu Yenilikler Nelerdir?</a:t>
            </a:r>
            <a:endParaRPr lang="tr-TR" sz="2800" b="1" dirty="0">
              <a:ln w="0"/>
              <a:solidFill>
                <a:srgbClr val="00B0F0"/>
              </a:solidFill>
              <a:effectLst>
                <a:reflection blurRad="12700" stA="50000" endPos="50000" dist="5000" dir="5400000" sy="-100000" rotWithShape="0"/>
              </a:effectLst>
            </a:endParaRPr>
          </a:p>
        </p:txBody>
      </p:sp>
      <p:sp>
        <p:nvSpPr>
          <p:cNvPr id="5" name="Dikdörtgen 4"/>
          <p:cNvSpPr/>
          <p:nvPr/>
        </p:nvSpPr>
        <p:spPr>
          <a:xfrm>
            <a:off x="395536" y="1262365"/>
            <a:ext cx="8208912" cy="5262979"/>
          </a:xfrm>
          <a:prstGeom prst="rect">
            <a:avLst/>
          </a:prstGeom>
        </p:spPr>
        <p:txBody>
          <a:bodyPr wrap="square">
            <a:spAutoFit/>
          </a:bodyPr>
          <a:lstStyle/>
          <a:p>
            <a:pPr marL="342900" indent="-342900" algn="just">
              <a:buFont typeface="Arial" pitchFamily="34" charset="0"/>
              <a:buChar char="•"/>
            </a:pPr>
            <a:r>
              <a:rPr lang="tr-TR" sz="2400" dirty="0" smtClean="0"/>
              <a:t>Temel </a:t>
            </a:r>
            <a:r>
              <a:rPr lang="tr-TR" sz="2400" dirty="0"/>
              <a:t>Eğitimden Ortaöğretime geçişteki yeni uygulamalar, öğrencilerin okullarında girmekte oldukları yazılılardan bir tanesinin daha denetimli bir şekilde ortak yapılmasından ibarettir. </a:t>
            </a:r>
            <a:endParaRPr lang="tr-TR" sz="2400" dirty="0" smtClean="0"/>
          </a:p>
          <a:p>
            <a:pPr marL="342900" indent="-342900" algn="just">
              <a:buFont typeface="Arial" pitchFamily="34" charset="0"/>
              <a:buChar char="•"/>
            </a:pPr>
            <a:r>
              <a:rPr lang="tr-TR" sz="2400" dirty="0" smtClean="0"/>
              <a:t>Öğrenci </a:t>
            </a:r>
            <a:r>
              <a:rPr lang="tr-TR" sz="2400" dirty="0"/>
              <a:t>başarısının anlık performansa dayalı olarak değil geniş bir zaman dilimine yayılarak belirlenmesini sağlayan bu uygulama; telafi imkânının sağlanması, merkezî ortak sınavların iki okul gününde yapılması, ortak sınavların, sınav gününe kadar işlenen konuları kapsayacak olması, merkezi sınavların süresinin bir yazılı süresi kadar olması, yanlış cevapların doğru cevapları etkilememesi, merkezî sınavların ilerleyen zamanlarda açık uçlu soruları da içerecek olması, her öğrencinin sınavlara kendi okullarında girebilmesi gibi yenilikleri içermektedir.</a:t>
            </a:r>
          </a:p>
        </p:txBody>
      </p:sp>
    </p:spTree>
    <p:extLst>
      <p:ext uri="{BB962C8B-B14F-4D97-AF65-F5344CB8AC3E}">
        <p14:creationId xmlns:p14="http://schemas.microsoft.com/office/powerpoint/2010/main" val="36180329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34</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Ortaöğretim Kurumlarına Yerleştirme İşlemi Nasıl Yapılacak?</a:t>
            </a:r>
            <a:endParaRPr lang="tr-TR" sz="2800" b="1" dirty="0">
              <a:ln w="0"/>
              <a:solidFill>
                <a:srgbClr val="00B0F0"/>
              </a:solidFill>
              <a:effectLst>
                <a:reflection blurRad="12700" stA="50000" endPos="50000" dist="5000" dir="5400000" sy="-100000" rotWithShape="0"/>
              </a:effectLst>
            </a:endParaRPr>
          </a:p>
        </p:txBody>
      </p:sp>
      <p:sp>
        <p:nvSpPr>
          <p:cNvPr id="5" name="Dikdörtgen 4"/>
          <p:cNvSpPr/>
          <p:nvPr/>
        </p:nvSpPr>
        <p:spPr>
          <a:xfrm>
            <a:off x="723078" y="1700808"/>
            <a:ext cx="7898138" cy="4154984"/>
          </a:xfrm>
          <a:prstGeom prst="rect">
            <a:avLst/>
          </a:prstGeom>
        </p:spPr>
        <p:txBody>
          <a:bodyPr wrap="square">
            <a:spAutoFit/>
          </a:bodyPr>
          <a:lstStyle/>
          <a:p>
            <a:pPr marL="342900" indent="-342900" algn="just">
              <a:buFont typeface="Arial" pitchFamily="34" charset="0"/>
              <a:buChar char="•"/>
            </a:pPr>
            <a:r>
              <a:rPr lang="tr-TR" sz="2400" dirty="0" smtClean="0"/>
              <a:t>Ortaöğretim </a:t>
            </a:r>
            <a:r>
              <a:rPr lang="tr-TR" sz="2400" dirty="0"/>
              <a:t>kurumlarına yerleştirmeye esas puan, 6, 7 ve 8. sınıf yılsonu başarı puanlarının %30’u ile 8. sınıfta uygulanan merkezi ortak sınav puanlarının %70’inden </a:t>
            </a:r>
            <a:r>
              <a:rPr lang="tr-TR" sz="2400" dirty="0" smtClean="0"/>
              <a:t>oluşacaktır.</a:t>
            </a:r>
          </a:p>
          <a:p>
            <a:pPr marL="342900" indent="-342900" algn="just">
              <a:buFont typeface="Arial" pitchFamily="34" charset="0"/>
              <a:buChar char="•"/>
            </a:pPr>
            <a:r>
              <a:rPr lang="tr-TR" sz="2400" dirty="0" smtClean="0"/>
              <a:t>6</a:t>
            </a:r>
            <a:r>
              <a:rPr lang="tr-TR" sz="2400" dirty="0"/>
              <a:t>, 7 ve 8.sınıfların yılsonu başarı puanı 300 üzerinden merkezi ortak sınavların puanı 700 üzerinden hesaplanacak, ortaöğretime yerleştirmeye esas puan ise bu ikisinin ortalaması alınarak 500 üzerinden hesaplanacaktır</a:t>
            </a:r>
            <a:r>
              <a:rPr lang="tr-TR" sz="2400" dirty="0" smtClean="0"/>
              <a:t>.</a:t>
            </a:r>
          </a:p>
          <a:p>
            <a:pPr marL="342900" indent="-342900" algn="just">
              <a:buFont typeface="Arial" pitchFamily="34" charset="0"/>
              <a:buChar char="•"/>
            </a:pPr>
            <a:r>
              <a:rPr lang="tr-TR" sz="2400" dirty="0" smtClean="0"/>
              <a:t>Ortaöğretime  geçiş sisteminde alınan puanlar </a:t>
            </a:r>
            <a:r>
              <a:rPr lang="tr-TR" sz="2400" dirty="0" err="1" smtClean="0"/>
              <a:t>SBS’de</a:t>
            </a:r>
            <a:r>
              <a:rPr lang="tr-TR" sz="2400" dirty="0" smtClean="0"/>
              <a:t> olduğu gibi ülke genelindeki okullara yerleştirmede kullanılacak.</a:t>
            </a:r>
            <a:endParaRPr lang="tr-TR" sz="2400" dirty="0"/>
          </a:p>
        </p:txBody>
      </p:sp>
    </p:spTree>
    <p:extLst>
      <p:ext uri="{BB962C8B-B14F-4D97-AF65-F5344CB8AC3E}">
        <p14:creationId xmlns:p14="http://schemas.microsoft.com/office/powerpoint/2010/main" val="26649770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35</a:t>
            </a:fld>
            <a:endParaRPr lang="tr-TR"/>
          </a:p>
        </p:txBody>
      </p:sp>
      <p:sp>
        <p:nvSpPr>
          <p:cNvPr id="11" name="Dikdörtgen 10"/>
          <p:cNvSpPr/>
          <p:nvPr/>
        </p:nvSpPr>
        <p:spPr>
          <a:xfrm>
            <a:off x="1547664" y="182002"/>
            <a:ext cx="7056784" cy="5232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Telafi Sınavına Kimler ve Nasıl Girecek?</a:t>
            </a:r>
            <a:endParaRPr lang="tr-TR" sz="2800" b="1" dirty="0">
              <a:ln w="0"/>
              <a:solidFill>
                <a:srgbClr val="00B0F0"/>
              </a:solidFill>
              <a:effectLst>
                <a:reflection blurRad="12700" stA="50000" endPos="50000" dist="5000" dir="5400000" sy="-100000" rotWithShape="0"/>
              </a:effectLst>
            </a:endParaRPr>
          </a:p>
        </p:txBody>
      </p:sp>
      <p:sp>
        <p:nvSpPr>
          <p:cNvPr id="5" name="Dikdörtgen 4"/>
          <p:cNvSpPr/>
          <p:nvPr/>
        </p:nvSpPr>
        <p:spPr>
          <a:xfrm>
            <a:off x="706310" y="1700808"/>
            <a:ext cx="7898138" cy="3046988"/>
          </a:xfrm>
          <a:prstGeom prst="rect">
            <a:avLst/>
          </a:prstGeom>
        </p:spPr>
        <p:txBody>
          <a:bodyPr wrap="square">
            <a:spAutoFit/>
          </a:bodyPr>
          <a:lstStyle/>
          <a:p>
            <a:pPr algn="just"/>
            <a:r>
              <a:rPr lang="tr-TR" sz="2400" dirty="0" smtClean="0"/>
              <a:t>Merkezi </a:t>
            </a:r>
            <a:r>
              <a:rPr lang="tr-TR" sz="2400" dirty="0"/>
              <a:t>sınavların yapıldığı günlerde geçerli bir mazereti sebebiyle sınava katılamayan öğrenciler, mazeretini belirten resmi belge veya velisinin </a:t>
            </a:r>
            <a:r>
              <a:rPr lang="tr-TR" sz="2400" dirty="0" smtClean="0"/>
              <a:t>izniyle; Milli Eğitim Müdürlükleri tarafından </a:t>
            </a:r>
            <a:r>
              <a:rPr lang="tr-TR" sz="2400" dirty="0"/>
              <a:t>belirlenen </a:t>
            </a:r>
            <a:r>
              <a:rPr lang="tr-TR" sz="2400" dirty="0" smtClean="0"/>
              <a:t>yerlerde, belirlenen </a:t>
            </a:r>
            <a:r>
              <a:rPr lang="tr-TR" sz="2400" dirty="0"/>
              <a:t>tarihlerde, </a:t>
            </a:r>
            <a:r>
              <a:rPr lang="tr-TR" sz="2400" dirty="0" smtClean="0"/>
              <a:t>farklı sorularla hazırlanmış mazeret </a:t>
            </a:r>
            <a:r>
              <a:rPr lang="tr-TR" sz="2400" dirty="0"/>
              <a:t>sınavına girebileceklerdir. Buna rağmen mazeret sınavına da giremeyen öğrenciler sınava girmemiş kabul edilecektir.</a:t>
            </a:r>
          </a:p>
          <a:p>
            <a:pPr algn="just"/>
            <a:endParaRPr lang="tr-TR" sz="2400" dirty="0"/>
          </a:p>
        </p:txBody>
      </p:sp>
    </p:spTree>
    <p:extLst>
      <p:ext uri="{BB962C8B-B14F-4D97-AF65-F5344CB8AC3E}">
        <p14:creationId xmlns:p14="http://schemas.microsoft.com/office/powerpoint/2010/main" val="19049220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36</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Yılsonu Başarı Puanlarının Hesaplamasına Neden 5. Sınıflar Dahil Edilmiyor?</a:t>
            </a:r>
            <a:endParaRPr lang="tr-TR" sz="2800" b="1" dirty="0">
              <a:ln w="0"/>
              <a:solidFill>
                <a:srgbClr val="00B0F0"/>
              </a:solidFill>
              <a:effectLst>
                <a:reflection blurRad="12700" stA="50000" endPos="50000" dist="5000" dir="5400000" sy="-100000" rotWithShape="0"/>
              </a:effectLst>
            </a:endParaRPr>
          </a:p>
        </p:txBody>
      </p:sp>
      <p:sp>
        <p:nvSpPr>
          <p:cNvPr id="5" name="Dikdörtgen 4"/>
          <p:cNvSpPr/>
          <p:nvPr/>
        </p:nvSpPr>
        <p:spPr>
          <a:xfrm>
            <a:off x="706310" y="1700808"/>
            <a:ext cx="7898138" cy="2677656"/>
          </a:xfrm>
          <a:prstGeom prst="rect">
            <a:avLst/>
          </a:prstGeom>
        </p:spPr>
        <p:txBody>
          <a:bodyPr wrap="square">
            <a:spAutoFit/>
          </a:bodyPr>
          <a:lstStyle/>
          <a:p>
            <a:pPr algn="just"/>
            <a:r>
              <a:rPr lang="tr-TR" sz="2400" dirty="0" smtClean="0"/>
              <a:t>Uygulanmakta </a:t>
            </a:r>
            <a:r>
              <a:rPr lang="tr-TR" sz="2400" dirty="0"/>
              <a:t>olan 4+4+4 sisteminde 5. sınıf, 2. kademeye geçişin ilk sınıfıdır. İlk kademede tek öğretmenden ders alarak ikinci kademeye ulaşan öğrencilerin 5. sınıfta birden çok öğretmenden ders almaya başlaması, öğrencilerin yaşı ve bu kademeye sağlayacakları uyum göz önüne alındığında 5. sınıf öğrencilerinin başarı ağırlıklandırma oranına tabi tutulması pedagojik açıdan uygun görülmemiştir.</a:t>
            </a:r>
          </a:p>
        </p:txBody>
      </p:sp>
    </p:spTree>
    <p:extLst>
      <p:ext uri="{BB962C8B-B14F-4D97-AF65-F5344CB8AC3E}">
        <p14:creationId xmlns:p14="http://schemas.microsoft.com/office/powerpoint/2010/main" val="39635533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84576"/>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37</a:t>
            </a:fld>
            <a:endParaRPr lang="tr-TR"/>
          </a:p>
        </p:txBody>
      </p:sp>
      <p:sp>
        <p:nvSpPr>
          <p:cNvPr id="11" name="Dikdörtgen 10"/>
          <p:cNvSpPr/>
          <p:nvPr/>
        </p:nvSpPr>
        <p:spPr>
          <a:xfrm>
            <a:off x="1547664" y="182002"/>
            <a:ext cx="7056784" cy="138499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Öğretmenlerin İzinli, Raporlu Veya Görevli Olmaları Durumunda İşlenmeyen Konuların Telafisi Nasıl Sağlanacak?</a:t>
            </a:r>
            <a:endParaRPr lang="tr-TR" sz="2800" b="1" dirty="0">
              <a:ln w="0"/>
              <a:solidFill>
                <a:srgbClr val="00B0F0"/>
              </a:solidFill>
              <a:effectLst>
                <a:reflection blurRad="12700" stA="50000" endPos="50000" dist="5000" dir="5400000" sy="-100000" rotWithShape="0"/>
              </a:effectLst>
            </a:endParaRPr>
          </a:p>
        </p:txBody>
      </p:sp>
      <p:sp>
        <p:nvSpPr>
          <p:cNvPr id="2" name="Dikdörtgen 1"/>
          <p:cNvSpPr/>
          <p:nvPr/>
        </p:nvSpPr>
        <p:spPr>
          <a:xfrm>
            <a:off x="706310" y="1740872"/>
            <a:ext cx="7898138" cy="4154984"/>
          </a:xfrm>
          <a:prstGeom prst="rect">
            <a:avLst/>
          </a:prstGeom>
        </p:spPr>
        <p:txBody>
          <a:bodyPr wrap="square">
            <a:spAutoFit/>
          </a:bodyPr>
          <a:lstStyle/>
          <a:p>
            <a:pPr marL="342900" indent="-342900" algn="just">
              <a:buFont typeface="Arial" pitchFamily="34" charset="0"/>
              <a:buChar char="•"/>
            </a:pPr>
            <a:r>
              <a:rPr lang="tr-TR" sz="2400" dirty="0"/>
              <a:t>Merkezi ortak sınavlar ülke çapında müfredat uyumunu esas almaktadır. Talim ve Terbiye Kurulu Başkanlığı, müfredatın eş zamanlı uygulanmasına ilişkin akademik </a:t>
            </a:r>
            <a:r>
              <a:rPr lang="tr-TR" sz="2400" dirty="0" smtClean="0"/>
              <a:t>takvimi hazırlamış ve okullarla paylaşmıştır. </a:t>
            </a:r>
            <a:r>
              <a:rPr lang="tr-TR" sz="2400" dirty="0"/>
              <a:t>Akademik takvim, yazılıya girecek öğrenciler arasında fırsat eşitsizliği olmaması için öğretmenlerin müfredatı yetiştirmesi konusunda zorlayıcı olacaktır. </a:t>
            </a:r>
            <a:endParaRPr lang="tr-TR" sz="2400" dirty="0" smtClean="0"/>
          </a:p>
          <a:p>
            <a:pPr marL="342900" indent="-342900" algn="just">
              <a:buFont typeface="Arial" pitchFamily="34" charset="0"/>
              <a:buChar char="•"/>
            </a:pPr>
            <a:r>
              <a:rPr lang="tr-TR" sz="2400" dirty="0" smtClean="0"/>
              <a:t>EBA </a:t>
            </a:r>
            <a:r>
              <a:rPr lang="tr-TR" sz="2400" dirty="0"/>
              <a:t>üzerinden öğrenciler ders içeriklerini </a:t>
            </a:r>
            <a:r>
              <a:rPr lang="tr-TR" sz="2400" dirty="0" smtClean="0"/>
              <a:t>takip edebilmektedir.</a:t>
            </a:r>
          </a:p>
          <a:p>
            <a:pPr marL="342900" indent="-342900" algn="just">
              <a:buFont typeface="Arial" pitchFamily="34" charset="0"/>
              <a:buChar char="•"/>
            </a:pPr>
            <a:r>
              <a:rPr lang="tr-TR" sz="2400" dirty="0" smtClean="0"/>
              <a:t>Ayrıca okullarda ders eksiklerini giderebilmek için telafi dersleri yapılacaktır.</a:t>
            </a:r>
            <a:endParaRPr lang="tr-TR" sz="2400" dirty="0"/>
          </a:p>
        </p:txBody>
      </p:sp>
    </p:spTree>
    <p:extLst>
      <p:ext uri="{BB962C8B-B14F-4D97-AF65-F5344CB8AC3E}">
        <p14:creationId xmlns:p14="http://schemas.microsoft.com/office/powerpoint/2010/main" val="29915697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38</a:t>
            </a:fld>
            <a:endParaRPr lang="tr-TR"/>
          </a:p>
        </p:txBody>
      </p:sp>
      <p:sp>
        <p:nvSpPr>
          <p:cNvPr id="11" name="Dikdörtgen 10"/>
          <p:cNvSpPr/>
          <p:nvPr/>
        </p:nvSpPr>
        <p:spPr>
          <a:xfrm>
            <a:off x="1547664" y="182002"/>
            <a:ext cx="7056784" cy="5232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Sınav Güvenliği Nasıl Sağlanacak?</a:t>
            </a:r>
            <a:endParaRPr lang="tr-TR" sz="2800" b="1" dirty="0">
              <a:ln w="0"/>
              <a:solidFill>
                <a:srgbClr val="00B0F0"/>
              </a:solidFill>
              <a:effectLst>
                <a:reflection blurRad="12700" stA="50000" endPos="50000" dist="5000" dir="5400000" sy="-100000" rotWithShape="0"/>
              </a:effectLst>
            </a:endParaRPr>
          </a:p>
        </p:txBody>
      </p:sp>
      <p:sp>
        <p:nvSpPr>
          <p:cNvPr id="2" name="Dikdörtgen 1"/>
          <p:cNvSpPr/>
          <p:nvPr/>
        </p:nvSpPr>
        <p:spPr>
          <a:xfrm>
            <a:off x="706310" y="1740872"/>
            <a:ext cx="7898138" cy="3785652"/>
          </a:xfrm>
          <a:prstGeom prst="rect">
            <a:avLst/>
          </a:prstGeom>
        </p:spPr>
        <p:txBody>
          <a:bodyPr wrap="square">
            <a:spAutoFit/>
          </a:bodyPr>
          <a:lstStyle/>
          <a:p>
            <a:pPr algn="just"/>
            <a:r>
              <a:rPr lang="tr-TR" sz="2400" dirty="0"/>
              <a:t>Merkezi değerlendirmeler öğrencilerin normal dönemde girdiği yazılılardan farklı olmayacağı için normal dönemde alınan tedbirlere ek olarak,</a:t>
            </a:r>
          </a:p>
          <a:p>
            <a:pPr marL="342900" indent="-342900" algn="just">
              <a:buFont typeface="Arial" pitchFamily="34" charset="0"/>
              <a:buChar char="•"/>
            </a:pPr>
            <a:r>
              <a:rPr lang="tr-TR" sz="2400" dirty="0" smtClean="0"/>
              <a:t>Öğretmenlerin </a:t>
            </a:r>
            <a:r>
              <a:rPr lang="tr-TR" sz="2400" dirty="0"/>
              <a:t>sınav gözetmeni olarak farklı okullarda görevlendirilmesi</a:t>
            </a:r>
            <a:r>
              <a:rPr lang="tr-TR" sz="2400" dirty="0" smtClean="0"/>
              <a:t>,</a:t>
            </a:r>
          </a:p>
          <a:p>
            <a:pPr marL="342900" indent="-342900" algn="just">
              <a:buFont typeface="Arial" pitchFamily="34" charset="0"/>
              <a:buChar char="•"/>
            </a:pPr>
            <a:r>
              <a:rPr lang="tr-TR" sz="2400" dirty="0" smtClean="0"/>
              <a:t>Gerektiği </a:t>
            </a:r>
            <a:r>
              <a:rPr lang="tr-TR" sz="2400" dirty="0"/>
              <a:t>durumlarda öğrencilerin farklı sınıflara dağıtılması</a:t>
            </a:r>
            <a:r>
              <a:rPr lang="tr-TR" sz="2400" dirty="0" smtClean="0"/>
              <a:t>,</a:t>
            </a:r>
          </a:p>
          <a:p>
            <a:pPr marL="342900" indent="-342900" algn="just">
              <a:buFont typeface="Arial" pitchFamily="34" charset="0"/>
              <a:buChar char="•"/>
            </a:pPr>
            <a:r>
              <a:rPr lang="tr-TR" sz="2400" dirty="0" smtClean="0"/>
              <a:t>Farklı soru kitapçık türü hazırlanması, </a:t>
            </a:r>
            <a:endParaRPr lang="tr-TR" sz="2400" dirty="0"/>
          </a:p>
          <a:p>
            <a:pPr marL="342900" indent="-342900" algn="just">
              <a:buFont typeface="Arial" pitchFamily="34" charset="0"/>
              <a:buChar char="•"/>
            </a:pPr>
            <a:r>
              <a:rPr lang="tr-TR" sz="2400" dirty="0" smtClean="0"/>
              <a:t>Orta </a:t>
            </a:r>
            <a:r>
              <a:rPr lang="tr-TR" sz="2400" dirty="0"/>
              <a:t>vadede sınav </a:t>
            </a:r>
            <a:r>
              <a:rPr lang="tr-TR" sz="2400" dirty="0" smtClean="0"/>
              <a:t>salonlarına kamera </a:t>
            </a:r>
            <a:r>
              <a:rPr lang="tr-TR" sz="2400" dirty="0"/>
              <a:t>sistemi kurulması, tedbirleri öngörülmektedir.</a:t>
            </a:r>
          </a:p>
        </p:txBody>
      </p:sp>
    </p:spTree>
    <p:extLst>
      <p:ext uri="{BB962C8B-B14F-4D97-AF65-F5344CB8AC3E}">
        <p14:creationId xmlns:p14="http://schemas.microsoft.com/office/powerpoint/2010/main" val="6178084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39</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Merkezi Ortak Sınavlarda Üst Araması vb. Uygulamalar Olacak mı?</a:t>
            </a:r>
            <a:endParaRPr lang="tr-TR" sz="2800" b="1" dirty="0">
              <a:ln w="0"/>
              <a:solidFill>
                <a:srgbClr val="00B0F0"/>
              </a:solidFill>
              <a:effectLst>
                <a:reflection blurRad="12700" stA="50000" endPos="50000" dist="5000" dir="5400000" sy="-100000" rotWithShape="0"/>
              </a:effectLst>
            </a:endParaRPr>
          </a:p>
        </p:txBody>
      </p:sp>
      <p:sp>
        <p:nvSpPr>
          <p:cNvPr id="2" name="Dikdörtgen 1"/>
          <p:cNvSpPr/>
          <p:nvPr/>
        </p:nvSpPr>
        <p:spPr>
          <a:xfrm>
            <a:off x="706310" y="2066072"/>
            <a:ext cx="7898138" cy="1938992"/>
          </a:xfrm>
          <a:prstGeom prst="rect">
            <a:avLst/>
          </a:prstGeom>
        </p:spPr>
        <p:txBody>
          <a:bodyPr wrap="square">
            <a:spAutoFit/>
          </a:bodyPr>
          <a:lstStyle/>
          <a:p>
            <a:pPr algn="just"/>
            <a:r>
              <a:rPr lang="tr-TR" sz="2400" dirty="0"/>
              <a:t>Merkezi ortak sınavlarda öğrencilerin normal dönemde okullarda girdikleri yazılılardan farklı bir güvenlik tedbiri alınmayacaktır. Ancak sınava kalem, silgi vb. ihtiyaçlar haricinde cep telefonu, kitap, defter vb. malzemeler getirilmeyecektir.</a:t>
            </a:r>
          </a:p>
        </p:txBody>
      </p:sp>
    </p:spTree>
    <p:extLst>
      <p:ext uri="{BB962C8B-B14F-4D97-AF65-F5344CB8AC3E}">
        <p14:creationId xmlns:p14="http://schemas.microsoft.com/office/powerpoint/2010/main" val="414646500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269776"/>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AMAÇLARI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420888"/>
            <a:ext cx="7754122" cy="2308324"/>
          </a:xfrm>
          <a:prstGeom prst="rect">
            <a:avLst/>
          </a:prstGeom>
          <a:noFill/>
        </p:spPr>
        <p:txBody>
          <a:bodyPr wrap="square" rtlCol="0">
            <a:spAutoFit/>
          </a:bodyPr>
          <a:lstStyle/>
          <a:p>
            <a:pPr marL="342900" indent="-342900" algn="just">
              <a:buFont typeface="Arial" pitchFamily="34" charset="0"/>
              <a:buChar char="•"/>
            </a:pPr>
            <a:r>
              <a:rPr lang="tr-TR" sz="2400" dirty="0"/>
              <a:t>Öğrenci, öğretmen ve okul ilişkisini güçlendirmek</a:t>
            </a:r>
          </a:p>
          <a:p>
            <a:pPr marL="342900" indent="-342900" algn="just">
              <a:buFont typeface="Arial" pitchFamily="34" charset="0"/>
              <a:buChar char="•"/>
            </a:pPr>
            <a:r>
              <a:rPr lang="tr-TR" sz="2400" dirty="0"/>
              <a:t>Eğitim sürecinde öğretmenlerin ve okulun </a:t>
            </a:r>
            <a:r>
              <a:rPr lang="tr-TR" sz="2400" dirty="0" smtClean="0"/>
              <a:t>rolünü daha </a:t>
            </a:r>
            <a:r>
              <a:rPr lang="tr-TR" sz="2400" dirty="0"/>
              <a:t>etkin kılmak</a:t>
            </a:r>
          </a:p>
          <a:p>
            <a:pPr marL="342900" indent="-342900" algn="just">
              <a:buFont typeface="Arial" pitchFamily="34" charset="0"/>
              <a:buChar char="•"/>
            </a:pPr>
            <a:r>
              <a:rPr lang="tr-TR" sz="2400" dirty="0"/>
              <a:t>Ülke çapında müfredatın eş zamanlı </a:t>
            </a:r>
            <a:r>
              <a:rPr lang="tr-TR" sz="2400" dirty="0" smtClean="0"/>
              <a:t>uygulanmasını sağlamak</a:t>
            </a:r>
            <a:endParaRPr lang="tr-TR" sz="2400" dirty="0"/>
          </a:p>
          <a:p>
            <a:pPr marL="342900" indent="-342900" algn="just">
              <a:buFont typeface="Arial" pitchFamily="34" charset="0"/>
              <a:buChar char="•"/>
            </a:pPr>
            <a:r>
              <a:rPr lang="tr-TR" sz="2400" dirty="0"/>
              <a:t>Sınav kaygısını sürece yayarak azaltmak</a:t>
            </a:r>
          </a:p>
        </p:txBody>
      </p:sp>
      <p:pic>
        <p:nvPicPr>
          <p:cNvPr id="7"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4</a:t>
            </a:fld>
            <a:endParaRPr lang="tr-TR"/>
          </a:p>
        </p:txBody>
      </p:sp>
    </p:spTree>
    <p:extLst>
      <p:ext uri="{BB962C8B-B14F-4D97-AF65-F5344CB8AC3E}">
        <p14:creationId xmlns:p14="http://schemas.microsoft.com/office/powerpoint/2010/main" val="36942328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40</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Merkezi Değerlendirme Sınavlarında Öğrencilerden Ücret Alınacak mı?</a:t>
            </a:r>
            <a:endParaRPr lang="tr-TR" sz="2800" b="1" dirty="0">
              <a:ln w="0"/>
              <a:solidFill>
                <a:srgbClr val="00B0F0"/>
              </a:solidFill>
              <a:effectLst>
                <a:reflection blurRad="12700" stA="50000" endPos="50000" dist="5000" dir="5400000" sy="-100000" rotWithShape="0"/>
              </a:effectLst>
            </a:endParaRPr>
          </a:p>
        </p:txBody>
      </p:sp>
      <p:sp>
        <p:nvSpPr>
          <p:cNvPr id="2" name="Dikdörtgen 1"/>
          <p:cNvSpPr/>
          <p:nvPr/>
        </p:nvSpPr>
        <p:spPr>
          <a:xfrm>
            <a:off x="706310" y="1740872"/>
            <a:ext cx="7898138" cy="1938992"/>
          </a:xfrm>
          <a:prstGeom prst="rect">
            <a:avLst/>
          </a:prstGeom>
        </p:spPr>
        <p:txBody>
          <a:bodyPr wrap="square">
            <a:spAutoFit/>
          </a:bodyPr>
          <a:lstStyle/>
          <a:p>
            <a:pPr algn="just"/>
            <a:r>
              <a:rPr lang="tr-TR" sz="2400" dirty="0"/>
              <a:t>Normal dönemde okulda öğrencilerin girdiği yazılı sınavlarda herhangi bir ücret alınmamaktadır. Merkezi değerlendirmelerin de normal dönemde yapılan yazılılardan farkı olmadığı için harç, sınav ücreti, başvuru ücreti gibi herhangi bir isimle ücret talep edilmeyecektir.</a:t>
            </a:r>
          </a:p>
        </p:txBody>
      </p:sp>
    </p:spTree>
    <p:extLst>
      <p:ext uri="{BB962C8B-B14F-4D97-AF65-F5344CB8AC3E}">
        <p14:creationId xmlns:p14="http://schemas.microsoft.com/office/powerpoint/2010/main" val="42174561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3" name="Altbilgi Yer Tutucusu 2"/>
          <p:cNvSpPr>
            <a:spLocks noGrp="1"/>
          </p:cNvSpPr>
          <p:nvPr>
            <p:ph type="ftr" sz="quarter" idx="11"/>
          </p:nvPr>
        </p:nvSpPr>
        <p:spPr/>
        <p:txBody>
          <a:bodyPr/>
          <a:lstStyle/>
          <a:p>
            <a:r>
              <a:rPr lang="tr-TR" dirty="0"/>
              <a:t>Necmi ÖZEN - İl Millî Eğitim Müdürü</a:t>
            </a:r>
          </a:p>
        </p:txBody>
      </p:sp>
      <p:sp>
        <p:nvSpPr>
          <p:cNvPr id="4" name="Slayt Numarası Yer Tutucusu 3"/>
          <p:cNvSpPr>
            <a:spLocks noGrp="1"/>
          </p:cNvSpPr>
          <p:nvPr>
            <p:ph type="sldNum" sz="quarter" idx="12"/>
          </p:nvPr>
        </p:nvSpPr>
        <p:spPr/>
        <p:txBody>
          <a:bodyPr/>
          <a:lstStyle/>
          <a:p>
            <a:fld id="{A14C9C2A-7E24-46E8-9D53-102DEE838F98}" type="slidenum">
              <a:rPr lang="tr-TR" smtClean="0"/>
              <a:pPr/>
              <a:t>41</a:t>
            </a:fld>
            <a:endParaRPr lang="tr-TR"/>
          </a:p>
        </p:txBody>
      </p:sp>
      <p:sp>
        <p:nvSpPr>
          <p:cNvPr id="11" name="Dikdörtgen 10"/>
          <p:cNvSpPr/>
          <p:nvPr/>
        </p:nvSpPr>
        <p:spPr>
          <a:xfrm>
            <a:off x="1547664" y="182002"/>
            <a:ext cx="705678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2800" b="1" dirty="0" smtClean="0">
                <a:ln w="0"/>
                <a:solidFill>
                  <a:srgbClr val="00B0F0"/>
                </a:solidFill>
                <a:effectLst>
                  <a:reflection blurRad="12700" stA="50000" endPos="50000" dist="5000" dir="5400000" sy="-100000" rotWithShape="0"/>
                </a:effectLst>
              </a:rPr>
              <a:t>Merkezi Yapılacak Ortak Sınavlara Öğrenciler Girmeyebilir mi?</a:t>
            </a:r>
            <a:endParaRPr lang="tr-TR" sz="2800" b="1" dirty="0">
              <a:ln w="0"/>
              <a:solidFill>
                <a:srgbClr val="00B0F0"/>
              </a:solidFill>
              <a:effectLst>
                <a:reflection blurRad="12700" stA="50000" endPos="50000" dist="5000" dir="5400000" sy="-100000" rotWithShape="0"/>
              </a:effectLst>
            </a:endParaRPr>
          </a:p>
        </p:txBody>
      </p:sp>
      <p:sp>
        <p:nvSpPr>
          <p:cNvPr id="2" name="Dikdörtgen 1"/>
          <p:cNvSpPr/>
          <p:nvPr/>
        </p:nvSpPr>
        <p:spPr>
          <a:xfrm>
            <a:off x="706310" y="1740872"/>
            <a:ext cx="7898138" cy="3416320"/>
          </a:xfrm>
          <a:prstGeom prst="rect">
            <a:avLst/>
          </a:prstGeom>
        </p:spPr>
        <p:txBody>
          <a:bodyPr wrap="square">
            <a:spAutoFit/>
          </a:bodyPr>
          <a:lstStyle/>
          <a:p>
            <a:pPr marL="342900" indent="-342900" algn="just">
              <a:buFont typeface="Arial" pitchFamily="34" charset="0"/>
              <a:buChar char="•"/>
            </a:pPr>
            <a:r>
              <a:rPr lang="tr-TR" sz="2400" dirty="0"/>
              <a:t>Ortak sınavlara öğrenciler bu sınavlar bir üst kademeye geçmeyi belirlemekle birlikte aynı zamanda sınıf geçmeyi de belirledikleri için girmek zorundadırlar</a:t>
            </a:r>
            <a:r>
              <a:rPr lang="tr-TR" sz="2400" dirty="0" smtClean="0"/>
              <a:t>.</a:t>
            </a:r>
          </a:p>
          <a:p>
            <a:pPr marL="342900" indent="-342900" algn="just">
              <a:buFont typeface="Arial" pitchFamily="34" charset="0"/>
              <a:buChar char="•"/>
            </a:pPr>
            <a:r>
              <a:rPr lang="tr-TR" sz="2400" dirty="0"/>
              <a:t>Ortak sınav sonuçları, öğrencilerin yılsonu başarı puanları belirlenirken diğer yazılılar ve performans ödevleri gibi karne notunun hesaplanmasında kullanılacaktır. Sınavsız öğrenci alan okullara gitmek isteyen öğrenciler de ortak sınav sonuçları karne notlarının hesaplanmasında kullanılacağından ortak sınavlara girmek zorundadırlar.</a:t>
            </a:r>
          </a:p>
        </p:txBody>
      </p:sp>
    </p:spTree>
    <p:extLst>
      <p:ext uri="{BB962C8B-B14F-4D97-AF65-F5344CB8AC3E}">
        <p14:creationId xmlns:p14="http://schemas.microsoft.com/office/powerpoint/2010/main" val="22495411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 8"/>
          <p:cNvGrpSpPr/>
          <p:nvPr/>
        </p:nvGrpSpPr>
        <p:grpSpPr>
          <a:xfrm>
            <a:off x="-6048" y="5710647"/>
            <a:ext cx="9144000" cy="1174735"/>
            <a:chOff x="-6048" y="5710647"/>
            <a:chExt cx="9144000" cy="1174735"/>
          </a:xfrm>
        </p:grpSpPr>
        <p:sp>
          <p:nvSpPr>
            <p:cNvPr id="4" name="Dikdörtgen 3"/>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endParaRPr>
            </a:p>
          </p:txBody>
        </p:sp>
        <p:sp>
          <p:nvSpPr>
            <p:cNvPr id="5" name="Dikdörtgen 4"/>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solidFill>
                  <a:prstClr val="white"/>
                </a:solidFill>
              </a:endParaRPr>
            </a:p>
          </p:txBody>
        </p:sp>
        <p:sp>
          <p:nvSpPr>
            <p:cNvPr id="6" name="Metin kutusu 5"/>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solidFill>
                    <a:prstClr val="black"/>
                  </a:solidFill>
                </a:rPr>
                <a:t>Adres	:	Fevzipaşa Cad. ERZİNCAN	E-Posta	:	erzincanmem@meb.gov.tr	Facebook</a:t>
              </a:r>
              <a:r>
                <a:rPr lang="tr-TR" sz="1200" dirty="0">
                  <a:solidFill>
                    <a:prstClr val="black"/>
                  </a:solidFill>
                </a:rPr>
                <a:t>	:	</a:t>
              </a:r>
              <a:r>
                <a:rPr lang="tr-TR" sz="1200" dirty="0" smtClean="0">
                  <a:solidFill>
                    <a:prstClr val="black"/>
                  </a:solidFill>
                </a:rPr>
                <a:t>erzincanmem</a:t>
              </a:r>
            </a:p>
            <a:p>
              <a:pPr>
                <a:tabLst>
                  <a:tab pos="449263" algn="l"/>
                  <a:tab pos="534988" algn="l"/>
                  <a:tab pos="2324100" algn="l"/>
                  <a:tab pos="3230563" algn="l"/>
                  <a:tab pos="3313113" algn="l"/>
                  <a:tab pos="5475288" algn="l"/>
                  <a:tab pos="6105525" algn="l"/>
                  <a:tab pos="6173788" algn="l"/>
                </a:tabLst>
              </a:pPr>
              <a:r>
                <a:rPr lang="tr-TR" sz="1200" dirty="0" smtClean="0">
                  <a:solidFill>
                    <a:prstClr val="black"/>
                  </a:solidFill>
                </a:rPr>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solidFill>
                    <a:prstClr val="black"/>
                  </a:solidFill>
                </a:rPr>
                <a:t>Fax	:	0 446 214 11 85	</a:t>
              </a:r>
              <a:endParaRPr lang="tr-TR" sz="1200" dirty="0">
                <a:solidFill>
                  <a:prstClr val="black"/>
                </a:solidFill>
              </a:endParaRPr>
            </a:p>
          </p:txBody>
        </p:sp>
        <p:pic>
          <p:nvPicPr>
            <p:cNvPr id="7" name="Resim 6"/>
            <p:cNvPicPr>
              <a:picLocks noChangeAspect="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8" name="Metin kutusu 7"/>
            <p:cNvSpPr txBox="1"/>
            <p:nvPr/>
          </p:nvSpPr>
          <p:spPr>
            <a:xfrm>
              <a:off x="1403648" y="5723964"/>
              <a:ext cx="7527946" cy="369332"/>
            </a:xfrm>
            <a:prstGeom prst="rect">
              <a:avLst/>
            </a:prstGeom>
            <a:noFill/>
          </p:spPr>
          <p:txBody>
            <a:bodyPr wrap="square" rtlCol="0">
              <a:spAutoFit/>
            </a:bodyPr>
            <a:lstStyle/>
            <a:p>
              <a:pPr algn="ctr"/>
              <a:r>
                <a:rPr lang="tr-TR" dirty="0">
                  <a:latin typeface="Gabrielle" pitchFamily="2" charset="0"/>
                  <a:ea typeface="Tahoma" pitchFamily="34" charset="0"/>
                  <a:cs typeface="Tahoma" pitchFamily="34" charset="0"/>
                </a:rPr>
                <a:t>Herkese ihtiyacı olan eğitim…</a:t>
              </a:r>
            </a:p>
          </p:txBody>
        </p:sp>
      </p:grpSp>
      <p:pic>
        <p:nvPicPr>
          <p:cNvPr id="10" name="Resim 9"/>
          <p:cNvPicPr>
            <a:picLocks noChangeAspect="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3164820" y="396080"/>
            <a:ext cx="2802263" cy="2674111"/>
          </a:xfrm>
          <a:prstGeom prst="rect">
            <a:avLst/>
          </a:prstGeom>
          <a:noFill/>
          <a:ln>
            <a:noFill/>
          </a:ln>
        </p:spPr>
      </p:pic>
      <p:sp>
        <p:nvSpPr>
          <p:cNvPr id="11" name="Dikdörtgen 10"/>
          <p:cNvSpPr/>
          <p:nvPr/>
        </p:nvSpPr>
        <p:spPr>
          <a:xfrm>
            <a:off x="2278914" y="4365104"/>
            <a:ext cx="4574074" cy="1015663"/>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6000" b="1" cap="all" dirty="0">
                <a:ln w="0"/>
                <a:solidFill>
                  <a:srgbClr val="00B0F0"/>
                </a:solidFill>
                <a:effectLst>
                  <a:reflection blurRad="12700" stA="50000" endPos="50000" dist="5000" dir="5400000" sy="-100000" rotWithShape="0"/>
                </a:effectLst>
              </a:rPr>
              <a:t>TEŞEKKÜRLER</a:t>
            </a:r>
          </a:p>
        </p:txBody>
      </p:sp>
      <p:sp>
        <p:nvSpPr>
          <p:cNvPr id="12" name="Metin kutusu 1"/>
          <p:cNvSpPr txBox="1"/>
          <p:nvPr/>
        </p:nvSpPr>
        <p:spPr>
          <a:xfrm>
            <a:off x="2485392" y="3212976"/>
            <a:ext cx="4173216" cy="954107"/>
          </a:xfrm>
          <a:prstGeom prst="rect">
            <a:avLst/>
          </a:prstGeom>
          <a:noFill/>
        </p:spPr>
        <p:txBody>
          <a:bodyPr wrap="square"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800" dirty="0" smtClean="0">
                <a:solidFill>
                  <a:sysClr val="windowText" lastClr="000000"/>
                </a:solidFill>
              </a:rPr>
              <a:t>Sorularınız için mail adresi </a:t>
            </a:r>
            <a:r>
              <a:rPr lang="tr-TR" sz="2800" u="sng" dirty="0" smtClean="0">
                <a:solidFill>
                  <a:sysClr val="windowText" lastClr="000000"/>
                </a:solidFill>
              </a:rPr>
              <a:t>temelegitim24@meb.gov.tr</a:t>
            </a:r>
            <a:endParaRPr lang="tr-TR" sz="2800" u="sng" dirty="0">
              <a:solidFill>
                <a:sysClr val="windowText" lastClr="000000"/>
              </a:solidFill>
            </a:endParaRPr>
          </a:p>
        </p:txBody>
      </p:sp>
    </p:spTree>
    <p:extLst>
      <p:ext uri="{BB962C8B-B14F-4D97-AF65-F5344CB8AC3E}">
        <p14:creationId xmlns:p14="http://schemas.microsoft.com/office/powerpoint/2010/main" val="27543333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269776"/>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AMAÇLARI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420888"/>
            <a:ext cx="7754122" cy="2308324"/>
          </a:xfrm>
          <a:prstGeom prst="rect">
            <a:avLst/>
          </a:prstGeom>
          <a:noFill/>
        </p:spPr>
        <p:txBody>
          <a:bodyPr wrap="square" rtlCol="0">
            <a:spAutoFit/>
          </a:bodyPr>
          <a:lstStyle/>
          <a:p>
            <a:pPr marL="342900" indent="-342900" algn="just">
              <a:buFont typeface="Arial" pitchFamily="34" charset="0"/>
              <a:buChar char="•"/>
            </a:pPr>
            <a:r>
              <a:rPr lang="tr-TR" sz="2400" dirty="0"/>
              <a:t>Öğretmenin meslekî performansını artırmak</a:t>
            </a:r>
          </a:p>
          <a:p>
            <a:pPr marL="342900" indent="-342900" algn="just">
              <a:buFont typeface="Arial" pitchFamily="34" charset="0"/>
              <a:buChar char="•"/>
            </a:pPr>
            <a:r>
              <a:rPr lang="tr-TR" sz="2400" dirty="0"/>
              <a:t>Okul dışı eğitim kurumlarına </a:t>
            </a:r>
            <a:r>
              <a:rPr lang="tr-TR" sz="2400" dirty="0" smtClean="0"/>
              <a:t>yönelik ihtiyacı </a:t>
            </a:r>
            <a:r>
              <a:rPr lang="tr-TR" sz="2400" dirty="0"/>
              <a:t>azaltmak</a:t>
            </a:r>
          </a:p>
          <a:p>
            <a:pPr marL="342900" indent="-342900" algn="just">
              <a:buFont typeface="Arial" pitchFamily="34" charset="0"/>
              <a:buChar char="•"/>
            </a:pPr>
            <a:r>
              <a:rPr lang="tr-TR" sz="2400" dirty="0"/>
              <a:t>Öğretim programlarının uygulanmasını ve </a:t>
            </a:r>
            <a:r>
              <a:rPr lang="tr-TR" sz="2400" dirty="0" smtClean="0"/>
              <a:t>öğrenci kazanımlarını </a:t>
            </a:r>
            <a:r>
              <a:rPr lang="tr-TR" sz="2400" dirty="0"/>
              <a:t>objektif bir şekilde izlemek </a:t>
            </a:r>
            <a:r>
              <a:rPr lang="tr-TR" sz="2400" dirty="0" smtClean="0"/>
              <a:t>ve değerlendirmek</a:t>
            </a:r>
            <a:endParaRPr lang="tr-TR" sz="2400" dirty="0"/>
          </a:p>
          <a:p>
            <a:pPr marL="342900" indent="-342900" algn="just">
              <a:buFont typeface="Arial" pitchFamily="34" charset="0"/>
              <a:buChar char="•"/>
            </a:pPr>
            <a:r>
              <a:rPr lang="tr-TR" sz="2400" dirty="0"/>
              <a:t>Başarı değerlendirmesini sürece yaymak</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5</a:t>
            </a:fld>
            <a:endParaRPr lang="tr-TR"/>
          </a:p>
        </p:txBody>
      </p:sp>
    </p:spTree>
    <p:extLst>
      <p:ext uri="{BB962C8B-B14F-4D97-AF65-F5344CB8AC3E}">
        <p14:creationId xmlns:p14="http://schemas.microsoft.com/office/powerpoint/2010/main" val="10971966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269776"/>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AMAÇLARI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06310" y="2420888"/>
            <a:ext cx="7754122" cy="1938992"/>
          </a:xfrm>
          <a:prstGeom prst="rect">
            <a:avLst/>
          </a:prstGeom>
          <a:noFill/>
        </p:spPr>
        <p:txBody>
          <a:bodyPr wrap="square" rtlCol="0">
            <a:spAutoFit/>
          </a:bodyPr>
          <a:lstStyle/>
          <a:p>
            <a:pPr marL="342900" indent="-342900" algn="just">
              <a:buFont typeface="Arial" pitchFamily="34" charset="0"/>
              <a:buChar char="•"/>
            </a:pPr>
            <a:r>
              <a:rPr lang="tr-TR" sz="2400" dirty="0" smtClean="0"/>
              <a:t>Telafi </a:t>
            </a:r>
            <a:r>
              <a:rPr lang="tr-TR" sz="2400" dirty="0"/>
              <a:t>imkanı sağlayarak tek </a:t>
            </a:r>
            <a:r>
              <a:rPr lang="tr-TR" sz="2400" dirty="0" smtClean="0"/>
              <a:t>sınavdan kaynaklanan </a:t>
            </a:r>
            <a:r>
              <a:rPr lang="tr-TR" sz="2400" dirty="0"/>
              <a:t>olumsuzlukları azaltmak</a:t>
            </a:r>
          </a:p>
          <a:p>
            <a:pPr marL="342900" indent="-342900" algn="just">
              <a:buFont typeface="Arial" pitchFamily="34" charset="0"/>
              <a:buChar char="•"/>
            </a:pPr>
            <a:r>
              <a:rPr lang="tr-TR" sz="2400" dirty="0"/>
              <a:t>Öğrencilerin okula devamsızlığını en </a:t>
            </a:r>
            <a:r>
              <a:rPr lang="tr-TR" sz="2400" dirty="0" smtClean="0"/>
              <a:t>aza indirmek</a:t>
            </a:r>
          </a:p>
          <a:p>
            <a:pPr marL="342900" indent="-342900" algn="just">
              <a:buFont typeface="Arial" pitchFamily="34" charset="0"/>
              <a:buChar char="•"/>
            </a:pPr>
            <a:r>
              <a:rPr lang="tr-TR" sz="2400" dirty="0" smtClean="0"/>
              <a:t>Orta </a:t>
            </a:r>
            <a:r>
              <a:rPr lang="tr-TR" sz="2400" dirty="0"/>
              <a:t>ve uzun vadede öğrencinin </a:t>
            </a:r>
            <a:r>
              <a:rPr lang="tr-TR" sz="2400" dirty="0" smtClean="0"/>
              <a:t>ders dışı </a:t>
            </a:r>
            <a:r>
              <a:rPr lang="tr-TR" sz="2400" dirty="0"/>
              <a:t>sosyal, kültürel, sanatsal ve </a:t>
            </a:r>
            <a:r>
              <a:rPr lang="tr-TR" sz="2400" dirty="0" smtClean="0"/>
              <a:t>sportif etkinliklerini </a:t>
            </a:r>
            <a:r>
              <a:rPr lang="tr-TR" sz="2400" dirty="0"/>
              <a:t>değerlendirmek</a:t>
            </a: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6</a:t>
            </a:fld>
            <a:endParaRPr lang="tr-TR"/>
          </a:p>
        </p:txBody>
      </p:sp>
    </p:spTree>
    <p:extLst>
      <p:ext uri="{BB962C8B-B14F-4D97-AF65-F5344CB8AC3E}">
        <p14:creationId xmlns:p14="http://schemas.microsoft.com/office/powerpoint/2010/main" val="10466391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687680" y="3501008"/>
            <a:ext cx="3756541"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4400" b="1" cap="all" dirty="0">
                <a:ln w="0"/>
                <a:solidFill>
                  <a:srgbClr val="00B0F0"/>
                </a:solidFill>
                <a:effectLst>
                  <a:reflection blurRad="12700" stA="50000" endPos="50000" dist="5000" dir="5400000" sy="-100000" rotWithShape="0"/>
                </a:effectLst>
              </a:rPr>
              <a:t>MODELİN</a:t>
            </a:r>
          </a:p>
          <a:p>
            <a:pPr algn="ctr"/>
            <a:r>
              <a:rPr lang="tr-TR" sz="4400" b="1" cap="all" dirty="0">
                <a:ln w="0"/>
                <a:solidFill>
                  <a:srgbClr val="00B0F0"/>
                </a:solidFill>
                <a:effectLst>
                  <a:reflection blurRad="12700" stA="50000" endPos="50000" dist="5000" dir="5400000" sy="-100000" rotWithShape="0"/>
                </a:effectLst>
              </a:rPr>
              <a:t>UYGULANMASI</a:t>
            </a:r>
          </a:p>
        </p:txBody>
      </p:sp>
      <p:graphicFrame>
        <p:nvGraphicFramePr>
          <p:cNvPr id="10" name="Diyagram 9"/>
          <p:cNvGraphicFramePr/>
          <p:nvPr>
            <p:extLst>
              <p:ext uri="{D42A27DB-BD31-4B8C-83A1-F6EECF244321}">
                <p14:modId xmlns:p14="http://schemas.microsoft.com/office/powerpoint/2010/main" val="3273681797"/>
              </p:ext>
            </p:extLst>
          </p:nvPr>
        </p:nvGraphicFramePr>
        <p:xfrm>
          <a:off x="7836" y="5392043"/>
          <a:ext cx="9103562" cy="1465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ikdörtgen 6"/>
          <p:cNvSpPr/>
          <p:nvPr/>
        </p:nvSpPr>
        <p:spPr>
          <a:xfrm>
            <a:off x="-6048" y="5723964"/>
            <a:ext cx="9144000" cy="113403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1331640" y="6099378"/>
            <a:ext cx="7806312" cy="16428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tr-TR"/>
          </a:p>
        </p:txBody>
      </p:sp>
      <p:sp>
        <p:nvSpPr>
          <p:cNvPr id="9" name="Metin kutusu 8"/>
          <p:cNvSpPr txBox="1"/>
          <p:nvPr/>
        </p:nvSpPr>
        <p:spPr>
          <a:xfrm>
            <a:off x="1331640" y="6211669"/>
            <a:ext cx="7599954" cy="646331"/>
          </a:xfrm>
          <a:prstGeom prst="rect">
            <a:avLst/>
          </a:prstGeom>
          <a:noFill/>
        </p:spPr>
        <p:txBody>
          <a:bodyPr wrap="square" rtlCol="0">
            <a:spAutoFit/>
          </a:bodyPr>
          <a:lstStyle/>
          <a:p>
            <a:pPr>
              <a:tabLst>
                <a:tab pos="449263" algn="l"/>
                <a:tab pos="534988" algn="l"/>
                <a:tab pos="2324100" algn="l"/>
                <a:tab pos="3230563" algn="l"/>
                <a:tab pos="3313113" algn="l"/>
                <a:tab pos="5475288" algn="l"/>
                <a:tab pos="6105525" algn="l"/>
                <a:tab pos="6173788" algn="l"/>
              </a:tabLst>
            </a:pPr>
            <a:r>
              <a:rPr lang="tr-TR" sz="1200" dirty="0" smtClean="0"/>
              <a:t>Adres	:	Fevzipaşa Cad. ERZİNCAN	E-Posta	:	erzincanmem@meb.gov.tr	Facebook</a:t>
            </a:r>
            <a:r>
              <a:rPr lang="tr-TR" sz="1200" dirty="0"/>
              <a:t>	:	</a:t>
            </a:r>
            <a:r>
              <a:rPr lang="tr-TR" sz="1200" dirty="0" smtClean="0"/>
              <a:t>erzincanmem</a:t>
            </a:r>
          </a:p>
          <a:p>
            <a:pPr>
              <a:tabLst>
                <a:tab pos="449263" algn="l"/>
                <a:tab pos="534988" algn="l"/>
                <a:tab pos="2324100" algn="l"/>
                <a:tab pos="3230563" algn="l"/>
                <a:tab pos="3313113" algn="l"/>
                <a:tab pos="5475288" algn="l"/>
                <a:tab pos="6105525" algn="l"/>
                <a:tab pos="6173788" algn="l"/>
              </a:tabLst>
            </a:pPr>
            <a:r>
              <a:rPr lang="tr-TR" sz="1200" dirty="0" smtClean="0"/>
              <a:t>Tlf	:	0 446 214 20 73	Elektronik Ağ	:	erzincan.meb.gov.tr	Twitter	:	erzincanmem</a:t>
            </a:r>
          </a:p>
          <a:p>
            <a:pPr>
              <a:tabLst>
                <a:tab pos="449263" algn="l"/>
                <a:tab pos="534988" algn="l"/>
                <a:tab pos="2324100" algn="l"/>
                <a:tab pos="3230563" algn="l"/>
                <a:tab pos="3313113" algn="l"/>
                <a:tab pos="5475288" algn="l"/>
                <a:tab pos="6105525" algn="l"/>
                <a:tab pos="6173788" algn="l"/>
              </a:tabLst>
            </a:pPr>
            <a:r>
              <a:rPr lang="tr-TR" sz="1200" dirty="0" smtClean="0"/>
              <a:t>Fax	:	0 446 214 11 85	</a:t>
            </a:r>
            <a:endParaRPr lang="tr-TR" sz="1200" dirty="0"/>
          </a:p>
        </p:txBody>
      </p:sp>
      <p:pic>
        <p:nvPicPr>
          <p:cNvPr id="14" name="Resim 13"/>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8600" y="5710647"/>
            <a:ext cx="1231032" cy="1174735"/>
          </a:xfrm>
          <a:prstGeom prst="rect">
            <a:avLst/>
          </a:prstGeom>
          <a:noFill/>
          <a:ln>
            <a:noFill/>
          </a:ln>
        </p:spPr>
      </p:pic>
      <p:sp>
        <p:nvSpPr>
          <p:cNvPr id="15" name="Metin kutusu 14"/>
          <p:cNvSpPr txBox="1"/>
          <p:nvPr/>
        </p:nvSpPr>
        <p:spPr>
          <a:xfrm>
            <a:off x="1403648" y="5723964"/>
            <a:ext cx="7527946" cy="369332"/>
          </a:xfrm>
          <a:prstGeom prst="rect">
            <a:avLst/>
          </a:prstGeom>
          <a:noFill/>
        </p:spPr>
        <p:txBody>
          <a:bodyPr wrap="square" rtlCol="0">
            <a:spAutoFit/>
          </a:bodyPr>
          <a:lstStyle>
            <a:defPPr>
              <a:defRPr lang="tr-TR"/>
            </a:defPPr>
            <a:lvl1pPr algn="ctr">
              <a:defRPr>
                <a:latin typeface="Gabrielle" pitchFamily="2" charset="0"/>
              </a:defRPr>
            </a:lvl1pPr>
          </a:lstStyle>
          <a:p>
            <a:r>
              <a:rPr lang="tr-TR" dirty="0"/>
              <a:t>Herkese ihtiyacı olan eğitim…</a:t>
            </a:r>
          </a:p>
        </p:txBody>
      </p:sp>
      <p:pic>
        <p:nvPicPr>
          <p:cNvPr id="17" name="Resim 16"/>
          <p:cNvPicPr>
            <a:picLocks noChangeAspect="1"/>
          </p:cNvPicPr>
          <p:nvPr/>
        </p:nvPicPr>
        <p:blipFill>
          <a:blip r:embed="rId7"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981775" y="181120"/>
            <a:ext cx="3168352" cy="3023458"/>
          </a:xfrm>
          <a:prstGeom prst="rect">
            <a:avLst/>
          </a:prstGeom>
          <a:noFill/>
          <a:ln>
            <a:noFill/>
          </a:ln>
        </p:spPr>
      </p:pic>
    </p:spTree>
    <p:extLst>
      <p:ext uri="{BB962C8B-B14F-4D97-AF65-F5344CB8AC3E}">
        <p14:creationId xmlns:p14="http://schemas.microsoft.com/office/powerpoint/2010/main" val="30771848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withEffect">
                                  <p:stCondLst>
                                    <p:cond delay="0"/>
                                  </p:stCondLst>
                                  <p:iterate type="lt">
                                    <p:tmAbs val="25"/>
                                  </p:iterate>
                                  <p:childTnLst>
                                    <p:set>
                                      <p:cBhvr override="childStyle">
                                        <p:cTn id="6" dur="indefinite"/>
                                        <p:tgtEl>
                                          <p:spTgt spid="1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3" name="Altbilgi Yer Tutucusu 2"/>
          <p:cNvSpPr>
            <a:spLocks noGrp="1"/>
          </p:cNvSpPr>
          <p:nvPr>
            <p:ph type="ftr" sz="quarter" idx="11"/>
          </p:nvPr>
        </p:nvSpPr>
        <p:spPr/>
        <p:txBody>
          <a:bodyPr/>
          <a:lstStyle/>
          <a:p>
            <a:r>
              <a:rPr lang="tr-TR" smtClean="0"/>
              <a:t>Necmi ÖZEN - İl Millî Eğitim Müdürü</a:t>
            </a:r>
            <a:endParaRPr lang="tr-TR"/>
          </a:p>
        </p:txBody>
      </p:sp>
      <p:sp>
        <p:nvSpPr>
          <p:cNvPr id="4" name="Slayt Numarası Yer Tutucusu 3"/>
          <p:cNvSpPr>
            <a:spLocks noGrp="1"/>
          </p:cNvSpPr>
          <p:nvPr>
            <p:ph type="sldNum" sz="quarter" idx="12"/>
          </p:nvPr>
        </p:nvSpPr>
        <p:spPr/>
        <p:txBody>
          <a:bodyPr/>
          <a:lstStyle/>
          <a:p>
            <a:fld id="{A14C9C2A-7E24-46E8-9D53-102DEE838F98}" type="slidenum">
              <a:rPr lang="tr-TR" smtClean="0"/>
              <a:t>8</a:t>
            </a:fld>
            <a:endParaRPr lang="tr-TR"/>
          </a:p>
        </p:txBody>
      </p:sp>
      <p:sp>
        <p:nvSpPr>
          <p:cNvPr id="9" name="Metin kutusu 8"/>
          <p:cNvSpPr txBox="1"/>
          <p:nvPr/>
        </p:nvSpPr>
        <p:spPr>
          <a:xfrm>
            <a:off x="678779" y="1748493"/>
            <a:ext cx="7754122" cy="4524315"/>
          </a:xfrm>
          <a:prstGeom prst="rect">
            <a:avLst/>
          </a:prstGeom>
          <a:noFill/>
        </p:spPr>
        <p:txBody>
          <a:bodyPr wrap="square" rtlCol="0">
            <a:spAutoFit/>
          </a:bodyPr>
          <a:lstStyle/>
          <a:p>
            <a:pPr algn="just"/>
            <a:r>
              <a:rPr lang="tr-TR" sz="2400" dirty="0" smtClean="0"/>
              <a:t>	2013 </a:t>
            </a:r>
            <a:r>
              <a:rPr lang="tr-TR" sz="2400" dirty="0"/>
              <a:t>- 2014 eğitim - öğretim yılından </a:t>
            </a:r>
            <a:r>
              <a:rPr lang="tr-TR" sz="2400" dirty="0" smtClean="0"/>
              <a:t>başlayarak altı </a:t>
            </a:r>
            <a:r>
              <a:rPr lang="tr-TR" sz="2400" dirty="0"/>
              <a:t>temel ders için 8. sınıfta öğretmen </a:t>
            </a:r>
            <a:r>
              <a:rPr lang="tr-TR" sz="2400" dirty="0" smtClean="0"/>
              <a:t>tarafından </a:t>
            </a:r>
            <a:r>
              <a:rPr lang="nn-NO" sz="2400" dirty="0" smtClean="0"/>
              <a:t>dönemsel </a:t>
            </a:r>
            <a:r>
              <a:rPr lang="nn-NO" sz="2400" dirty="0"/>
              <a:t>olarak yapılan </a:t>
            </a:r>
            <a:r>
              <a:rPr lang="tr-TR" sz="2400" dirty="0" smtClean="0"/>
              <a:t>yazılı </a:t>
            </a:r>
            <a:r>
              <a:rPr lang="nn-NO" sz="2400" dirty="0" smtClean="0"/>
              <a:t>sınavlardan </a:t>
            </a:r>
            <a:r>
              <a:rPr lang="nn-NO" sz="2400" dirty="0"/>
              <a:t>bir </a:t>
            </a:r>
            <a:r>
              <a:rPr lang="nn-NO" sz="2400" dirty="0" smtClean="0"/>
              <a:t>tanesi</a:t>
            </a:r>
            <a:r>
              <a:rPr lang="tr-TR" sz="2400" dirty="0" smtClean="0"/>
              <a:t> merkezî </a:t>
            </a:r>
            <a:r>
              <a:rPr lang="tr-TR" sz="2400" dirty="0"/>
              <a:t>olarak gerçekleştirilecek</a:t>
            </a:r>
            <a:r>
              <a:rPr lang="tr-TR" sz="2400" dirty="0" smtClean="0"/>
              <a:t>.</a:t>
            </a:r>
          </a:p>
          <a:p>
            <a:pPr algn="just"/>
            <a:r>
              <a:rPr lang="tr-TR" sz="2400" dirty="0" smtClean="0"/>
              <a:t>	2013 – </a:t>
            </a:r>
            <a:r>
              <a:rPr lang="tr-TR" sz="2400" dirty="0"/>
              <a:t>2014 </a:t>
            </a:r>
            <a:r>
              <a:rPr lang="tr-TR" sz="2400" dirty="0" smtClean="0"/>
              <a:t>eğitim-öğretim yılında;</a:t>
            </a:r>
          </a:p>
          <a:p>
            <a:pPr marL="342900" indent="-342900" algn="just">
              <a:buFont typeface="Arial" pitchFamily="34" charset="0"/>
              <a:buChar char="•"/>
            </a:pPr>
            <a:r>
              <a:rPr lang="tr-TR" sz="2400" dirty="0" smtClean="0"/>
              <a:t>Birinci dönem merkezi sistem ortak sınavının 2013 yılı Kasım ayının son haftasında,</a:t>
            </a:r>
          </a:p>
          <a:p>
            <a:pPr marL="342900" indent="-342900" algn="just">
              <a:buFont typeface="Arial" pitchFamily="34" charset="0"/>
              <a:buChar char="•"/>
            </a:pPr>
            <a:r>
              <a:rPr lang="tr-TR" sz="2400" dirty="0" smtClean="0"/>
              <a:t>İkinci Dönem </a:t>
            </a:r>
            <a:r>
              <a:rPr lang="tr-TR" sz="2400" dirty="0"/>
              <a:t>merkezi sistem ortak sınavının </a:t>
            </a:r>
            <a:r>
              <a:rPr lang="tr-TR" sz="2400" dirty="0" smtClean="0"/>
              <a:t>2014 </a:t>
            </a:r>
            <a:r>
              <a:rPr lang="tr-TR" sz="2400" dirty="0"/>
              <a:t>yılı </a:t>
            </a:r>
            <a:r>
              <a:rPr lang="tr-TR" sz="2400" dirty="0" smtClean="0"/>
              <a:t>Nisan </a:t>
            </a:r>
            <a:r>
              <a:rPr lang="tr-TR" sz="2400" dirty="0"/>
              <a:t>ayının son </a:t>
            </a:r>
            <a:r>
              <a:rPr lang="tr-TR" sz="2400" dirty="0" smtClean="0"/>
              <a:t>haftasında yapılması planlanmaktadır.</a:t>
            </a:r>
            <a:endParaRPr lang="tr-TR" sz="2400" dirty="0"/>
          </a:p>
          <a:p>
            <a:pPr marL="342900" indent="-342900" algn="just">
              <a:buFont typeface="Arial" pitchFamily="34" charset="0"/>
              <a:buChar char="•"/>
            </a:pPr>
            <a:endParaRPr lang="tr-TR" sz="2400" dirty="0" smtClean="0"/>
          </a:p>
          <a:p>
            <a:pPr algn="just"/>
            <a:endParaRPr lang="tr-TR" sz="2400" dirty="0" smtClean="0"/>
          </a:p>
          <a:p>
            <a:pPr algn="just"/>
            <a:endParaRPr lang="tr-TR" sz="2400" dirty="0"/>
          </a:p>
        </p:txBody>
      </p:sp>
    </p:spTree>
    <p:extLst>
      <p:ext uri="{BB962C8B-B14F-4D97-AF65-F5344CB8AC3E}">
        <p14:creationId xmlns:p14="http://schemas.microsoft.com/office/powerpoint/2010/main" val="9193159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flipV="1">
            <a:off x="-17073" y="5157192"/>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ackgroundRemoval t="2740" b="97945" l="328" r="100000"/>
                    </a14:imgEffect>
                    <a14:imgEffect>
                      <a14:artisticGlowDiffused trans="43000" intensity="10"/>
                    </a14:imgEffect>
                  </a14:imgLayer>
                </a14:imgProps>
              </a:ext>
              <a:ext uri="{28A0092B-C50C-407E-A947-70E740481C1C}">
                <a14:useLocalDpi xmlns:a14="http://schemas.microsoft.com/office/drawing/2010/main" val="0"/>
              </a:ext>
            </a:extLst>
          </a:blip>
          <a:srcRect t="5521" r="784"/>
          <a:stretch/>
        </p:blipFill>
        <p:spPr bwMode="auto">
          <a:xfrm flipH="1">
            <a:off x="0" y="0"/>
            <a:ext cx="9180512" cy="170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sim 5"/>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90794" y="71689"/>
            <a:ext cx="1231032" cy="1174735"/>
          </a:xfrm>
          <a:prstGeom prst="rect">
            <a:avLst/>
          </a:prstGeom>
          <a:noFill/>
          <a:ln>
            <a:noFill/>
          </a:ln>
        </p:spPr>
      </p:pic>
      <p:sp>
        <p:nvSpPr>
          <p:cNvPr id="5" name="Başlık 1"/>
          <p:cNvSpPr txBox="1">
            <a:spLocks/>
          </p:cNvSpPr>
          <p:nvPr/>
        </p:nvSpPr>
        <p:spPr>
          <a:xfrm>
            <a:off x="539552" y="19776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800" b="1" dirty="0" smtClean="0">
                <a:solidFill>
                  <a:schemeClr val="accent5">
                    <a:lumMod val="75000"/>
                  </a:schemeClr>
                </a:solidFill>
                <a:effectLst>
                  <a:outerShdw blurRad="38100" dist="38100" dir="2700000" algn="tl">
                    <a:srgbClr val="000000">
                      <a:alpha val="43137"/>
                    </a:srgbClr>
                  </a:outerShdw>
                </a:effectLst>
              </a:rPr>
              <a:t>MODELİN UYGULANMASI</a:t>
            </a:r>
            <a:endParaRPr lang="tr-TR" sz="2800" b="1" dirty="0">
              <a:solidFill>
                <a:schemeClr val="accent5">
                  <a:lumMod val="75000"/>
                </a:schemeClr>
              </a:solidFill>
              <a:effectLst>
                <a:outerShdw blurRad="38100" dist="38100" dir="2700000" algn="tl">
                  <a:srgbClr val="000000">
                    <a:alpha val="43137"/>
                  </a:srgbClr>
                </a:outerShdw>
              </a:effectLst>
            </a:endParaRPr>
          </a:p>
        </p:txBody>
      </p:sp>
      <p:sp>
        <p:nvSpPr>
          <p:cNvPr id="2" name="Metin kutusu 1"/>
          <p:cNvSpPr txBox="1"/>
          <p:nvPr/>
        </p:nvSpPr>
        <p:spPr>
          <a:xfrm>
            <a:off x="713195" y="1993216"/>
            <a:ext cx="7754122" cy="461665"/>
          </a:xfrm>
          <a:prstGeom prst="rect">
            <a:avLst/>
          </a:prstGeom>
          <a:noFill/>
        </p:spPr>
        <p:txBody>
          <a:bodyPr wrap="square" rtlCol="0">
            <a:spAutoFit/>
          </a:bodyPr>
          <a:lstStyle/>
          <a:p>
            <a:pPr algn="ctr"/>
            <a:r>
              <a:rPr lang="tr-TR" sz="2400" b="1" dirty="0"/>
              <a:t>Merkezî Değerlendirme Kapsamındaki Dersler</a:t>
            </a:r>
            <a:endParaRPr lang="tr-TR" sz="2400" dirty="0"/>
          </a:p>
        </p:txBody>
      </p:sp>
      <p:graphicFrame>
        <p:nvGraphicFramePr>
          <p:cNvPr id="4" name="Tablo 3"/>
          <p:cNvGraphicFramePr>
            <a:graphicFrameLocks noGrp="1"/>
          </p:cNvGraphicFramePr>
          <p:nvPr>
            <p:extLst>
              <p:ext uri="{D42A27DB-BD31-4B8C-83A1-F6EECF244321}">
                <p14:modId xmlns:p14="http://schemas.microsoft.com/office/powerpoint/2010/main" val="213335870"/>
              </p:ext>
            </p:extLst>
          </p:nvPr>
        </p:nvGraphicFramePr>
        <p:xfrm>
          <a:off x="1525183" y="2564904"/>
          <a:ext cx="6096000" cy="2523900"/>
        </p:xfrm>
        <a:graphic>
          <a:graphicData uri="http://schemas.openxmlformats.org/drawingml/2006/table">
            <a:tbl>
              <a:tblPr firstRow="1" bandRow="1">
                <a:tableStyleId>{22838BEF-8BB2-4498-84A7-C5851F593DF1}</a:tableStyleId>
              </a:tblPr>
              <a:tblGrid>
                <a:gridCol w="6096000"/>
              </a:tblGrid>
              <a:tr h="420650">
                <a:tc>
                  <a:txBody>
                    <a:bodyPr/>
                    <a:lstStyle/>
                    <a:p>
                      <a:pPr algn="l"/>
                      <a:r>
                        <a:rPr lang="tr-TR" b="0" dirty="0" smtClean="0"/>
                        <a:t>Fen ve Teknoloji</a:t>
                      </a:r>
                      <a:endParaRPr lang="tr-TR" b="0" dirty="0"/>
                    </a:p>
                  </a:txBody>
                  <a:tcPr/>
                </a:tc>
              </a:tr>
              <a:tr h="4206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Matematik</a:t>
                      </a:r>
                      <a:endParaRPr lang="tr-TR" dirty="0"/>
                    </a:p>
                  </a:txBody>
                  <a:tcPr/>
                </a:tc>
              </a:tr>
              <a:tr h="4206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Türkçe</a:t>
                      </a:r>
                      <a:endParaRPr lang="tr-TR" dirty="0"/>
                    </a:p>
                  </a:txBody>
                  <a:tcPr/>
                </a:tc>
              </a:tr>
              <a:tr h="4206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Yabancı Dil</a:t>
                      </a:r>
                      <a:endParaRPr lang="tr-TR" dirty="0"/>
                    </a:p>
                  </a:txBody>
                  <a:tcPr/>
                </a:tc>
              </a:tr>
              <a:tr h="4206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Din Kültürü ve Ahlâk Bilgisi</a:t>
                      </a:r>
                      <a:endParaRPr lang="tr-TR" dirty="0"/>
                    </a:p>
                  </a:txBody>
                  <a:tcPr/>
                </a:tc>
              </a:tr>
              <a:tr h="4206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T.C. İnkılap Tarihi ve Atatürkçülük</a:t>
                      </a:r>
                      <a:endParaRPr lang="tr-TR" dirty="0"/>
                    </a:p>
                  </a:txBody>
                  <a:tcPr/>
                </a:tc>
              </a:tr>
            </a:tbl>
          </a:graphicData>
        </a:graphic>
      </p:graphicFrame>
      <p:sp>
        <p:nvSpPr>
          <p:cNvPr id="7" name="Altbilgi Yer Tutucusu 6"/>
          <p:cNvSpPr>
            <a:spLocks noGrp="1"/>
          </p:cNvSpPr>
          <p:nvPr>
            <p:ph type="ftr" sz="quarter" idx="11"/>
          </p:nvPr>
        </p:nvSpPr>
        <p:spPr/>
        <p:txBody>
          <a:bodyPr/>
          <a:lstStyle/>
          <a:p>
            <a:r>
              <a:rPr lang="tr-TR" smtClean="0"/>
              <a:t>Necmi ÖZEN - İl Millî Eğitim Müdürü</a:t>
            </a:r>
            <a:endParaRPr lang="tr-TR"/>
          </a:p>
        </p:txBody>
      </p:sp>
      <p:sp>
        <p:nvSpPr>
          <p:cNvPr id="8" name="Slayt Numarası Yer Tutucusu 7"/>
          <p:cNvSpPr>
            <a:spLocks noGrp="1"/>
          </p:cNvSpPr>
          <p:nvPr>
            <p:ph type="sldNum" sz="quarter" idx="12"/>
          </p:nvPr>
        </p:nvSpPr>
        <p:spPr/>
        <p:txBody>
          <a:bodyPr/>
          <a:lstStyle/>
          <a:p>
            <a:fld id="{A14C9C2A-7E24-46E8-9D53-102DEE838F98}" type="slidenum">
              <a:rPr lang="tr-TR" smtClean="0"/>
              <a:t>9</a:t>
            </a:fld>
            <a:endParaRPr lang="tr-TR"/>
          </a:p>
        </p:txBody>
      </p:sp>
    </p:spTree>
    <p:extLst>
      <p:ext uri="{BB962C8B-B14F-4D97-AF65-F5344CB8AC3E}">
        <p14:creationId xmlns:p14="http://schemas.microsoft.com/office/powerpoint/2010/main" val="20962369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TotalTime>
  <Words>1789</Words>
  <Application>Microsoft Office PowerPoint</Application>
  <PresentationFormat>Ekran Gösterisi (4:3)</PresentationFormat>
  <Paragraphs>337</Paragraphs>
  <Slides>42</Slides>
  <Notes>1</Notes>
  <HiddenSlides>0</HiddenSlides>
  <MMClips>0</MMClips>
  <ScaleCrop>false</ScaleCrop>
  <HeadingPairs>
    <vt:vector size="8" baseType="variant">
      <vt:variant>
        <vt:lpstr>Kullanılan Yazı Tipleri</vt:lpstr>
      </vt:variant>
      <vt:variant>
        <vt:i4>6</vt:i4>
      </vt:variant>
      <vt:variant>
        <vt:lpstr>Tema</vt:lpstr>
      </vt:variant>
      <vt:variant>
        <vt:i4>1</vt:i4>
      </vt:variant>
      <vt:variant>
        <vt:lpstr>Katıştırılmış OLE Hizmet Programları</vt:lpstr>
      </vt:variant>
      <vt:variant>
        <vt:i4>1</vt:i4>
      </vt:variant>
      <vt:variant>
        <vt:lpstr>Slayt Başlıkları</vt:lpstr>
      </vt:variant>
      <vt:variant>
        <vt:i4>42</vt:i4>
      </vt:variant>
    </vt:vector>
  </HeadingPairs>
  <TitlesOfParts>
    <vt:vector size="50" baseType="lpstr">
      <vt:lpstr>Arial</vt:lpstr>
      <vt:lpstr>Calibri</vt:lpstr>
      <vt:lpstr>Times New Roman</vt:lpstr>
      <vt:lpstr>Arial Black</vt:lpstr>
      <vt:lpstr>Gabrielle</vt:lpstr>
      <vt:lpstr>Tahoma</vt:lpstr>
      <vt:lpstr>Ofis Teması</vt:lpstr>
      <vt:lpstr>Belge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nzn</dc:creator>
  <cp:lastModifiedBy>nzn</cp:lastModifiedBy>
  <cp:revision>51</cp:revision>
  <dcterms:created xsi:type="dcterms:W3CDTF">2013-09-10T08:55:37Z</dcterms:created>
  <dcterms:modified xsi:type="dcterms:W3CDTF">2013-09-27T05:42:45Z</dcterms:modified>
</cp:coreProperties>
</file>