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1" r:id="rId2"/>
    <p:sldId id="273" r:id="rId3"/>
    <p:sldId id="274" r:id="rId4"/>
    <p:sldId id="256" r:id="rId5"/>
    <p:sldId id="257" r:id="rId6"/>
    <p:sldId id="258" r:id="rId7"/>
    <p:sldId id="259" r:id="rId8"/>
    <p:sldId id="260" r:id="rId9"/>
    <p:sldId id="262" r:id="rId10"/>
    <p:sldId id="275" r:id="rId11"/>
    <p:sldId id="263" r:id="rId12"/>
    <p:sldId id="264" r:id="rId13"/>
    <p:sldId id="265" r:id="rId14"/>
    <p:sldId id="266" r:id="rId15"/>
    <p:sldId id="267" r:id="rId16"/>
    <p:sldId id="268" r:id="rId17"/>
    <p:sldId id="272" r:id="rId18"/>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CC99"/>
    <a:srgbClr val="009900"/>
    <a:srgbClr val="FF3300"/>
    <a:srgbClr val="0000CC"/>
    <a:srgbClr val="990099"/>
    <a:srgbClr val="0000FF"/>
    <a:srgbClr val="FF0000"/>
  </p:clrMru>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4" autoAdjust="0"/>
    <p:restoredTop sz="89831" autoAdjust="0"/>
  </p:normalViewPr>
  <p:slideViewPr>
    <p:cSldViewPr>
      <p:cViewPr varScale="1">
        <p:scale>
          <a:sx n="96" d="100"/>
          <a:sy n="96" d="100"/>
        </p:scale>
        <p:origin x="-32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DE26B53-0E49-4330-A268-008F8332F892}" type="datetimeFigureOut">
              <a:rPr lang="tr-TR"/>
              <a:pPr>
                <a:defRPr/>
              </a:pPr>
              <a:t>16.09.2013</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14D92DE-E29A-48EC-9789-9AA89BD24836}"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lvl1pPr>
              <a:defRPr/>
            </a:lvl1pPr>
          </a:lstStyle>
          <a:p>
            <a:pPr>
              <a:defRPr/>
            </a:pPr>
            <a:fld id="{7D93E153-8BA8-496A-9D42-7AD1E59279AC}" type="datetimeFigureOut">
              <a:rPr lang="tr-TR"/>
              <a:pPr>
                <a:defRPr/>
              </a:pPr>
              <a:t>16.09.2013</a:t>
            </a:fld>
            <a:endParaRPr lang="tr-TR" dirty="0"/>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A73AC317-111A-4DF6-9362-BB6BDE4A962C}" type="slidenum">
              <a:rPr lang="tr-TR"/>
              <a:pPr>
                <a:defRPr/>
              </a:pPr>
              <a:t>‹#›</a:t>
            </a:fld>
            <a:endParaRPr lang="tr-T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3D7D812A-8BF7-4073-A088-87EFF3633B49}" type="datetimeFigureOut">
              <a:rPr lang="tr-TR"/>
              <a:pPr>
                <a:defRPr/>
              </a:pPr>
              <a:t>16.09.2013</a:t>
            </a:fld>
            <a:endParaRPr lang="tr-TR" dirty="0"/>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45526ABF-1FAA-4A35-9BF8-8EC0978CC9D6}" type="slidenum">
              <a:rPr lang="tr-TR"/>
              <a:pPr>
                <a:defRPr/>
              </a:pPr>
              <a:t>‹#›</a:t>
            </a:fld>
            <a:endParaRPr lang="tr-T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C08FD848-A5DE-4684-8CFA-F327185AA8B4}" type="datetimeFigureOut">
              <a:rPr lang="tr-TR"/>
              <a:pPr>
                <a:defRPr/>
              </a:pPr>
              <a:t>16.09.2013</a:t>
            </a:fld>
            <a:endParaRPr lang="tr-TR" dirty="0"/>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23490511-AAC9-4515-8F17-4CDA2EBB9861}" type="slidenum">
              <a:rPr lang="tr-TR"/>
              <a:pPr>
                <a:defRPr/>
              </a:pPr>
              <a:t>‹#›</a:t>
            </a:fld>
            <a:endParaRPr lang="tr-T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46013DF6-DED2-42C8-BB1D-BDEAA9D9B1BA}" type="datetimeFigureOut">
              <a:rPr lang="tr-TR"/>
              <a:pPr>
                <a:defRPr/>
              </a:pPr>
              <a:t>16.09.2013</a:t>
            </a:fld>
            <a:endParaRPr lang="tr-TR" dirty="0"/>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0B013268-B78D-407C-8F9F-C7011FBE1D19}" type="slidenum">
              <a:rPr lang="tr-TR"/>
              <a:pPr>
                <a:defRPr/>
              </a:pPr>
              <a:t>‹#›</a:t>
            </a:fld>
            <a:endParaRPr lang="tr-T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24B0A839-8E0A-48E9-BDAC-AE3CB4E20BF4}" type="datetimeFigureOut">
              <a:rPr lang="tr-TR"/>
              <a:pPr>
                <a:defRPr/>
              </a:pPr>
              <a:t>16.09.2013</a:t>
            </a:fld>
            <a:endParaRPr lang="tr-TR" dirty="0"/>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11B0D0AB-F81F-4F96-9949-6DE206CC6580}" type="slidenum">
              <a:rPr lang="tr-TR"/>
              <a:pPr>
                <a:defRPr/>
              </a:pPr>
              <a:t>‹#›</a:t>
            </a:fld>
            <a:endParaRPr lang="tr-T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53022C1C-A3AE-4D91-B527-99E1B794E08E}" type="datetimeFigureOut">
              <a:rPr lang="tr-TR"/>
              <a:pPr>
                <a:defRPr/>
              </a:pPr>
              <a:t>16.09.2013</a:t>
            </a:fld>
            <a:endParaRPr lang="tr-TR" dirty="0"/>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EED5B205-A5A1-4335-B401-CC51889734F2}" type="slidenum">
              <a:rPr lang="tr-TR"/>
              <a:pPr>
                <a:defRPr/>
              </a:pPr>
              <a:t>‹#›</a:t>
            </a:fld>
            <a:endParaRPr lang="tr-T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428A6EF3-A21B-45BB-8D21-3A455DCF8C24}" type="datetimeFigureOut">
              <a:rPr lang="tr-TR"/>
              <a:pPr>
                <a:defRPr/>
              </a:pPr>
              <a:t>16.09.2013</a:t>
            </a:fld>
            <a:endParaRPr lang="tr-TR" dirty="0"/>
          </a:p>
        </p:txBody>
      </p:sp>
      <p:sp>
        <p:nvSpPr>
          <p:cNvPr id="8" name="4 Altbilgi Yer Tutucusu"/>
          <p:cNvSpPr>
            <a:spLocks noGrp="1"/>
          </p:cNvSpPr>
          <p:nvPr>
            <p:ph type="ftr" sz="quarter" idx="11"/>
          </p:nvPr>
        </p:nvSpPr>
        <p:spPr/>
        <p:txBody>
          <a:bodyPr/>
          <a:lstStyle>
            <a:lvl1pPr>
              <a:defRPr/>
            </a:lvl1pPr>
          </a:lstStyle>
          <a:p>
            <a:pPr>
              <a:defRPr/>
            </a:pPr>
            <a:endParaRPr lang="tr-TR"/>
          </a:p>
        </p:txBody>
      </p:sp>
      <p:sp>
        <p:nvSpPr>
          <p:cNvPr id="9" name="5 Slayt Numarası Yer Tutucusu"/>
          <p:cNvSpPr>
            <a:spLocks noGrp="1"/>
          </p:cNvSpPr>
          <p:nvPr>
            <p:ph type="sldNum" sz="quarter" idx="12"/>
          </p:nvPr>
        </p:nvSpPr>
        <p:spPr/>
        <p:txBody>
          <a:bodyPr/>
          <a:lstStyle>
            <a:lvl1pPr>
              <a:defRPr/>
            </a:lvl1pPr>
          </a:lstStyle>
          <a:p>
            <a:pPr>
              <a:defRPr/>
            </a:pPr>
            <a:fld id="{97AA000F-C8FD-4A23-A5DF-A952E75150D0}" type="slidenum">
              <a:rPr lang="tr-TR"/>
              <a:pPr>
                <a:defRPr/>
              </a:pPr>
              <a:t>‹#›</a:t>
            </a:fld>
            <a:endParaRPr lang="tr-T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6784672E-A011-4504-82A3-E7861F4EB125}" type="datetimeFigureOut">
              <a:rPr lang="tr-TR"/>
              <a:pPr>
                <a:defRPr/>
              </a:pPr>
              <a:t>16.09.2013</a:t>
            </a:fld>
            <a:endParaRPr lang="tr-TR" dirty="0"/>
          </a:p>
        </p:txBody>
      </p:sp>
      <p:sp>
        <p:nvSpPr>
          <p:cNvPr id="4" name="4 Altbilgi Yer Tutucusu"/>
          <p:cNvSpPr>
            <a:spLocks noGrp="1"/>
          </p:cNvSpPr>
          <p:nvPr>
            <p:ph type="ftr" sz="quarter" idx="11"/>
          </p:nvPr>
        </p:nvSpPr>
        <p:spPr/>
        <p:txBody>
          <a:bodyPr/>
          <a:lstStyle>
            <a:lvl1pPr>
              <a:defRPr/>
            </a:lvl1pPr>
          </a:lstStyle>
          <a:p>
            <a:pPr>
              <a:defRPr/>
            </a:pPr>
            <a:endParaRPr lang="tr-TR"/>
          </a:p>
        </p:txBody>
      </p:sp>
      <p:sp>
        <p:nvSpPr>
          <p:cNvPr id="5" name="5 Slayt Numarası Yer Tutucusu"/>
          <p:cNvSpPr>
            <a:spLocks noGrp="1"/>
          </p:cNvSpPr>
          <p:nvPr>
            <p:ph type="sldNum" sz="quarter" idx="12"/>
          </p:nvPr>
        </p:nvSpPr>
        <p:spPr/>
        <p:txBody>
          <a:bodyPr/>
          <a:lstStyle>
            <a:lvl1pPr>
              <a:defRPr/>
            </a:lvl1pPr>
          </a:lstStyle>
          <a:p>
            <a:pPr>
              <a:defRPr/>
            </a:pPr>
            <a:fld id="{6009681C-CD05-4C08-A38E-E71009C45CCE}" type="slidenum">
              <a:rPr lang="tr-TR"/>
              <a:pPr>
                <a:defRPr/>
              </a:pPr>
              <a:t>‹#›</a:t>
            </a:fld>
            <a:endParaRPr lang="tr-T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6AF0FD98-F70C-4573-BE81-E8E0D5302EC8}" type="datetimeFigureOut">
              <a:rPr lang="tr-TR"/>
              <a:pPr>
                <a:defRPr/>
              </a:pPr>
              <a:t>16.09.2013</a:t>
            </a:fld>
            <a:endParaRPr lang="tr-TR" dirty="0"/>
          </a:p>
        </p:txBody>
      </p:sp>
      <p:sp>
        <p:nvSpPr>
          <p:cNvPr id="3" name="4 Altbilgi Yer Tutucusu"/>
          <p:cNvSpPr>
            <a:spLocks noGrp="1"/>
          </p:cNvSpPr>
          <p:nvPr>
            <p:ph type="ftr" sz="quarter" idx="11"/>
          </p:nvPr>
        </p:nvSpPr>
        <p:spPr/>
        <p:txBody>
          <a:bodyPr/>
          <a:lstStyle>
            <a:lvl1pPr>
              <a:defRPr/>
            </a:lvl1pPr>
          </a:lstStyle>
          <a:p>
            <a:pPr>
              <a:defRPr/>
            </a:pPr>
            <a:endParaRPr lang="tr-TR"/>
          </a:p>
        </p:txBody>
      </p:sp>
      <p:sp>
        <p:nvSpPr>
          <p:cNvPr id="4" name="5 Slayt Numarası Yer Tutucusu"/>
          <p:cNvSpPr>
            <a:spLocks noGrp="1"/>
          </p:cNvSpPr>
          <p:nvPr>
            <p:ph type="sldNum" sz="quarter" idx="12"/>
          </p:nvPr>
        </p:nvSpPr>
        <p:spPr/>
        <p:txBody>
          <a:bodyPr/>
          <a:lstStyle>
            <a:lvl1pPr>
              <a:defRPr/>
            </a:lvl1pPr>
          </a:lstStyle>
          <a:p>
            <a:pPr>
              <a:defRPr/>
            </a:pPr>
            <a:fld id="{5DB6BC79-EBCE-4EDE-8317-8BE2F1185778}" type="slidenum">
              <a:rPr lang="tr-TR"/>
              <a:pPr>
                <a:defRPr/>
              </a:pPr>
              <a:t>‹#›</a:t>
            </a:fld>
            <a:endParaRPr lang="tr-T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B3BA16CD-B1C7-40D5-AFE5-A38626DE91FA}" type="datetimeFigureOut">
              <a:rPr lang="tr-TR"/>
              <a:pPr>
                <a:defRPr/>
              </a:pPr>
              <a:t>16.09.2013</a:t>
            </a:fld>
            <a:endParaRPr lang="tr-TR" dirty="0"/>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EA238837-190B-4204-86A3-2F4F3A24EC04}" type="slidenum">
              <a:rPr lang="tr-TR"/>
              <a:pPr>
                <a:defRPr/>
              </a:pPr>
              <a:t>‹#›</a:t>
            </a:fld>
            <a:endParaRPr lang="tr-T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dirty="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2B975264-31DE-4A3D-BD17-83C5A95F8EB8}" type="datetimeFigureOut">
              <a:rPr lang="tr-TR"/>
              <a:pPr>
                <a:defRPr/>
              </a:pPr>
              <a:t>16.09.2013</a:t>
            </a:fld>
            <a:endParaRPr lang="tr-TR" dirty="0"/>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038B4BCA-5FC5-4AEA-B4EF-B14210041A28}" type="slidenum">
              <a:rPr lang="tr-TR"/>
              <a:pPr>
                <a:defRPr/>
              </a:pPr>
              <a:t>‹#›</a:t>
            </a:fld>
            <a:endParaRPr lang="tr-T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8EA8A88-241B-41E9-B277-AB5DFB4BD9F4}" type="datetimeFigureOut">
              <a:rPr lang="tr-TR"/>
              <a:pPr>
                <a:defRPr/>
              </a:pPr>
              <a:t>16.09.2013</a:t>
            </a:fld>
            <a:endParaRPr lang="tr-TR" dirty="0"/>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FEDD820-775E-4FB9-B325-6BF01DB41194}" type="slidenum">
              <a:rPr lang="tr-TR"/>
              <a:pPr>
                <a:defRPr/>
              </a:pPr>
              <a:t>‹#›</a:t>
            </a:fld>
            <a:endParaRPr lang="tr-T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sp>
        <p:nvSpPr>
          <p:cNvPr id="5" name="Metin kutusu 8"/>
          <p:cNvSpPr txBox="1"/>
          <p:nvPr/>
        </p:nvSpPr>
        <p:spPr>
          <a:xfrm>
            <a:off x="357188" y="4214813"/>
            <a:ext cx="3643312" cy="2227262"/>
          </a:xfrm>
          <a:prstGeom prst="rect">
            <a:avLst/>
          </a:prstGeom>
          <a:noFill/>
        </p:spPr>
        <p:txBody>
          <a:bodyPr>
            <a:spAutoFit/>
          </a:bodyPr>
          <a:lstStyle/>
          <a:p>
            <a:pPr algn="ctr"/>
            <a:r>
              <a:rPr lang="tr-TR" sz="2800" b="1">
                <a:solidFill>
                  <a:srgbClr val="000000"/>
                </a:solidFill>
                <a:latin typeface="Times New Roman" pitchFamily="18" charset="0"/>
                <a:cs typeface="Times New Roman" pitchFamily="18" charset="0"/>
              </a:rPr>
              <a:t>2013-2014</a:t>
            </a:r>
            <a:br>
              <a:rPr lang="tr-TR" sz="2800" b="1">
                <a:solidFill>
                  <a:srgbClr val="000000"/>
                </a:solidFill>
                <a:latin typeface="Times New Roman" pitchFamily="18" charset="0"/>
                <a:cs typeface="Times New Roman" pitchFamily="18" charset="0"/>
              </a:rPr>
            </a:br>
            <a:r>
              <a:rPr lang="tr-TR" sz="2800" b="1">
                <a:solidFill>
                  <a:srgbClr val="000000"/>
                </a:solidFill>
                <a:latin typeface="Times New Roman" pitchFamily="18" charset="0"/>
                <a:cs typeface="Times New Roman" pitchFamily="18" charset="0"/>
              </a:rPr>
              <a:t>8.SINIF ÖĞRENCİLERİNİN SINAV SİSTEMİ (SBS)</a:t>
            </a:r>
            <a:endParaRPr lang="tr-TR" sz="2800" b="1" i="1">
              <a:solidFill>
                <a:srgbClr val="00B0F0"/>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extLst>
              <a:ext uri="{28A0092B-C50C-407E-A947-70E740481C1C}"/>
            </a:extLst>
          </a:blip>
          <a:srcRect/>
          <a:stretch>
            <a:fillRect/>
          </a:stretch>
        </p:blipFill>
        <p:spPr bwMode="auto">
          <a:xfrm>
            <a:off x="4500562" y="1857364"/>
            <a:ext cx="4000528" cy="45005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ext uri="{91240B29-F687-4F45-9708-019B960494DF}"/>
            <a:ext uri="{AF507438-7753-43E0-B8FC-AC1667EBCBE1}"/>
          </a:extLst>
        </p:spPr>
      </p:pic>
      <p:pic>
        <p:nvPicPr>
          <p:cNvPr id="14341" name="Picture 8" descr="ilimtepe ortaokulu son"/>
          <p:cNvPicPr>
            <a:picLocks noChangeAspect="1" noChangeArrowheads="1"/>
          </p:cNvPicPr>
          <p:nvPr/>
        </p:nvPicPr>
        <p:blipFill>
          <a:blip r:embed="rId4"/>
          <a:srcRect/>
          <a:stretch>
            <a:fillRect/>
          </a:stretch>
        </p:blipFill>
        <p:spPr bwMode="auto">
          <a:xfrm>
            <a:off x="1331913" y="1557338"/>
            <a:ext cx="1930400" cy="2376487"/>
          </a:xfrm>
          <a:prstGeom prst="rect">
            <a:avLst/>
          </a:prstGeom>
          <a:noFill/>
          <a:ln w="9525">
            <a:noFill/>
            <a:miter lim="800000"/>
            <a:headEnd/>
            <a:tailEnd/>
          </a:ln>
        </p:spPr>
      </p:pic>
      <p:pic>
        <p:nvPicPr>
          <p:cNvPr id="14342" name="Picture 9"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sp>
        <p:nvSpPr>
          <p:cNvPr id="14344"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sp>
        <p:nvSpPr>
          <p:cNvPr id="33795" name="Dikdörtgen 2"/>
          <p:cNvSpPr>
            <a:spLocks noChangeArrowheads="1"/>
          </p:cNvSpPr>
          <p:nvPr/>
        </p:nvSpPr>
        <p:spPr bwMode="auto">
          <a:xfrm>
            <a:off x="611188" y="1700213"/>
            <a:ext cx="7848600" cy="366712"/>
          </a:xfrm>
          <a:prstGeom prst="rect">
            <a:avLst/>
          </a:prstGeom>
          <a:noFill/>
          <a:ln w="9525">
            <a:noFill/>
            <a:miter lim="800000"/>
            <a:headEnd/>
            <a:tailEnd/>
          </a:ln>
        </p:spPr>
        <p:txBody>
          <a:bodyPr>
            <a:spAutoFit/>
          </a:bodyPr>
          <a:lstStyle/>
          <a:p>
            <a:r>
              <a:rPr lang="tr-TR" b="1">
                <a:solidFill>
                  <a:srgbClr val="0000FF"/>
                </a:solidFill>
              </a:rPr>
              <a:t>Puan Eşitliği Halinde Ortaöğretime Yerleştirme Nasıl Gerçekleşecek?</a:t>
            </a:r>
          </a:p>
        </p:txBody>
      </p:sp>
      <p:pic>
        <p:nvPicPr>
          <p:cNvPr id="33796" name="Picture 8"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33797" name="WordArt 5"/>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33798" name="Dikdörtgen 3"/>
          <p:cNvSpPr>
            <a:spLocks noChangeArrowheads="1"/>
          </p:cNvSpPr>
          <p:nvPr/>
        </p:nvSpPr>
        <p:spPr bwMode="auto">
          <a:xfrm>
            <a:off x="611188" y="2420938"/>
            <a:ext cx="7848600" cy="1465262"/>
          </a:xfrm>
          <a:prstGeom prst="rect">
            <a:avLst/>
          </a:prstGeom>
          <a:noFill/>
          <a:ln w="9525">
            <a:noFill/>
            <a:miter lim="800000"/>
            <a:headEnd/>
            <a:tailEnd/>
          </a:ln>
        </p:spPr>
        <p:txBody>
          <a:bodyPr>
            <a:spAutoFit/>
          </a:bodyPr>
          <a:lstStyle/>
          <a:p>
            <a:pPr>
              <a:buFontTx/>
              <a:buChar char="•"/>
            </a:pPr>
            <a:r>
              <a:rPr lang="tr-TR">
                <a:solidFill>
                  <a:srgbClr val="0000FF"/>
                </a:solidFill>
              </a:rPr>
              <a:t> </a:t>
            </a:r>
            <a:r>
              <a:rPr lang="tr-TR"/>
              <a:t>Yerleştirmeye esas puanların eşit olması durumunda aşağıdaki öncelik sıralamasına göre yerleştirme yapılacaktır:</a:t>
            </a:r>
          </a:p>
          <a:p>
            <a:r>
              <a:rPr lang="tr-TR"/>
              <a:t>1. Tercih önceliği,</a:t>
            </a:r>
          </a:p>
          <a:p>
            <a:r>
              <a:rPr lang="tr-TR"/>
              <a:t>2. Sırasıyla 8, 7 ve 6. sınıflardaki yılsonu başarı puanı yüksekliği,</a:t>
            </a:r>
          </a:p>
          <a:p>
            <a:r>
              <a:rPr lang="tr-TR"/>
              <a:t>3. Okula özürsüz devamsızlık oranının azlığı.</a:t>
            </a:r>
          </a:p>
        </p:txBody>
      </p:sp>
      <p:pic>
        <p:nvPicPr>
          <p:cNvPr id="9" name="Picture 2" descr="D:\BELGELERİM\Sunu Resimleri\Sunum Resimleri\Sınav Anı\42-15772574.jpg"/>
          <p:cNvPicPr>
            <a:picLocks noChangeAspect="1" noChangeArrowheads="1"/>
          </p:cNvPicPr>
          <p:nvPr/>
        </p:nvPicPr>
        <p:blipFill>
          <a:blip r:embed="rId4">
            <a:extLst>
              <a:ext uri="{28A0092B-C50C-407E-A947-70E740481C1C}"/>
            </a:extLst>
          </a:blip>
          <a:srcRect/>
          <a:stretch>
            <a:fillRect/>
          </a:stretch>
        </p:blipFill>
        <p:spPr bwMode="auto">
          <a:xfrm>
            <a:off x="6410621" y="3679766"/>
            <a:ext cx="2490484" cy="292352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22534" name="Picture 8"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22536"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2537" name="Dikdörtgen 2"/>
          <p:cNvSpPr>
            <a:spLocks noChangeArrowheads="1"/>
          </p:cNvSpPr>
          <p:nvPr/>
        </p:nvSpPr>
        <p:spPr bwMode="auto">
          <a:xfrm>
            <a:off x="2051050" y="1700213"/>
            <a:ext cx="4897438" cy="366712"/>
          </a:xfrm>
          <a:prstGeom prst="rect">
            <a:avLst/>
          </a:prstGeom>
          <a:noFill/>
          <a:ln w="9525">
            <a:noFill/>
            <a:miter lim="800000"/>
            <a:headEnd/>
            <a:tailEnd/>
          </a:ln>
        </p:spPr>
        <p:txBody>
          <a:bodyPr>
            <a:spAutoFit/>
          </a:bodyPr>
          <a:lstStyle/>
          <a:p>
            <a:r>
              <a:rPr lang="tr-TR" b="1">
                <a:solidFill>
                  <a:srgbClr val="0000FF"/>
                </a:solidFill>
              </a:rPr>
              <a:t>Yerleştirmeye Esas Puanın Hesaplanması</a:t>
            </a:r>
          </a:p>
        </p:txBody>
      </p:sp>
      <p:sp>
        <p:nvSpPr>
          <p:cNvPr id="22538" name="Dikdörtgen 3"/>
          <p:cNvSpPr>
            <a:spLocks noChangeArrowheads="1"/>
          </p:cNvSpPr>
          <p:nvPr/>
        </p:nvSpPr>
        <p:spPr bwMode="auto">
          <a:xfrm>
            <a:off x="611188" y="2420938"/>
            <a:ext cx="7848600" cy="1190625"/>
          </a:xfrm>
          <a:prstGeom prst="rect">
            <a:avLst/>
          </a:prstGeom>
          <a:noFill/>
          <a:ln w="9525">
            <a:noFill/>
            <a:miter lim="800000"/>
            <a:headEnd/>
            <a:tailEnd/>
          </a:ln>
        </p:spPr>
        <p:txBody>
          <a:bodyPr>
            <a:spAutoFit/>
          </a:bodyPr>
          <a:lstStyle/>
          <a:p>
            <a:pPr>
              <a:buFontTx/>
              <a:buChar char="•"/>
            </a:pPr>
            <a:r>
              <a:rPr lang="tr-TR">
                <a:solidFill>
                  <a:srgbClr val="0000FF"/>
                </a:solidFill>
              </a:rPr>
              <a:t> </a:t>
            </a:r>
            <a:r>
              <a:rPr lang="tr-TR"/>
              <a:t>6, 7 ve 8. sınıf yılsonu başarı puanlarının aritmetik ortalamasının %</a:t>
            </a:r>
            <a:r>
              <a:rPr lang="tr-TR">
                <a:solidFill>
                  <a:srgbClr val="FF0000"/>
                </a:solidFill>
              </a:rPr>
              <a:t>30</a:t>
            </a:r>
            <a:r>
              <a:rPr lang="tr-TR"/>
              <a:t>’u</a:t>
            </a:r>
          </a:p>
          <a:p>
            <a:pPr>
              <a:buFontTx/>
              <a:buChar char="•"/>
            </a:pPr>
            <a:endParaRPr lang="tr-TR"/>
          </a:p>
          <a:p>
            <a:pPr>
              <a:buFontTx/>
              <a:buChar char="•"/>
            </a:pPr>
            <a:r>
              <a:rPr lang="tr-TR">
                <a:solidFill>
                  <a:srgbClr val="0000FF"/>
                </a:solidFill>
              </a:rPr>
              <a:t> </a:t>
            </a:r>
            <a:r>
              <a:rPr lang="tr-TR"/>
              <a:t>8. sınıf ağırlıklandırılmış merkezi sınav puanının %</a:t>
            </a:r>
            <a:r>
              <a:rPr lang="tr-TR">
                <a:solidFill>
                  <a:srgbClr val="FF0000"/>
                </a:solidFill>
              </a:rPr>
              <a:t>70</a:t>
            </a:r>
            <a:r>
              <a:rPr lang="tr-TR"/>
              <a:t>’inin toplamı </a:t>
            </a:r>
          </a:p>
          <a:p>
            <a:pPr>
              <a:buFontTx/>
              <a:buChar char="•"/>
            </a:pPr>
            <a:endParaRPr lang="tr-TR"/>
          </a:p>
        </p:txBody>
      </p:sp>
      <p:sp>
        <p:nvSpPr>
          <p:cNvPr id="22542" name="Dikdörtgen 2"/>
          <p:cNvSpPr>
            <a:spLocks noChangeArrowheads="1"/>
          </p:cNvSpPr>
          <p:nvPr/>
        </p:nvSpPr>
        <p:spPr bwMode="auto">
          <a:xfrm>
            <a:off x="2124075" y="3716338"/>
            <a:ext cx="4465638" cy="366712"/>
          </a:xfrm>
          <a:prstGeom prst="rect">
            <a:avLst/>
          </a:prstGeom>
          <a:noFill/>
          <a:ln w="9525">
            <a:noFill/>
            <a:miter lim="800000"/>
            <a:headEnd/>
            <a:tailEnd/>
          </a:ln>
        </p:spPr>
        <p:txBody>
          <a:bodyPr>
            <a:spAutoFit/>
          </a:bodyPr>
          <a:lstStyle/>
          <a:p>
            <a:r>
              <a:rPr lang="tr-TR" b="1">
                <a:solidFill>
                  <a:srgbClr val="0000FF"/>
                </a:solidFill>
              </a:rPr>
              <a:t>Yılsonu başarı puanının hesaplanması</a:t>
            </a:r>
          </a:p>
        </p:txBody>
      </p:sp>
      <p:sp>
        <p:nvSpPr>
          <p:cNvPr id="22543" name="Dikdörtgen 3"/>
          <p:cNvSpPr>
            <a:spLocks noChangeArrowheads="1"/>
          </p:cNvSpPr>
          <p:nvPr/>
        </p:nvSpPr>
        <p:spPr bwMode="auto">
          <a:xfrm>
            <a:off x="828675" y="4364038"/>
            <a:ext cx="7848600" cy="915987"/>
          </a:xfrm>
          <a:prstGeom prst="rect">
            <a:avLst/>
          </a:prstGeom>
          <a:noFill/>
          <a:ln w="9525">
            <a:noFill/>
            <a:miter lim="800000"/>
            <a:headEnd/>
            <a:tailEnd/>
          </a:ln>
        </p:spPr>
        <p:txBody>
          <a:bodyPr>
            <a:spAutoFit/>
          </a:bodyPr>
          <a:lstStyle/>
          <a:p>
            <a:pPr>
              <a:buFontTx/>
              <a:buChar char="•"/>
            </a:pPr>
            <a:r>
              <a:rPr lang="tr-TR"/>
              <a:t> Yılsonu başarı puanı, not ile değerlendirilen tüm derslerin ağırlıklı yılsonu puanlarının o dersin haftalık ders saati sayısı ile çarpımının o sınıfa ait haftalık ders saatleri toplamına bölümünden elde edilen puanı ifade eder.</a:t>
            </a:r>
          </a:p>
        </p:txBody>
      </p:sp>
      <p:pic>
        <p:nvPicPr>
          <p:cNvPr id="9" name="Picture 2" descr="D:\BELGELERİM\Sunu Resimleri\Sunum Resimleri\test.jpg"/>
          <p:cNvPicPr>
            <a:picLocks noChangeAspect="1" noChangeArrowheads="1"/>
          </p:cNvPicPr>
          <p:nvPr/>
        </p:nvPicPr>
        <p:blipFill>
          <a:blip r:embed="rId4">
            <a:extLst>
              <a:ext uri="{28A0092B-C50C-407E-A947-70E740481C1C}"/>
            </a:extLst>
          </a:blip>
          <a:srcRect/>
          <a:stretch>
            <a:fillRect/>
          </a:stretch>
        </p:blipFill>
        <p:spPr bwMode="auto">
          <a:xfrm>
            <a:off x="6013471" y="5298328"/>
            <a:ext cx="2694691" cy="1383409"/>
          </a:xfrm>
          <a:prstGeom prst="ellipse">
            <a:avLst/>
          </a:prstGeom>
          <a:ln>
            <a:noFill/>
          </a:ln>
          <a:effectLst>
            <a:softEdge rad="112500"/>
          </a:effectLst>
          <a:extLst>
            <a:ext uri="{909E8E84-426E-40DD-AFC4-6F175D3DCCD1}"/>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23557" name="Picture 7"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23559" name="WordArt 7"/>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3562" name="Dikdörtgen 2"/>
          <p:cNvSpPr>
            <a:spLocks noChangeArrowheads="1"/>
          </p:cNvSpPr>
          <p:nvPr/>
        </p:nvSpPr>
        <p:spPr bwMode="auto">
          <a:xfrm>
            <a:off x="2411413" y="1989138"/>
            <a:ext cx="3529012" cy="366712"/>
          </a:xfrm>
          <a:prstGeom prst="rect">
            <a:avLst/>
          </a:prstGeom>
          <a:noFill/>
          <a:ln w="9525">
            <a:noFill/>
            <a:miter lim="800000"/>
            <a:headEnd/>
            <a:tailEnd/>
          </a:ln>
        </p:spPr>
        <p:txBody>
          <a:bodyPr>
            <a:spAutoFit/>
          </a:bodyPr>
          <a:lstStyle/>
          <a:p>
            <a:r>
              <a:rPr lang="tr-TR" b="1">
                <a:solidFill>
                  <a:srgbClr val="0000FF"/>
                </a:solidFill>
              </a:rPr>
              <a:t>Yeni sistemle ne amaçlanıyor?</a:t>
            </a:r>
          </a:p>
        </p:txBody>
      </p:sp>
      <p:sp>
        <p:nvSpPr>
          <p:cNvPr id="23565" name="Dikdörtgen 3"/>
          <p:cNvSpPr>
            <a:spLocks noChangeArrowheads="1"/>
          </p:cNvSpPr>
          <p:nvPr/>
        </p:nvSpPr>
        <p:spPr bwMode="auto">
          <a:xfrm>
            <a:off x="611188" y="2492375"/>
            <a:ext cx="7848600" cy="3937000"/>
          </a:xfrm>
          <a:prstGeom prst="rect">
            <a:avLst/>
          </a:prstGeom>
          <a:noFill/>
          <a:ln w="9525">
            <a:noFill/>
            <a:miter lim="800000"/>
            <a:headEnd/>
            <a:tailEnd/>
          </a:ln>
        </p:spPr>
        <p:txBody>
          <a:bodyPr>
            <a:spAutoFit/>
          </a:bodyPr>
          <a:lstStyle/>
          <a:p>
            <a:pPr>
              <a:buFontTx/>
              <a:buChar char="•"/>
            </a:pPr>
            <a:r>
              <a:rPr lang="tr-TR"/>
              <a:t> Güncellenen geçiş sistemiyle öğrenci, öğretmen ve okul ilişkisini güçlendirmek, eğitim sürecinde öğretmenlerin ve okulun rolünü daha etkin kılmak amaçlanıyor.</a:t>
            </a:r>
          </a:p>
          <a:p>
            <a:pPr>
              <a:buFontTx/>
              <a:buChar char="•"/>
            </a:pPr>
            <a:r>
              <a:rPr lang="tr-TR"/>
              <a:t> Sistem ülke çapında müfredatın eş zamanlı uygulanmasını, sınav kaygısını sürece yayarak azaltılmasını sağlayacak.</a:t>
            </a:r>
          </a:p>
          <a:p>
            <a:pPr>
              <a:buFontTx/>
              <a:buChar char="•"/>
            </a:pPr>
            <a:r>
              <a:rPr lang="tr-TR"/>
              <a:t> Öğretmenin mesleki performansını artıracak sistem, okul dışı eğitim kurumlarına yönelik ihtiyacı azaltacak.</a:t>
            </a:r>
          </a:p>
          <a:p>
            <a:pPr>
              <a:buFontTx/>
              <a:buChar char="•"/>
            </a:pPr>
            <a:r>
              <a:rPr lang="tr-TR"/>
              <a:t> Öğretim programlarının uygulanmasını ve öğrenci kazanımlarını objektif şekilde izlemenin ve değerlendirmenin amaçlandığı sistemde başarı değerlendirmesi sürece yayılacak.</a:t>
            </a:r>
          </a:p>
          <a:p>
            <a:pPr>
              <a:buFontTx/>
              <a:buChar char="•"/>
            </a:pPr>
            <a:r>
              <a:rPr lang="tr-TR"/>
              <a:t> Telafi imkanı sağlayarak tek sınavdan kaynaklanan olumsuzlukların azaltılmasını sağlayacak sistemle, öğrencilerin okula devamsızlığının en aza indirilmesi, orta ve uzun vadede öğrencinin ders dışı sosyal, kültürel, sanatsal ve sportif etkinliklere katılması sağlanacak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24582" name="Picture 8"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24584"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4585" name="Dikdörtgen 2"/>
          <p:cNvSpPr>
            <a:spLocks noChangeArrowheads="1"/>
          </p:cNvSpPr>
          <p:nvPr/>
        </p:nvSpPr>
        <p:spPr bwMode="auto">
          <a:xfrm>
            <a:off x="2339975" y="1557338"/>
            <a:ext cx="3240088" cy="366712"/>
          </a:xfrm>
          <a:prstGeom prst="rect">
            <a:avLst/>
          </a:prstGeom>
          <a:noFill/>
          <a:ln w="9525">
            <a:noFill/>
            <a:miter lim="800000"/>
            <a:headEnd/>
            <a:tailEnd/>
          </a:ln>
        </p:spPr>
        <p:txBody>
          <a:bodyPr>
            <a:spAutoFit/>
          </a:bodyPr>
          <a:lstStyle/>
          <a:p>
            <a:r>
              <a:rPr lang="tr-TR" b="1">
                <a:solidFill>
                  <a:srgbClr val="0000FF"/>
                </a:solidFill>
              </a:rPr>
              <a:t>Müfredat nasıl eşitlenecek?</a:t>
            </a:r>
          </a:p>
        </p:txBody>
      </p:sp>
      <p:sp>
        <p:nvSpPr>
          <p:cNvPr id="24586" name="Dikdörtgen 3"/>
          <p:cNvSpPr>
            <a:spLocks noChangeArrowheads="1"/>
          </p:cNvSpPr>
          <p:nvPr/>
        </p:nvSpPr>
        <p:spPr bwMode="auto">
          <a:xfrm>
            <a:off x="684213" y="2060575"/>
            <a:ext cx="7848600" cy="1739900"/>
          </a:xfrm>
          <a:prstGeom prst="rect">
            <a:avLst/>
          </a:prstGeom>
          <a:noFill/>
          <a:ln w="9525">
            <a:noFill/>
            <a:miter lim="800000"/>
            <a:headEnd/>
            <a:tailEnd/>
          </a:ln>
        </p:spPr>
        <p:txBody>
          <a:bodyPr>
            <a:spAutoFit/>
          </a:bodyPr>
          <a:lstStyle/>
          <a:p>
            <a:r>
              <a:rPr lang="tr-TR"/>
              <a:t> Böylece müfredatın  bütün okullarda eş zamanlı götürülmesi amaçlanıyor. Diyelim kış şartları oldu sorun oldu, telafi imkanını getiriyoruz bu yerlere. Müfredat disiplin altına alınıyor. Diğer yazılıları da  denetim alına almayı amaçlıyoruz. Tesadüfi verilen notlarla merkezden gönderilen sorularla çok büyük fark varsa, sorun var demektir. Diğer sınavlar için merkezi sınavlar ölçü olacak demektir. Kontrolü sağlayacağız. Kontrollü olacak.</a:t>
            </a:r>
          </a:p>
        </p:txBody>
      </p:sp>
      <p:sp>
        <p:nvSpPr>
          <p:cNvPr id="24588" name="AutoShape 12" descr="2Q=="/>
          <p:cNvSpPr>
            <a:spLocks noChangeAspect="1" noChangeArrowheads="1"/>
          </p:cNvSpPr>
          <p:nvPr/>
        </p:nvSpPr>
        <p:spPr bwMode="auto">
          <a:xfrm>
            <a:off x="1647825" y="1819275"/>
            <a:ext cx="5848350" cy="3219450"/>
          </a:xfrm>
          <a:prstGeom prst="rect">
            <a:avLst/>
          </a:prstGeom>
          <a:noFill/>
        </p:spPr>
        <p:txBody>
          <a:bodyPr/>
          <a:lstStyle/>
          <a:p>
            <a:endParaRPr lang="tr-TR"/>
          </a:p>
        </p:txBody>
      </p:sp>
      <p:sp>
        <p:nvSpPr>
          <p:cNvPr id="24590" name="AutoShape 14" descr="2Q=="/>
          <p:cNvSpPr>
            <a:spLocks noChangeAspect="1" noChangeArrowheads="1"/>
          </p:cNvSpPr>
          <p:nvPr/>
        </p:nvSpPr>
        <p:spPr bwMode="auto">
          <a:xfrm>
            <a:off x="1647825" y="1819275"/>
            <a:ext cx="5848350" cy="3219450"/>
          </a:xfrm>
          <a:prstGeom prst="rect">
            <a:avLst/>
          </a:prstGeom>
          <a:noFill/>
        </p:spPr>
        <p:txBody>
          <a:bodyPr/>
          <a:lstStyle/>
          <a:p>
            <a:endParaRPr lang="tr-TR"/>
          </a:p>
        </p:txBody>
      </p:sp>
      <p:sp>
        <p:nvSpPr>
          <p:cNvPr id="24592" name="AutoShape 16" descr="2Q=="/>
          <p:cNvSpPr>
            <a:spLocks noChangeAspect="1" noChangeArrowheads="1"/>
          </p:cNvSpPr>
          <p:nvPr/>
        </p:nvSpPr>
        <p:spPr bwMode="auto">
          <a:xfrm>
            <a:off x="1647825" y="1819275"/>
            <a:ext cx="5848350" cy="3219450"/>
          </a:xfrm>
          <a:prstGeom prst="rect">
            <a:avLst/>
          </a:prstGeom>
          <a:noFill/>
        </p:spPr>
        <p:txBody>
          <a:bodyPr/>
          <a:lstStyle/>
          <a:p>
            <a:endParaRPr lang="tr-TR"/>
          </a:p>
        </p:txBody>
      </p:sp>
      <p:pic>
        <p:nvPicPr>
          <p:cNvPr id="24594" name="Picture 18" descr="fft99_mf2584963"/>
          <p:cNvPicPr>
            <a:picLocks noChangeAspect="1" noChangeArrowheads="1"/>
          </p:cNvPicPr>
          <p:nvPr/>
        </p:nvPicPr>
        <p:blipFill>
          <a:blip r:embed="rId4"/>
          <a:srcRect/>
          <a:stretch>
            <a:fillRect/>
          </a:stretch>
        </p:blipFill>
        <p:spPr bwMode="auto">
          <a:xfrm>
            <a:off x="3276600" y="3789363"/>
            <a:ext cx="2078038" cy="2868612"/>
          </a:xfrm>
          <a:prstGeom prst="rect">
            <a:avLst/>
          </a:prstGeom>
          <a:noFill/>
        </p:spPr>
      </p:pic>
      <p:pic>
        <p:nvPicPr>
          <p:cNvPr id="24595" name="Picture 2" descr="D:\BELGELERİM\Sunu Resimleri\Sunum Resimleri\Clipartlar\Şekil Eşya Clipart\alert.png"/>
          <p:cNvPicPr>
            <a:picLocks noChangeAspect="1" noChangeArrowheads="1"/>
          </p:cNvPicPr>
          <p:nvPr/>
        </p:nvPicPr>
        <p:blipFill>
          <a:blip r:embed="rId5"/>
          <a:srcRect/>
          <a:stretch>
            <a:fillRect/>
          </a:stretch>
        </p:blipFill>
        <p:spPr bwMode="auto">
          <a:xfrm>
            <a:off x="1258888" y="4652963"/>
            <a:ext cx="12192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8" name="Picture 2" descr="C:\Users\GOKHAN\Desktop\imagesCAIP03SN.jpg"/>
          <p:cNvPicPr>
            <a:picLocks noChangeAspect="1" noChangeArrowheads="1"/>
          </p:cNvPicPr>
          <p:nvPr/>
        </p:nvPicPr>
        <p:blipFill>
          <a:blip r:embed="rId3">
            <a:extLst>
              <a:ext uri="{28A0092B-C50C-407E-A947-70E740481C1C}"/>
            </a:extLst>
          </a:blip>
          <a:srcRect/>
          <a:stretch>
            <a:fillRect/>
          </a:stretch>
        </p:blipFill>
        <p:spPr bwMode="auto">
          <a:xfrm flipH="1">
            <a:off x="6555375" y="3906032"/>
            <a:ext cx="2219508" cy="252064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909E8E84-426E-40DD-AFC4-6F175D3DCCD1}"/>
          </a:extLst>
        </p:spPr>
      </p:pic>
      <p:pic>
        <p:nvPicPr>
          <p:cNvPr id="25606" name="Picture 8"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sp>
        <p:nvSpPr>
          <p:cNvPr id="25608"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5609" name="Dikdörtgen 2"/>
          <p:cNvSpPr>
            <a:spLocks noChangeArrowheads="1"/>
          </p:cNvSpPr>
          <p:nvPr/>
        </p:nvSpPr>
        <p:spPr bwMode="auto">
          <a:xfrm>
            <a:off x="2339975" y="1557338"/>
            <a:ext cx="3240088" cy="366712"/>
          </a:xfrm>
          <a:prstGeom prst="rect">
            <a:avLst/>
          </a:prstGeom>
          <a:noFill/>
          <a:ln w="9525">
            <a:noFill/>
            <a:miter lim="800000"/>
            <a:headEnd/>
            <a:tailEnd/>
          </a:ln>
        </p:spPr>
        <p:txBody>
          <a:bodyPr>
            <a:spAutoFit/>
          </a:bodyPr>
          <a:lstStyle/>
          <a:p>
            <a:r>
              <a:rPr lang="tr-TR" b="1">
                <a:solidFill>
                  <a:srgbClr val="0000FF"/>
                </a:solidFill>
              </a:rPr>
              <a:t>Okullar arasında kalite farkı</a:t>
            </a:r>
          </a:p>
        </p:txBody>
      </p:sp>
      <p:sp>
        <p:nvSpPr>
          <p:cNvPr id="25610" name="Dikdörtgen 3"/>
          <p:cNvSpPr>
            <a:spLocks noChangeArrowheads="1"/>
          </p:cNvSpPr>
          <p:nvPr/>
        </p:nvSpPr>
        <p:spPr bwMode="auto">
          <a:xfrm>
            <a:off x="684213" y="2060575"/>
            <a:ext cx="7848600" cy="1739900"/>
          </a:xfrm>
          <a:prstGeom prst="rect">
            <a:avLst/>
          </a:prstGeom>
          <a:noFill/>
          <a:ln w="9525">
            <a:noFill/>
            <a:miter lim="800000"/>
            <a:headEnd/>
            <a:tailEnd/>
          </a:ln>
        </p:spPr>
        <p:txBody>
          <a:bodyPr>
            <a:spAutoFit/>
          </a:bodyPr>
          <a:lstStyle/>
          <a:p>
            <a:r>
              <a:rPr lang="tr-TR"/>
              <a:t> A ile b okulu altyapısı donanım, öğretmen tecrübesi fark edebiliyor. Bütün eğitim kurumlarında aynı kaliteyi tutturmak mümkün değil. Meslek okullarımız da 1. Sınıf eğitim veren okullar var. En üst seviyeye çıkarmaya çalışıyoruz. Bunların eğitim öğretimi farklıdır.  Hepsi bütün meslek okulları Anadolu liseleri de okullarımız.  İyi çok iyi ve daha iyi olması gereken okullar var. Farkları gideremiyoruz</a:t>
            </a:r>
          </a:p>
        </p:txBody>
      </p:sp>
      <p:pic>
        <p:nvPicPr>
          <p:cNvPr id="25611" name="Picture 3" descr="D:\BELGELERİM\Sunu Resimleri\Sunum Resimleri\Clipartlar\Şekil Eşya Clipart\down_4.png"/>
          <p:cNvPicPr>
            <a:picLocks noChangeAspect="1" noChangeArrowheads="1"/>
          </p:cNvPicPr>
          <p:nvPr/>
        </p:nvPicPr>
        <p:blipFill>
          <a:blip r:embed="rId5"/>
          <a:srcRect/>
          <a:stretch>
            <a:fillRect/>
          </a:stretch>
        </p:blipFill>
        <p:spPr bwMode="auto">
          <a:xfrm>
            <a:off x="539750" y="3860800"/>
            <a:ext cx="1219200" cy="1219200"/>
          </a:xfrm>
          <a:prstGeom prst="rect">
            <a:avLst/>
          </a:prstGeom>
          <a:noFill/>
          <a:ln w="9525">
            <a:noFill/>
            <a:miter lim="800000"/>
            <a:headEnd/>
            <a:tailEnd/>
          </a:ln>
        </p:spPr>
      </p:pic>
      <p:pic>
        <p:nvPicPr>
          <p:cNvPr id="25613" name="Picture 13" descr="meb_matematik_mufredatini_degistiriyor_h3457"/>
          <p:cNvPicPr>
            <a:picLocks noChangeAspect="1" noChangeArrowheads="1"/>
          </p:cNvPicPr>
          <p:nvPr/>
        </p:nvPicPr>
        <p:blipFill>
          <a:blip r:embed="rId6"/>
          <a:srcRect/>
          <a:stretch>
            <a:fillRect/>
          </a:stretch>
        </p:blipFill>
        <p:spPr bwMode="auto">
          <a:xfrm>
            <a:off x="1908175" y="3860800"/>
            <a:ext cx="4710113" cy="23844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8" name="Picture 30"/>
          <p:cNvPicPr>
            <a:picLocks noChangeAspect="1" noChangeArrowheads="1"/>
          </p:cNvPicPr>
          <p:nvPr/>
        </p:nvPicPr>
        <p:blipFill>
          <a:blip r:embed="rId3">
            <a:extLst>
              <a:ext uri="{28A0092B-C50C-407E-A947-70E740481C1C}"/>
            </a:extLst>
          </a:blip>
          <a:srcRect/>
          <a:stretch>
            <a:fillRect/>
          </a:stretch>
        </p:blipFill>
        <p:spPr bwMode="auto">
          <a:xfrm>
            <a:off x="571473" y="3857628"/>
            <a:ext cx="3571900" cy="2437355"/>
          </a:xfrm>
          <a:prstGeom prst="rect">
            <a:avLst/>
          </a:prstGeom>
          <a:ln>
            <a:noFill/>
          </a:ln>
          <a:effectLst>
            <a:softEdge rad="112500"/>
          </a:effectLst>
          <a:extLst>
            <a:ext uri="{909E8E84-426E-40DD-AFC4-6F175D3DCCD1}"/>
            <a:ext uri="{91240B29-F687-4F45-9708-019B960494DF}"/>
            <a:ext uri="{AF507438-7753-43E0-B8FC-AC1667EBCBE1}"/>
          </a:extLst>
        </p:spPr>
      </p:pic>
      <p:pic>
        <p:nvPicPr>
          <p:cNvPr id="9" name="Picture 29"/>
          <p:cNvPicPr>
            <a:picLocks noChangeAspect="1" noChangeArrowheads="1"/>
          </p:cNvPicPr>
          <p:nvPr/>
        </p:nvPicPr>
        <p:blipFill>
          <a:blip r:embed="rId4">
            <a:extLst>
              <a:ext uri="{28A0092B-C50C-407E-A947-70E740481C1C}"/>
            </a:extLst>
          </a:blip>
          <a:srcRect/>
          <a:stretch>
            <a:fillRect/>
          </a:stretch>
        </p:blipFill>
        <p:spPr bwMode="auto">
          <a:xfrm>
            <a:off x="4786314" y="3857628"/>
            <a:ext cx="3500462" cy="2332327"/>
          </a:xfrm>
          <a:prstGeom prst="rect">
            <a:avLst/>
          </a:prstGeom>
          <a:ln>
            <a:noFill/>
          </a:ln>
          <a:effectLst>
            <a:softEdge rad="112500"/>
          </a:effectLst>
          <a:extLst>
            <a:ext uri="{909E8E84-426E-40DD-AFC4-6F175D3DCCD1}"/>
            <a:ext uri="{91240B29-F687-4F45-9708-019B960494DF}"/>
            <a:ext uri="{AF507438-7753-43E0-B8FC-AC1667EBCBE1}"/>
          </a:extLst>
        </p:spPr>
      </p:pic>
      <p:pic>
        <p:nvPicPr>
          <p:cNvPr id="26631" name="Picture 9" descr="ilimtepe ortaokulu son"/>
          <p:cNvPicPr>
            <a:picLocks noChangeAspect="1" noChangeArrowheads="1"/>
          </p:cNvPicPr>
          <p:nvPr/>
        </p:nvPicPr>
        <p:blipFill>
          <a:blip r:embed="rId5"/>
          <a:srcRect/>
          <a:stretch>
            <a:fillRect/>
          </a:stretch>
        </p:blipFill>
        <p:spPr bwMode="auto">
          <a:xfrm>
            <a:off x="107950" y="115888"/>
            <a:ext cx="758825" cy="935037"/>
          </a:xfrm>
          <a:prstGeom prst="rect">
            <a:avLst/>
          </a:prstGeom>
          <a:noFill/>
          <a:ln w="9525">
            <a:noFill/>
            <a:miter lim="800000"/>
            <a:headEnd/>
            <a:tailEnd/>
          </a:ln>
        </p:spPr>
      </p:pic>
      <p:sp>
        <p:nvSpPr>
          <p:cNvPr id="26633" name="WordArt 9"/>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6634" name="Dikdörtgen 2"/>
          <p:cNvSpPr>
            <a:spLocks noChangeArrowheads="1"/>
          </p:cNvSpPr>
          <p:nvPr/>
        </p:nvSpPr>
        <p:spPr bwMode="auto">
          <a:xfrm>
            <a:off x="2339975" y="1557338"/>
            <a:ext cx="3240088" cy="366712"/>
          </a:xfrm>
          <a:prstGeom prst="rect">
            <a:avLst/>
          </a:prstGeom>
          <a:noFill/>
          <a:ln w="9525">
            <a:noFill/>
            <a:miter lim="800000"/>
            <a:headEnd/>
            <a:tailEnd/>
          </a:ln>
        </p:spPr>
        <p:txBody>
          <a:bodyPr>
            <a:spAutoFit/>
          </a:bodyPr>
          <a:lstStyle/>
          <a:p>
            <a:r>
              <a:rPr lang="tr-TR" b="1">
                <a:solidFill>
                  <a:srgbClr val="0000FF"/>
                </a:solidFill>
              </a:rPr>
              <a:t>Açıkta kalanlar ne olacak?</a:t>
            </a:r>
          </a:p>
        </p:txBody>
      </p:sp>
      <p:sp>
        <p:nvSpPr>
          <p:cNvPr id="26635" name="Dikdörtgen 3"/>
          <p:cNvSpPr>
            <a:spLocks noChangeArrowheads="1"/>
          </p:cNvSpPr>
          <p:nvPr/>
        </p:nvSpPr>
        <p:spPr bwMode="auto">
          <a:xfrm>
            <a:off x="684213" y="2060575"/>
            <a:ext cx="7848600" cy="1465263"/>
          </a:xfrm>
          <a:prstGeom prst="rect">
            <a:avLst/>
          </a:prstGeom>
          <a:noFill/>
          <a:ln w="9525">
            <a:noFill/>
            <a:miter lim="800000"/>
            <a:headEnd/>
            <a:tailEnd/>
          </a:ln>
        </p:spPr>
        <p:txBody>
          <a:bodyPr>
            <a:spAutoFit/>
          </a:bodyPr>
          <a:lstStyle/>
          <a:p>
            <a:pPr>
              <a:buFontTx/>
              <a:buChar char="•"/>
            </a:pPr>
            <a:r>
              <a:rPr lang="tr-TR"/>
              <a:t> Sınavla alan okullar var sınavsız alan okullar var. Sınavsız alan öğrenciler büyük kısmı zaten tercihi bu okullardır. Meslek liselerini rencide eden bu söylem doğru değil.</a:t>
            </a:r>
          </a:p>
          <a:p>
            <a:pPr>
              <a:buFontTx/>
              <a:buChar char="•"/>
            </a:pPr>
            <a:r>
              <a:rPr lang="tr-TR"/>
              <a:t> Boş kalan kontenjanlar dolana kadar kayıt sistemi açık olacak. Yedekler geldikleri sürece buralar dolacak. Kayıt sistemini sürekli güncellenecek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9" name="Picture 2" descr="D:\BELGELERİM\Sunu Resimleri\Sunum Resimleri\Stres ve Kaygı\42-17448030.jpg"/>
          <p:cNvPicPr>
            <a:picLocks noChangeAspect="1" noChangeArrowheads="1"/>
          </p:cNvPicPr>
          <p:nvPr/>
        </p:nvPicPr>
        <p:blipFill>
          <a:blip r:embed="rId3">
            <a:extLst>
              <a:ext uri="{28A0092B-C50C-407E-A947-70E740481C1C}"/>
            </a:extLst>
          </a:blip>
          <a:srcRect/>
          <a:stretch>
            <a:fillRect/>
          </a:stretch>
        </p:blipFill>
        <p:spPr bwMode="auto">
          <a:xfrm>
            <a:off x="6016092" y="4576228"/>
            <a:ext cx="2445637" cy="1997628"/>
          </a:xfrm>
          <a:prstGeom prst="rect">
            <a:avLst/>
          </a:prstGeom>
          <a:ln>
            <a:noFill/>
          </a:ln>
          <a:effectLst>
            <a:softEdge rad="112500"/>
          </a:effectLst>
          <a:extLst>
            <a:ext uri="{909E8E84-426E-40DD-AFC4-6F175D3DCCD1}"/>
          </a:extLst>
        </p:spPr>
      </p:pic>
      <p:pic>
        <p:nvPicPr>
          <p:cNvPr id="27655" name="Picture 9"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sp>
        <p:nvSpPr>
          <p:cNvPr id="27657" name="WordArt 9"/>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7658" name="Dikdörtgen 2"/>
          <p:cNvSpPr>
            <a:spLocks noChangeArrowheads="1"/>
          </p:cNvSpPr>
          <p:nvPr/>
        </p:nvSpPr>
        <p:spPr bwMode="auto">
          <a:xfrm>
            <a:off x="2339975" y="1557338"/>
            <a:ext cx="3887788" cy="366712"/>
          </a:xfrm>
          <a:prstGeom prst="rect">
            <a:avLst/>
          </a:prstGeom>
          <a:noFill/>
          <a:ln w="9525">
            <a:noFill/>
            <a:miter lim="800000"/>
            <a:headEnd/>
            <a:tailEnd/>
          </a:ln>
        </p:spPr>
        <p:txBody>
          <a:bodyPr>
            <a:spAutoFit/>
          </a:bodyPr>
          <a:lstStyle/>
          <a:p>
            <a:r>
              <a:rPr lang="tr-TR" b="1">
                <a:solidFill>
                  <a:srgbClr val="0000FF"/>
                </a:solidFill>
              </a:rPr>
              <a:t>Özel okullar nasıl öğrenci alacak?</a:t>
            </a:r>
          </a:p>
        </p:txBody>
      </p:sp>
      <p:sp>
        <p:nvSpPr>
          <p:cNvPr id="27659" name="Dikdörtgen 3"/>
          <p:cNvSpPr>
            <a:spLocks noChangeArrowheads="1"/>
          </p:cNvSpPr>
          <p:nvPr/>
        </p:nvSpPr>
        <p:spPr bwMode="auto">
          <a:xfrm>
            <a:off x="684213" y="2060575"/>
            <a:ext cx="7848600" cy="2838450"/>
          </a:xfrm>
          <a:prstGeom prst="rect">
            <a:avLst/>
          </a:prstGeom>
          <a:noFill/>
          <a:ln w="9525">
            <a:noFill/>
            <a:miter lim="800000"/>
            <a:headEnd/>
            <a:tailEnd/>
          </a:ln>
        </p:spPr>
        <p:txBody>
          <a:bodyPr>
            <a:spAutoFit/>
          </a:bodyPr>
          <a:lstStyle/>
          <a:p>
            <a:r>
              <a:rPr lang="tr-TR"/>
              <a:t>Özel Öğretim Kurumları Genel Müdürü Mehmet Küçük, “Özel okullar son 5 yıldır Bakanlığın yaptığı sınavlarla öğrenci alıyor. Bundan sonra da böyle olması düşünülüyor. Başka bir sınava imkan verilmeyecek” dedi. Küçük, özel okulların nasıl öğrenci alacağını şöyle açıkladı:“2008 yılından itibaren böyle bir uygulama yok. Bakanlığın uyguladığı SBS’ye göre son 5 yıldır öğrenci alıyor özel okullar. Fakat Bakanlığın yaptığı 500’lü puanlama sistemi yerine başka bir puanlama ile öğrenci alıyorlar. Bundan sonra da böyle olması düşünülüyor. Ek bir sınav verilmeyecek, Bakanlığın yaptığı sınav sonucunda almak isterlerse buna imkan tanınacak. Ayrı bir sınav olmayacak.”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6" name="Picture 2" descr="D:\BELGELERİM\Sunu Resimleri\Sunum Resimleri\operasyonel-mukemmelik.jpg"/>
          <p:cNvPicPr>
            <a:picLocks noChangeAspect="1" noChangeArrowheads="1"/>
          </p:cNvPicPr>
          <p:nvPr/>
        </p:nvPicPr>
        <p:blipFill>
          <a:blip r:embed="rId3">
            <a:extLst>
              <a:ext uri="{28A0092B-C50C-407E-A947-70E740481C1C}"/>
            </a:extLst>
          </a:blip>
          <a:srcRect/>
          <a:stretch>
            <a:fillRect/>
          </a:stretch>
        </p:blipFill>
        <p:spPr bwMode="auto">
          <a:xfrm>
            <a:off x="4538370" y="1785926"/>
            <a:ext cx="4105596" cy="4357718"/>
          </a:xfrm>
          <a:prstGeom prst="rect">
            <a:avLst/>
          </a:prstGeom>
          <a:ln>
            <a:noFill/>
          </a:ln>
          <a:effectLst>
            <a:softEdge rad="112500"/>
          </a:effectLst>
          <a:extLst>
            <a:ext uri="{909E8E84-426E-40DD-AFC4-6F175D3DCCD1}"/>
          </a:extLst>
        </p:spPr>
      </p:pic>
      <p:sp>
        <p:nvSpPr>
          <p:cNvPr id="31748" name="Dikdörtgen 5"/>
          <p:cNvSpPr>
            <a:spLocks noChangeArrowheads="1"/>
          </p:cNvSpPr>
          <p:nvPr/>
        </p:nvSpPr>
        <p:spPr bwMode="auto">
          <a:xfrm>
            <a:off x="0" y="5267325"/>
            <a:ext cx="5572125" cy="661988"/>
          </a:xfrm>
          <a:prstGeom prst="rect">
            <a:avLst/>
          </a:prstGeom>
          <a:noFill/>
          <a:ln w="9525">
            <a:noFill/>
            <a:miter lim="800000"/>
            <a:headEnd/>
            <a:tailEnd/>
          </a:ln>
        </p:spPr>
        <p:txBody>
          <a:bodyPr>
            <a:spAutoFit/>
          </a:bodyPr>
          <a:lstStyle/>
          <a:p>
            <a:pPr algn="ctr">
              <a:lnSpc>
                <a:spcPct val="90000"/>
              </a:lnSpc>
              <a:spcBef>
                <a:spcPct val="20000"/>
              </a:spcBef>
              <a:buClr>
                <a:schemeClr val="tx2"/>
              </a:buClr>
              <a:buSzPct val="115000"/>
              <a:buFont typeface="Wingdings" pitchFamily="2" charset="2"/>
              <a:buNone/>
            </a:pPr>
            <a:r>
              <a:rPr lang="tr-TR" sz="4000" b="1">
                <a:latin typeface="Monotype Corsiva" pitchFamily="66" charset="0"/>
              </a:rPr>
              <a:t>BAŞARILAR DİLERİZ             </a:t>
            </a:r>
          </a:p>
        </p:txBody>
      </p:sp>
      <p:sp>
        <p:nvSpPr>
          <p:cNvPr id="30727" name="Dikdörtgen 5"/>
          <p:cNvSpPr>
            <a:spLocks noChangeArrowheads="1"/>
          </p:cNvSpPr>
          <p:nvPr/>
        </p:nvSpPr>
        <p:spPr bwMode="auto">
          <a:xfrm>
            <a:off x="0" y="5853113"/>
            <a:ext cx="5572125" cy="420687"/>
          </a:xfrm>
          <a:prstGeom prst="rect">
            <a:avLst/>
          </a:prstGeom>
          <a:noFill/>
          <a:ln w="9525">
            <a:noFill/>
            <a:miter lim="800000"/>
            <a:headEnd/>
            <a:tailEnd/>
          </a:ln>
        </p:spPr>
        <p:txBody>
          <a:bodyPr>
            <a:spAutoFit/>
          </a:bodyPr>
          <a:lstStyle/>
          <a:p>
            <a:pPr algn="ctr">
              <a:lnSpc>
                <a:spcPct val="90000"/>
              </a:lnSpc>
              <a:spcBef>
                <a:spcPct val="20000"/>
              </a:spcBef>
              <a:buClr>
                <a:schemeClr val="tx2"/>
              </a:buClr>
              <a:buSzPct val="115000"/>
              <a:buFont typeface="Wingdings" pitchFamily="2" charset="2"/>
              <a:buNone/>
              <a:defRPr/>
            </a:pPr>
            <a:r>
              <a:rPr lang="tr-TR" sz="2400" b="1">
                <a:effectLst>
                  <a:outerShdw blurRad="38100" dist="38100" dir="2700000" algn="tl">
                    <a:srgbClr val="C0C0C0"/>
                  </a:outerShdw>
                </a:effectLst>
                <a:latin typeface="Franklin Gothic Heavy" pitchFamily="34" charset="0"/>
              </a:rPr>
              <a:t>DÜZENLEYEN:  ilyas ÇOLAK</a:t>
            </a:r>
          </a:p>
        </p:txBody>
      </p:sp>
      <p:pic>
        <p:nvPicPr>
          <p:cNvPr id="31750" name="Picture 9"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pic>
        <p:nvPicPr>
          <p:cNvPr id="31751" name="Picture 10" descr="ilimtepe ortaokulu son"/>
          <p:cNvPicPr>
            <a:picLocks noChangeAspect="1" noChangeArrowheads="1"/>
          </p:cNvPicPr>
          <p:nvPr/>
        </p:nvPicPr>
        <p:blipFill>
          <a:blip r:embed="rId4"/>
          <a:srcRect/>
          <a:stretch>
            <a:fillRect/>
          </a:stretch>
        </p:blipFill>
        <p:spPr bwMode="auto">
          <a:xfrm>
            <a:off x="971550" y="1628775"/>
            <a:ext cx="2687638" cy="3311525"/>
          </a:xfrm>
          <a:prstGeom prst="rect">
            <a:avLst/>
          </a:prstGeom>
          <a:noFill/>
          <a:ln w="9525">
            <a:noFill/>
            <a:miter lim="800000"/>
            <a:headEnd/>
            <a:tailEnd/>
          </a:ln>
        </p:spPr>
      </p:pic>
      <p:sp>
        <p:nvSpPr>
          <p:cNvPr id="31753" name="WordArt 9"/>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J:\Untitled-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362" name="Dikdörtgen 3"/>
          <p:cNvSpPr>
            <a:spLocks noChangeArrowheads="1"/>
          </p:cNvSpPr>
          <p:nvPr/>
        </p:nvSpPr>
        <p:spPr bwMode="auto">
          <a:xfrm>
            <a:off x="500063" y="2143125"/>
            <a:ext cx="8107362" cy="457200"/>
          </a:xfrm>
          <a:prstGeom prst="rect">
            <a:avLst/>
          </a:prstGeom>
          <a:noFill/>
          <a:ln w="9525">
            <a:noFill/>
            <a:miter lim="800000"/>
            <a:headEnd/>
            <a:tailEnd/>
          </a:ln>
        </p:spPr>
        <p:txBody>
          <a:bodyPr>
            <a:spAutoFit/>
          </a:bodyPr>
          <a:lstStyle/>
          <a:p>
            <a:r>
              <a:rPr lang="tr-TR" sz="2400">
                <a:latin typeface="Times New Roman" pitchFamily="18" charset="0"/>
                <a:cs typeface="Times New Roman" pitchFamily="18" charset="0"/>
              </a:rPr>
              <a:t>	</a:t>
            </a:r>
          </a:p>
        </p:txBody>
      </p:sp>
      <p:pic>
        <p:nvPicPr>
          <p:cNvPr id="15363" name="Picture 7"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15364" name="WordArt 9"/>
          <p:cNvSpPr>
            <a:spLocks noChangeArrowheads="1" noChangeShapeType="1" noTextEdit="1"/>
          </p:cNvSpPr>
          <p:nvPr/>
        </p:nvSpPr>
        <p:spPr bwMode="auto">
          <a:xfrm>
            <a:off x="2627313" y="188913"/>
            <a:ext cx="4103687"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BASINDA YENİ SBS</a:t>
            </a:r>
          </a:p>
        </p:txBody>
      </p:sp>
      <p:pic>
        <p:nvPicPr>
          <p:cNvPr id="15365" name="Picture 11" descr="575091"/>
          <p:cNvPicPr>
            <a:picLocks noChangeAspect="1" noChangeArrowheads="1"/>
          </p:cNvPicPr>
          <p:nvPr/>
        </p:nvPicPr>
        <p:blipFill>
          <a:blip r:embed="rId4"/>
          <a:srcRect/>
          <a:stretch>
            <a:fillRect/>
          </a:stretch>
        </p:blipFill>
        <p:spPr bwMode="auto">
          <a:xfrm>
            <a:off x="395288" y="1268413"/>
            <a:ext cx="3889375" cy="2708275"/>
          </a:xfrm>
          <a:prstGeom prst="rect">
            <a:avLst/>
          </a:prstGeom>
          <a:noFill/>
          <a:ln w="9525">
            <a:noFill/>
            <a:miter lim="800000"/>
            <a:headEnd/>
            <a:tailEnd/>
          </a:ln>
        </p:spPr>
      </p:pic>
      <p:pic>
        <p:nvPicPr>
          <p:cNvPr id="15368" name="Picture 8"/>
          <p:cNvPicPr>
            <a:picLocks noChangeAspect="1" noChangeArrowheads="1"/>
          </p:cNvPicPr>
          <p:nvPr/>
        </p:nvPicPr>
        <p:blipFill>
          <a:blip r:embed="rId5"/>
          <a:srcRect/>
          <a:stretch>
            <a:fillRect/>
          </a:stretch>
        </p:blipFill>
        <p:spPr bwMode="auto">
          <a:xfrm>
            <a:off x="5148263" y="1557338"/>
            <a:ext cx="3333750" cy="5084762"/>
          </a:xfrm>
          <a:prstGeom prst="rect">
            <a:avLst/>
          </a:prstGeom>
          <a:noFill/>
          <a:ln w="9525">
            <a:noFill/>
            <a:miter lim="800000"/>
            <a:headEnd/>
            <a:tailEnd/>
          </a:ln>
          <a:effectLst/>
        </p:spPr>
      </p:pic>
      <p:pic>
        <p:nvPicPr>
          <p:cNvPr id="15370" name="Picture 10" descr="44"/>
          <p:cNvPicPr>
            <a:picLocks noChangeAspect="1" noChangeArrowheads="1"/>
          </p:cNvPicPr>
          <p:nvPr/>
        </p:nvPicPr>
        <p:blipFill>
          <a:blip r:embed="rId6"/>
          <a:srcRect/>
          <a:stretch>
            <a:fillRect/>
          </a:stretch>
        </p:blipFill>
        <p:spPr bwMode="auto">
          <a:xfrm>
            <a:off x="468313" y="4365625"/>
            <a:ext cx="4265612" cy="2133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J:\Untitled-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2771" name="Dikdörtgen 3"/>
          <p:cNvSpPr>
            <a:spLocks noChangeArrowheads="1"/>
          </p:cNvSpPr>
          <p:nvPr/>
        </p:nvSpPr>
        <p:spPr bwMode="auto">
          <a:xfrm>
            <a:off x="500063" y="2143125"/>
            <a:ext cx="8107362" cy="457200"/>
          </a:xfrm>
          <a:prstGeom prst="rect">
            <a:avLst/>
          </a:prstGeom>
          <a:noFill/>
          <a:ln w="9525">
            <a:noFill/>
            <a:miter lim="800000"/>
            <a:headEnd/>
            <a:tailEnd/>
          </a:ln>
        </p:spPr>
        <p:txBody>
          <a:bodyPr>
            <a:spAutoFit/>
          </a:bodyPr>
          <a:lstStyle/>
          <a:p>
            <a:r>
              <a:rPr lang="tr-TR" sz="2400">
                <a:latin typeface="Times New Roman" pitchFamily="18" charset="0"/>
                <a:cs typeface="Times New Roman" pitchFamily="18" charset="0"/>
              </a:rPr>
              <a:t>	</a:t>
            </a:r>
          </a:p>
        </p:txBody>
      </p:sp>
      <p:pic>
        <p:nvPicPr>
          <p:cNvPr id="32772" name="Picture 7"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32773" name="WordArt 9"/>
          <p:cNvSpPr>
            <a:spLocks noChangeArrowheads="1" noChangeShapeType="1" noTextEdit="1"/>
          </p:cNvSpPr>
          <p:nvPr/>
        </p:nvSpPr>
        <p:spPr bwMode="auto">
          <a:xfrm>
            <a:off x="2627313" y="188913"/>
            <a:ext cx="4103687"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BASINDA YENİ SBS</a:t>
            </a:r>
          </a:p>
        </p:txBody>
      </p:sp>
      <p:pic>
        <p:nvPicPr>
          <p:cNvPr id="32777" name="Picture 9" descr="infografik"/>
          <p:cNvPicPr>
            <a:picLocks noChangeAspect="1" noChangeArrowheads="1"/>
          </p:cNvPicPr>
          <p:nvPr/>
        </p:nvPicPr>
        <p:blipFill>
          <a:blip r:embed="rId4"/>
          <a:srcRect/>
          <a:stretch>
            <a:fillRect/>
          </a:stretch>
        </p:blipFill>
        <p:spPr bwMode="auto">
          <a:xfrm>
            <a:off x="755650" y="1484313"/>
            <a:ext cx="7153275" cy="49244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sp>
        <p:nvSpPr>
          <p:cNvPr id="16387" name="Dikdörtgen 2"/>
          <p:cNvSpPr>
            <a:spLocks noChangeArrowheads="1"/>
          </p:cNvSpPr>
          <p:nvPr/>
        </p:nvSpPr>
        <p:spPr bwMode="auto">
          <a:xfrm>
            <a:off x="107950" y="1517650"/>
            <a:ext cx="8928100" cy="1190625"/>
          </a:xfrm>
          <a:prstGeom prst="rect">
            <a:avLst/>
          </a:prstGeom>
          <a:noFill/>
          <a:ln w="9525">
            <a:noFill/>
            <a:miter lim="800000"/>
            <a:headEnd/>
            <a:tailEnd/>
          </a:ln>
        </p:spPr>
        <p:txBody>
          <a:bodyPr>
            <a:spAutoFit/>
          </a:bodyPr>
          <a:lstStyle/>
          <a:p>
            <a:r>
              <a:rPr lang="tr-TR" b="1">
                <a:solidFill>
                  <a:srgbClr val="0000CC"/>
                </a:solidFill>
              </a:rPr>
              <a:t>Yeni ortaöğretime geçiş sistemi ile ilgili tüm merak edilenler. Yeni SBS sistemi nasıl ve ne zaman uygulanacak? Merkezi sınavlar hangi sınıflar için geçerli olacak? Merkezi sınavlar hangi dersleri kapsayacak? Yılda kaç sınav yapılacak? İşte tüm merak edilenler…</a:t>
            </a:r>
          </a:p>
        </p:txBody>
      </p:sp>
      <p:sp>
        <p:nvSpPr>
          <p:cNvPr id="16388" name="Dikdörtgen 3"/>
          <p:cNvSpPr>
            <a:spLocks noChangeArrowheads="1"/>
          </p:cNvSpPr>
          <p:nvPr/>
        </p:nvSpPr>
        <p:spPr bwMode="auto">
          <a:xfrm>
            <a:off x="611188" y="2708275"/>
            <a:ext cx="8107362" cy="1006475"/>
          </a:xfrm>
          <a:prstGeom prst="rect">
            <a:avLst/>
          </a:prstGeom>
          <a:noFill/>
          <a:ln w="9525">
            <a:noFill/>
            <a:miter lim="800000"/>
            <a:headEnd/>
            <a:tailEnd/>
          </a:ln>
        </p:spPr>
        <p:txBody>
          <a:bodyPr>
            <a:spAutoFit/>
          </a:bodyPr>
          <a:lstStyle/>
          <a:p>
            <a:r>
              <a:rPr lang="tr-TR" sz="2400">
                <a:latin typeface="Times New Roman" pitchFamily="18" charset="0"/>
                <a:cs typeface="Times New Roman" pitchFamily="18" charset="0"/>
              </a:rPr>
              <a:t>	</a:t>
            </a:r>
            <a:r>
              <a:rPr lang="tr-TR"/>
              <a:t>Milli Eğitim Bakanı Nabi Avcı, yeni ortaöğretime geçiş sistemini açıkladı. Temel Eğitimden Ortaöğretime Geçiş adıyla açıklanan yeni sistemde 6 dersten yılda 12 merkezi sınav yapılacak.</a:t>
            </a:r>
          </a:p>
        </p:txBody>
      </p:sp>
      <p:pic>
        <p:nvPicPr>
          <p:cNvPr id="12" name="Picture 2" descr="J:\Ergenlik Dönemi\Resimler\ergenlik.jpg"/>
          <p:cNvPicPr>
            <a:picLocks noChangeAspect="1" noChangeArrowheads="1"/>
          </p:cNvPicPr>
          <p:nvPr/>
        </p:nvPicPr>
        <p:blipFill>
          <a:blip r:embed="rId3">
            <a:extLst>
              <a:ext uri="{28A0092B-C50C-407E-A947-70E740481C1C}"/>
            </a:extLst>
          </a:blip>
          <a:srcRect/>
          <a:stretch>
            <a:fillRect/>
          </a:stretch>
        </p:blipFill>
        <p:spPr bwMode="auto">
          <a:xfrm>
            <a:off x="977875" y="3684588"/>
            <a:ext cx="6286544" cy="3167780"/>
          </a:xfrm>
          <a:prstGeom prst="ellipse">
            <a:avLst/>
          </a:prstGeom>
          <a:ln>
            <a:noFill/>
          </a:ln>
          <a:effectLst>
            <a:softEdge rad="112500"/>
          </a:effectLst>
          <a:extLst>
            <a:ext uri="{909E8E84-426E-40DD-AFC4-6F175D3DCCD1}"/>
          </a:extLst>
        </p:spPr>
      </p:pic>
      <p:pic>
        <p:nvPicPr>
          <p:cNvPr id="16390" name="Picture 8"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sp>
        <p:nvSpPr>
          <p:cNvPr id="16392"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J:\Untitled-1.jpg"/>
          <p:cNvPicPr>
            <a:picLocks noChangeAspect="1" noChangeArrowheads="1"/>
          </p:cNvPicPr>
          <p:nvPr/>
        </p:nvPicPr>
        <p:blipFill>
          <a:blip r:embed="rId2"/>
          <a:srcRect/>
          <a:stretch>
            <a:fillRect/>
          </a:stretch>
        </p:blipFill>
        <p:spPr bwMode="auto">
          <a:xfrm>
            <a:off x="-541338" y="0"/>
            <a:ext cx="9144001" cy="6858000"/>
          </a:xfrm>
          <a:prstGeom prst="rect">
            <a:avLst/>
          </a:prstGeom>
          <a:noFill/>
          <a:ln w="9525">
            <a:noFill/>
            <a:miter lim="800000"/>
            <a:headEnd/>
            <a:tailEnd/>
          </a:ln>
        </p:spPr>
      </p:pic>
      <p:sp>
        <p:nvSpPr>
          <p:cNvPr id="5" name="Metin kutusu 1"/>
          <p:cNvSpPr txBox="1"/>
          <p:nvPr/>
        </p:nvSpPr>
        <p:spPr>
          <a:xfrm>
            <a:off x="285750" y="2000250"/>
            <a:ext cx="8572500" cy="2289175"/>
          </a:xfrm>
          <a:prstGeom prst="rect">
            <a:avLst/>
          </a:prstGeom>
          <a:noFill/>
        </p:spPr>
        <p:txBody>
          <a:bodyPr>
            <a:spAutoFit/>
          </a:bodyPr>
          <a:lstStyle/>
          <a:p>
            <a:pPr marL="342900" indent="-342900"/>
            <a:r>
              <a:rPr lang="tr-TR" b="1"/>
              <a:t>Yeni sistemde “Ortak Değerlendirme Kapsamındaki Dersler”</a:t>
            </a:r>
          </a:p>
          <a:p>
            <a:pPr marL="342900" indent="-342900"/>
            <a:endParaRPr lang="tr-TR"/>
          </a:p>
          <a:p>
            <a:pPr marL="342900" indent="-342900">
              <a:buFontTx/>
              <a:buChar char="•"/>
            </a:pPr>
            <a:r>
              <a:rPr lang="tr-TR"/>
              <a:t>Fen ve Teknoloji</a:t>
            </a:r>
          </a:p>
          <a:p>
            <a:pPr marL="342900" indent="-342900">
              <a:buFontTx/>
              <a:buChar char="•"/>
            </a:pPr>
            <a:r>
              <a:rPr lang="tr-TR"/>
              <a:t>Matematik</a:t>
            </a:r>
          </a:p>
          <a:p>
            <a:pPr marL="342900" indent="-342900">
              <a:buFontTx/>
              <a:buChar char="•"/>
            </a:pPr>
            <a:r>
              <a:rPr lang="tr-TR"/>
              <a:t>Türkçe</a:t>
            </a:r>
          </a:p>
          <a:p>
            <a:pPr marL="342900" indent="-342900">
              <a:buFontTx/>
              <a:buChar char="•"/>
            </a:pPr>
            <a:r>
              <a:rPr lang="tr-TR"/>
              <a:t>Yabancı Dil</a:t>
            </a:r>
          </a:p>
          <a:p>
            <a:pPr marL="342900" indent="-342900">
              <a:buFontTx/>
              <a:buChar char="•"/>
            </a:pPr>
            <a:r>
              <a:rPr lang="tr-TR"/>
              <a:t>Din Kültürü ve Ahlâk Bilgisi</a:t>
            </a:r>
          </a:p>
          <a:p>
            <a:pPr marL="342900" indent="-342900">
              <a:buFontTx/>
              <a:buChar char="•"/>
            </a:pPr>
            <a:r>
              <a:rPr lang="tr-TR"/>
              <a:t>T.C. İnkılap Tarihi ve Atatürkçülük</a:t>
            </a:r>
          </a:p>
        </p:txBody>
      </p:sp>
      <p:pic>
        <p:nvPicPr>
          <p:cNvPr id="6" name="Picture 2" descr="C:\Users\GOKHAN\Desktop\ergenlik resimleri\dreamstime_11749525-maturing-person[1].jpg"/>
          <p:cNvPicPr>
            <a:picLocks noChangeAspect="1" noChangeArrowheads="1"/>
          </p:cNvPicPr>
          <p:nvPr/>
        </p:nvPicPr>
        <p:blipFill>
          <a:blip r:embed="rId3">
            <a:extLst>
              <a:ext uri="{28A0092B-C50C-407E-A947-70E740481C1C}"/>
            </a:extLst>
          </a:blip>
          <a:srcRect/>
          <a:stretch>
            <a:fillRect/>
          </a:stretch>
        </p:blipFill>
        <p:spPr bwMode="auto">
          <a:xfrm>
            <a:off x="285720" y="4500570"/>
            <a:ext cx="8143932" cy="2286016"/>
          </a:xfrm>
          <a:prstGeom prst="rect">
            <a:avLst/>
          </a:prstGeom>
          <a:ln>
            <a:noFill/>
          </a:ln>
          <a:effectLst>
            <a:softEdge rad="112500"/>
          </a:effectLst>
          <a:extLst>
            <a:ext uri="{909E8E84-426E-40DD-AFC4-6F175D3DCCD1}"/>
          </a:extLst>
        </p:spPr>
      </p:pic>
      <p:sp>
        <p:nvSpPr>
          <p:cNvPr id="17413" name="Dikdörtgen 2"/>
          <p:cNvSpPr>
            <a:spLocks noChangeArrowheads="1"/>
          </p:cNvSpPr>
          <p:nvPr/>
        </p:nvSpPr>
        <p:spPr bwMode="auto">
          <a:xfrm>
            <a:off x="284163" y="1357313"/>
            <a:ext cx="4594225" cy="519112"/>
          </a:xfrm>
          <a:prstGeom prst="rect">
            <a:avLst/>
          </a:prstGeom>
          <a:noFill/>
          <a:ln w="9525">
            <a:noFill/>
            <a:miter lim="800000"/>
            <a:headEnd/>
            <a:tailEnd/>
          </a:ln>
        </p:spPr>
        <p:txBody>
          <a:bodyPr wrap="none">
            <a:spAutoFit/>
          </a:bodyPr>
          <a:lstStyle/>
          <a:p>
            <a:pPr algn="ctr"/>
            <a:r>
              <a:rPr lang="tr-TR" sz="2800" b="1">
                <a:solidFill>
                  <a:srgbClr val="0000CC"/>
                </a:solidFill>
                <a:latin typeface="Times New Roman" pitchFamily="18" charset="0"/>
                <a:cs typeface="Times New Roman" pitchFamily="18" charset="0"/>
              </a:rPr>
              <a:t>Yeni Sistem Neler Getiriyor?</a:t>
            </a:r>
          </a:p>
        </p:txBody>
      </p:sp>
      <p:pic>
        <p:nvPicPr>
          <p:cNvPr id="17414" name="Picture 8"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sp>
        <p:nvSpPr>
          <p:cNvPr id="17416"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sp>
        <p:nvSpPr>
          <p:cNvPr id="18435" name="Dikdörtgen 3"/>
          <p:cNvSpPr>
            <a:spLocks noChangeArrowheads="1"/>
          </p:cNvSpPr>
          <p:nvPr/>
        </p:nvSpPr>
        <p:spPr bwMode="auto">
          <a:xfrm>
            <a:off x="1763713" y="1484313"/>
            <a:ext cx="5572125" cy="915987"/>
          </a:xfrm>
          <a:prstGeom prst="rect">
            <a:avLst/>
          </a:prstGeom>
          <a:noFill/>
          <a:ln w="9525">
            <a:noFill/>
            <a:miter lim="800000"/>
            <a:headEnd/>
            <a:tailEnd/>
          </a:ln>
        </p:spPr>
        <p:txBody>
          <a:bodyPr>
            <a:spAutoFit/>
          </a:bodyPr>
          <a:lstStyle/>
          <a:p>
            <a:r>
              <a:rPr lang="tr-TR" b="1">
                <a:solidFill>
                  <a:srgbClr val="0000CC"/>
                </a:solidFill>
              </a:rPr>
              <a:t>Temel Eğitimden Ortaöğretime Geçiş adıyla açıklanan yeni sistemde 6 dersten yılda 12 merkezi sınav yapılacak.</a:t>
            </a:r>
          </a:p>
        </p:txBody>
      </p:sp>
      <p:sp>
        <p:nvSpPr>
          <p:cNvPr id="18436" name="Metin kutusu 1"/>
          <p:cNvSpPr txBox="1">
            <a:spLocks noChangeArrowheads="1"/>
          </p:cNvSpPr>
          <p:nvPr/>
        </p:nvSpPr>
        <p:spPr bwMode="auto">
          <a:xfrm>
            <a:off x="357188" y="2000250"/>
            <a:ext cx="8358187" cy="457200"/>
          </a:xfrm>
          <a:prstGeom prst="rect">
            <a:avLst/>
          </a:prstGeom>
          <a:noFill/>
          <a:ln w="9525">
            <a:noFill/>
            <a:miter lim="800000"/>
            <a:headEnd/>
            <a:tailEnd/>
          </a:ln>
        </p:spPr>
        <p:txBody>
          <a:bodyPr>
            <a:spAutoFit/>
          </a:bodyPr>
          <a:lstStyle/>
          <a:p>
            <a:endParaRPr lang="tr-TR" sz="2400">
              <a:latin typeface="Times New Roman" pitchFamily="18" charset="0"/>
              <a:cs typeface="Times New Roman" pitchFamily="18" charset="0"/>
            </a:endParaRPr>
          </a:p>
        </p:txBody>
      </p:sp>
      <p:pic>
        <p:nvPicPr>
          <p:cNvPr id="8" name="Picture 2" descr="D:\BELGELERİM\Sunu Resimleri\Sunum Resimleri\Aile ve Çocuk\Ergenlik Dönemi\42-16483122.jpg"/>
          <p:cNvPicPr>
            <a:picLocks noChangeAspect="1" noChangeArrowheads="1"/>
          </p:cNvPicPr>
          <p:nvPr/>
        </p:nvPicPr>
        <p:blipFill>
          <a:blip r:embed="rId3">
            <a:extLst>
              <a:ext uri="{28A0092B-C50C-407E-A947-70E740481C1C}"/>
            </a:extLst>
          </a:blip>
          <a:srcRect/>
          <a:stretch>
            <a:fillRect/>
          </a:stretch>
        </p:blipFill>
        <p:spPr bwMode="auto">
          <a:xfrm>
            <a:off x="2166222" y="4547585"/>
            <a:ext cx="5137082" cy="189764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extLst>
        </p:spPr>
      </p:pic>
      <p:pic>
        <p:nvPicPr>
          <p:cNvPr id="18438" name="Picture 8" descr="ilimtepe ortaokulu son"/>
          <p:cNvPicPr>
            <a:picLocks noChangeAspect="1" noChangeArrowheads="1"/>
          </p:cNvPicPr>
          <p:nvPr/>
        </p:nvPicPr>
        <p:blipFill>
          <a:blip r:embed="rId4"/>
          <a:srcRect/>
          <a:stretch>
            <a:fillRect/>
          </a:stretch>
        </p:blipFill>
        <p:spPr bwMode="auto">
          <a:xfrm>
            <a:off x="107950" y="115888"/>
            <a:ext cx="758825" cy="935037"/>
          </a:xfrm>
          <a:prstGeom prst="rect">
            <a:avLst/>
          </a:prstGeom>
          <a:noFill/>
          <a:ln w="9525">
            <a:noFill/>
            <a:miter lim="800000"/>
            <a:headEnd/>
            <a:tailEnd/>
          </a:ln>
        </p:spPr>
      </p:pic>
      <p:sp>
        <p:nvSpPr>
          <p:cNvPr id="18440"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18441" name="Dikdörtgen 3"/>
          <p:cNvSpPr>
            <a:spLocks noChangeArrowheads="1"/>
          </p:cNvSpPr>
          <p:nvPr/>
        </p:nvSpPr>
        <p:spPr bwMode="auto">
          <a:xfrm>
            <a:off x="684213" y="2565400"/>
            <a:ext cx="5572125" cy="1739900"/>
          </a:xfrm>
          <a:prstGeom prst="rect">
            <a:avLst/>
          </a:prstGeom>
          <a:noFill/>
          <a:ln w="9525">
            <a:noFill/>
            <a:miter lim="800000"/>
            <a:headEnd/>
            <a:tailEnd/>
          </a:ln>
        </p:spPr>
        <p:txBody>
          <a:bodyPr>
            <a:spAutoFit/>
          </a:bodyPr>
          <a:lstStyle/>
          <a:p>
            <a:pPr>
              <a:buFontTx/>
              <a:buChar char="•"/>
            </a:pPr>
            <a:r>
              <a:rPr lang="tr-TR"/>
              <a:t>Ortaöğretim kurumlarına geçişlerinde tek bir sınavı ortadan kalkıyor </a:t>
            </a:r>
          </a:p>
          <a:p>
            <a:pPr>
              <a:buFontTx/>
              <a:buChar char="•"/>
            </a:pPr>
            <a:r>
              <a:rPr lang="tr-TR"/>
              <a:t>Çocuklar yine sınıflarına sınavlara girecekler. Sınav stresi yaşamayacaklar. </a:t>
            </a:r>
          </a:p>
          <a:p>
            <a:pPr>
              <a:buFontTx/>
              <a:buChar char="•"/>
            </a:pPr>
            <a:r>
              <a:rPr lang="tr-TR"/>
              <a:t>Bazı basın yayın organlarında iddia edildiği gibi 36 ayrı sınav söz konusu değildir.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19462" name="Picture 8"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19464"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19465" name="Dikdörtgen 3"/>
          <p:cNvSpPr>
            <a:spLocks noChangeArrowheads="1"/>
          </p:cNvSpPr>
          <p:nvPr/>
        </p:nvSpPr>
        <p:spPr bwMode="auto">
          <a:xfrm>
            <a:off x="2268538" y="1700213"/>
            <a:ext cx="4537075" cy="366712"/>
          </a:xfrm>
          <a:prstGeom prst="rect">
            <a:avLst/>
          </a:prstGeom>
          <a:noFill/>
          <a:ln w="9525">
            <a:noFill/>
            <a:miter lim="800000"/>
            <a:headEnd/>
            <a:tailEnd/>
          </a:ln>
        </p:spPr>
        <p:txBody>
          <a:bodyPr>
            <a:spAutoFit/>
          </a:bodyPr>
          <a:lstStyle/>
          <a:p>
            <a:r>
              <a:rPr lang="tr-TR" b="1">
                <a:solidFill>
                  <a:srgbClr val="0000CC"/>
                </a:solidFill>
              </a:rPr>
              <a:t>Yeni sistem ne zaman uygulanacak?</a:t>
            </a:r>
          </a:p>
        </p:txBody>
      </p:sp>
      <p:sp>
        <p:nvSpPr>
          <p:cNvPr id="19466" name="Dikdörtgen 3"/>
          <p:cNvSpPr>
            <a:spLocks noChangeArrowheads="1"/>
          </p:cNvSpPr>
          <p:nvPr/>
        </p:nvSpPr>
        <p:spPr bwMode="auto">
          <a:xfrm>
            <a:off x="611188" y="2420938"/>
            <a:ext cx="7848600" cy="3387725"/>
          </a:xfrm>
          <a:prstGeom prst="rect">
            <a:avLst/>
          </a:prstGeom>
          <a:noFill/>
          <a:ln w="9525">
            <a:noFill/>
            <a:miter lim="800000"/>
            <a:headEnd/>
            <a:tailEnd/>
          </a:ln>
        </p:spPr>
        <p:txBody>
          <a:bodyPr>
            <a:spAutoFit/>
          </a:bodyPr>
          <a:lstStyle/>
          <a:p>
            <a:pPr>
              <a:buFontTx/>
              <a:buChar char="•"/>
            </a:pPr>
            <a:r>
              <a:rPr lang="tr-TR"/>
              <a:t> Yeni ortaöğretime geçiş sisteminde, 2013-2014 eğitim öğretim yılından başlayarak </a:t>
            </a:r>
          </a:p>
          <a:p>
            <a:pPr>
              <a:buFontTx/>
              <a:buChar char="•"/>
            </a:pPr>
            <a:r>
              <a:rPr lang="tr-TR"/>
              <a:t> 6 temel ders için 8. sınıfta öğretmen tarafından dönemsel olarak yapılan sınavlardan bir tanesi merkezi gerçekleştirilecek.</a:t>
            </a:r>
          </a:p>
          <a:p>
            <a:pPr>
              <a:buFontTx/>
              <a:buChar char="•"/>
            </a:pPr>
            <a:r>
              <a:rPr lang="tr-TR"/>
              <a:t> Buna göre, Bakanlığın ortaöğretime geçiş sisteminde yapacağı merkezi değerlendirmeler, orta ve uzun vadede  açık uçlu soruları içerecek hale dönüştürülecek, </a:t>
            </a:r>
          </a:p>
          <a:p>
            <a:pPr>
              <a:buFontTx/>
              <a:buChar char="•"/>
            </a:pPr>
            <a:r>
              <a:rPr lang="tr-TR"/>
              <a:t> Öğrenciler sınavlara kendi okullarında girecek, öğretmenler ise kendi okullarının dışındaki okullarda görevlendirilecek. </a:t>
            </a:r>
          </a:p>
          <a:p>
            <a:pPr>
              <a:buFontTx/>
              <a:buChar char="•"/>
            </a:pPr>
            <a:r>
              <a:rPr lang="tr-TR"/>
              <a:t> Geçerli mazereti nedeniyle sınava giremeyenler için mazeret sınavı yapılacak. Sorular çoktan seçmeli (4 seçenekli) olacak. </a:t>
            </a:r>
          </a:p>
          <a:p>
            <a:pPr>
              <a:buFontTx/>
              <a:buChar char="•"/>
            </a:pPr>
            <a:r>
              <a:rPr lang="tr-TR"/>
              <a:t> Yanlış cevaplar doğru cevapları etkilemeyecek.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pic>
        <p:nvPicPr>
          <p:cNvPr id="20488" name="Picture 10"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20490" name="WordArt 10"/>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0491" name="Dikdörtgen 3"/>
          <p:cNvSpPr>
            <a:spLocks noChangeArrowheads="1"/>
          </p:cNvSpPr>
          <p:nvPr/>
        </p:nvSpPr>
        <p:spPr bwMode="auto">
          <a:xfrm>
            <a:off x="2268538" y="1700213"/>
            <a:ext cx="4895850" cy="366712"/>
          </a:xfrm>
          <a:prstGeom prst="rect">
            <a:avLst/>
          </a:prstGeom>
          <a:noFill/>
          <a:ln w="9525">
            <a:noFill/>
            <a:miter lim="800000"/>
            <a:headEnd/>
            <a:tailEnd/>
          </a:ln>
        </p:spPr>
        <p:txBody>
          <a:bodyPr>
            <a:spAutoFit/>
          </a:bodyPr>
          <a:lstStyle/>
          <a:p>
            <a:r>
              <a:rPr lang="tr-TR" b="1">
                <a:solidFill>
                  <a:srgbClr val="0000CC"/>
                </a:solidFill>
              </a:rPr>
              <a:t>Hangi derslerden merkezi sınav yapılacak?</a:t>
            </a:r>
          </a:p>
        </p:txBody>
      </p:sp>
      <p:sp>
        <p:nvSpPr>
          <p:cNvPr id="20510" name="Dikdörtgen 3"/>
          <p:cNvSpPr>
            <a:spLocks noChangeArrowheads="1"/>
          </p:cNvSpPr>
          <p:nvPr/>
        </p:nvSpPr>
        <p:spPr bwMode="auto">
          <a:xfrm>
            <a:off x="2195513" y="2997200"/>
            <a:ext cx="4895850" cy="366713"/>
          </a:xfrm>
          <a:prstGeom prst="rect">
            <a:avLst/>
          </a:prstGeom>
          <a:noFill/>
          <a:ln w="9525">
            <a:noFill/>
            <a:miter lim="800000"/>
            <a:headEnd/>
            <a:tailEnd/>
          </a:ln>
        </p:spPr>
        <p:txBody>
          <a:bodyPr>
            <a:spAutoFit/>
          </a:bodyPr>
          <a:lstStyle/>
          <a:p>
            <a:endParaRPr lang="tr-TR" b="1">
              <a:solidFill>
                <a:srgbClr val="0000CC"/>
              </a:solidFill>
            </a:endParaRPr>
          </a:p>
        </p:txBody>
      </p:sp>
      <p:graphicFrame>
        <p:nvGraphicFramePr>
          <p:cNvPr id="20571" name="Group 91"/>
          <p:cNvGraphicFramePr>
            <a:graphicFrameLocks noGrp="1"/>
          </p:cNvGraphicFramePr>
          <p:nvPr/>
        </p:nvGraphicFramePr>
        <p:xfrm>
          <a:off x="1763713" y="2636838"/>
          <a:ext cx="6096000" cy="3105150"/>
        </p:xfrm>
        <a:graphic>
          <a:graphicData uri="http://schemas.openxmlformats.org/drawingml/2006/table">
            <a:tbl>
              <a:tblPr/>
              <a:tblGrid>
                <a:gridCol w="503237"/>
                <a:gridCol w="5592763"/>
              </a:tblGrid>
              <a:tr h="4445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tr-TR" sz="2800" b="0" i="0" u="none" strike="noStrike" cap="none" normalizeH="0" baseline="0" smtClean="0">
                          <a:ln>
                            <a:noFill/>
                          </a:ln>
                          <a:solidFill>
                            <a:schemeClr val="tx1"/>
                          </a:solidFill>
                          <a:effectLst/>
                          <a:latin typeface="Calibri"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s>
                        <a:gs pos="100000">
                          <a:schemeClr val="accent1">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smtClean="0">
                          <a:ln>
                            <a:noFill/>
                          </a:ln>
                          <a:solidFill>
                            <a:srgbClr val="990099"/>
                          </a:solidFill>
                          <a:effectLst/>
                          <a:latin typeface="Calibri" pitchFamily="34" charset="0"/>
                        </a:rPr>
                        <a:t>Fen ve Teknoloji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1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tr-TR" sz="2800" b="0" i="0" u="none" strike="noStrike" cap="none" normalizeH="0" baseline="0" smtClean="0">
                          <a:ln>
                            <a:noFill/>
                          </a:ln>
                          <a:solidFill>
                            <a:schemeClr val="tx1"/>
                          </a:solidFill>
                          <a:effectLst/>
                          <a:latin typeface="Calibri"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s>
                        <a:gs pos="100000">
                          <a:schemeClr val="accent1">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smtClean="0">
                          <a:ln>
                            <a:noFill/>
                          </a:ln>
                          <a:solidFill>
                            <a:srgbClr val="1D80A3"/>
                          </a:solidFill>
                          <a:effectLst/>
                          <a:latin typeface="Calibri" pitchFamily="34" charset="0"/>
                        </a:rPr>
                        <a:t>Matematik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tr-TR" sz="2800" b="0" i="0" u="none" strike="noStrike" cap="none" normalizeH="0" baseline="0" smtClean="0">
                          <a:ln>
                            <a:noFill/>
                          </a:ln>
                          <a:solidFill>
                            <a:schemeClr val="tx1"/>
                          </a:solidFill>
                          <a:effectLst/>
                          <a:latin typeface="Calibri"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s>
                        <a:gs pos="100000">
                          <a:schemeClr val="accent1">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smtClean="0">
                          <a:ln>
                            <a:noFill/>
                          </a:ln>
                          <a:solidFill>
                            <a:srgbClr val="FF3300"/>
                          </a:solidFill>
                          <a:effectLst/>
                          <a:latin typeface="Calibri" pitchFamily="34" charset="0"/>
                        </a:rPr>
                        <a:t>Türkçe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tr-TR" sz="2800" b="0" i="0" u="none" strike="noStrike" cap="none" normalizeH="0" baseline="0" smtClean="0">
                          <a:ln>
                            <a:noFill/>
                          </a:ln>
                          <a:solidFill>
                            <a:schemeClr val="tx1"/>
                          </a:solidFill>
                          <a:effectLst/>
                          <a:latin typeface="Calibri"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s>
                        <a:gs pos="100000">
                          <a:schemeClr val="accent1">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smtClean="0">
                          <a:ln>
                            <a:noFill/>
                          </a:ln>
                          <a:solidFill>
                            <a:srgbClr val="009900"/>
                          </a:solidFill>
                          <a:effectLst/>
                          <a:latin typeface="Calibri" pitchFamily="34" charset="0"/>
                        </a:rPr>
                        <a:t>Yabancı Dil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1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tr-TR" sz="2800" b="0" i="0" u="none" strike="noStrike" cap="none" normalizeH="0" baseline="0" smtClean="0">
                          <a:ln>
                            <a:noFill/>
                          </a:ln>
                          <a:solidFill>
                            <a:schemeClr val="tx1"/>
                          </a:solidFill>
                          <a:effectLst/>
                          <a:latin typeface="Calibri"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s>
                        <a:gs pos="100000">
                          <a:schemeClr val="accent1">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smtClean="0">
                          <a:ln>
                            <a:noFill/>
                          </a:ln>
                          <a:solidFill>
                            <a:srgbClr val="00CC99"/>
                          </a:solidFill>
                          <a:effectLst/>
                          <a:latin typeface="Calibri" pitchFamily="34" charset="0"/>
                        </a:rPr>
                        <a:t>Din Kültürü ve Ahlâk Bilgisi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tr-TR" sz="2800" b="0" i="0" u="none" strike="noStrike" cap="none" normalizeH="0" baseline="0" smtClean="0">
                          <a:ln>
                            <a:noFill/>
                          </a:ln>
                          <a:solidFill>
                            <a:schemeClr val="tx1"/>
                          </a:solidFill>
                          <a:effectLst/>
                          <a:latin typeface="Calibri"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0">
                      <a:gsLst>
                        <a:gs pos="0">
                          <a:schemeClr val="accent1"/>
                        </a:gs>
                        <a:gs pos="100000">
                          <a:schemeClr val="accent1">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smtClean="0">
                          <a:ln>
                            <a:noFill/>
                          </a:ln>
                          <a:solidFill>
                            <a:srgbClr val="FF0066"/>
                          </a:solidFill>
                          <a:effectLst/>
                          <a:latin typeface="Calibri" pitchFamily="34" charset="0"/>
                        </a:rPr>
                        <a:t>T.C. İnkılap Tarihi ve Atatürkçülük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J:\Untitled-1.jpg"/>
          <p:cNvPicPr>
            <a:picLocks noChangeAspect="1" noChangeArrowheads="1"/>
          </p:cNvPicPr>
          <p:nvPr/>
        </p:nvPicPr>
        <p:blipFill>
          <a:blip r:embed="rId2"/>
          <a:srcRect/>
          <a:stretch>
            <a:fillRect/>
          </a:stretch>
        </p:blipFill>
        <p:spPr bwMode="auto">
          <a:xfrm>
            <a:off x="-17463" y="0"/>
            <a:ext cx="9144001" cy="6858000"/>
          </a:xfrm>
          <a:prstGeom prst="rect">
            <a:avLst/>
          </a:prstGeom>
          <a:noFill/>
          <a:ln w="9525">
            <a:noFill/>
            <a:miter lim="800000"/>
            <a:headEnd/>
            <a:tailEnd/>
          </a:ln>
        </p:spPr>
      </p:pic>
      <p:sp>
        <p:nvSpPr>
          <p:cNvPr id="21507" name="Dikdörtgen 2"/>
          <p:cNvSpPr>
            <a:spLocks noChangeArrowheads="1"/>
          </p:cNvSpPr>
          <p:nvPr/>
        </p:nvSpPr>
        <p:spPr bwMode="auto">
          <a:xfrm>
            <a:off x="1908175" y="1700213"/>
            <a:ext cx="5105400" cy="366712"/>
          </a:xfrm>
          <a:prstGeom prst="rect">
            <a:avLst/>
          </a:prstGeom>
          <a:noFill/>
          <a:ln w="9525">
            <a:noFill/>
            <a:miter lim="800000"/>
            <a:headEnd/>
            <a:tailEnd/>
          </a:ln>
        </p:spPr>
        <p:txBody>
          <a:bodyPr>
            <a:spAutoFit/>
          </a:bodyPr>
          <a:lstStyle/>
          <a:p>
            <a:r>
              <a:rPr lang="tr-TR" b="1">
                <a:solidFill>
                  <a:srgbClr val="0000FF"/>
                </a:solidFill>
              </a:rPr>
              <a:t>Yerleştirme puanı nasıl hesaplanacak?</a:t>
            </a:r>
          </a:p>
        </p:txBody>
      </p:sp>
      <p:pic>
        <p:nvPicPr>
          <p:cNvPr id="21510" name="Picture 8" descr="ilimtepe ortaokulu son"/>
          <p:cNvPicPr>
            <a:picLocks noChangeAspect="1" noChangeArrowheads="1"/>
          </p:cNvPicPr>
          <p:nvPr/>
        </p:nvPicPr>
        <p:blipFill>
          <a:blip r:embed="rId3"/>
          <a:srcRect/>
          <a:stretch>
            <a:fillRect/>
          </a:stretch>
        </p:blipFill>
        <p:spPr bwMode="auto">
          <a:xfrm>
            <a:off x="107950" y="115888"/>
            <a:ext cx="758825" cy="935037"/>
          </a:xfrm>
          <a:prstGeom prst="rect">
            <a:avLst/>
          </a:prstGeom>
          <a:noFill/>
          <a:ln w="9525">
            <a:noFill/>
            <a:miter lim="800000"/>
            <a:headEnd/>
            <a:tailEnd/>
          </a:ln>
        </p:spPr>
      </p:pic>
      <p:sp>
        <p:nvSpPr>
          <p:cNvPr id="21512" name="WordArt 8"/>
          <p:cNvSpPr>
            <a:spLocks noChangeArrowheads="1" noChangeShapeType="1" noTextEdit="1"/>
          </p:cNvSpPr>
          <p:nvPr/>
        </p:nvSpPr>
        <p:spPr bwMode="auto">
          <a:xfrm>
            <a:off x="3419475" y="260350"/>
            <a:ext cx="2232025" cy="647700"/>
          </a:xfrm>
          <a:prstGeom prst="rect">
            <a:avLst/>
          </a:prstGeom>
        </p:spPr>
        <p:txBody>
          <a:bodyPr wrap="none" fromWordArt="1">
            <a:prstTxWarp prst="textFadeUp">
              <a:avLst>
                <a:gd name="adj" fmla="val 9991"/>
              </a:avLst>
            </a:prstTxWarp>
          </a:bodyPr>
          <a:lstStyle/>
          <a:p>
            <a:pPr algn="ctr"/>
            <a:r>
              <a:rPr lang="tr-TR"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SBS 2014</a:t>
            </a:r>
          </a:p>
        </p:txBody>
      </p:sp>
      <p:sp>
        <p:nvSpPr>
          <p:cNvPr id="21513" name="Dikdörtgen 3"/>
          <p:cNvSpPr>
            <a:spLocks noChangeArrowheads="1"/>
          </p:cNvSpPr>
          <p:nvPr/>
        </p:nvSpPr>
        <p:spPr bwMode="auto">
          <a:xfrm>
            <a:off x="611188" y="2420938"/>
            <a:ext cx="7848600" cy="3662362"/>
          </a:xfrm>
          <a:prstGeom prst="rect">
            <a:avLst/>
          </a:prstGeom>
          <a:noFill/>
          <a:ln w="9525">
            <a:noFill/>
            <a:miter lim="800000"/>
            <a:headEnd/>
            <a:tailEnd/>
          </a:ln>
        </p:spPr>
        <p:txBody>
          <a:bodyPr>
            <a:spAutoFit/>
          </a:bodyPr>
          <a:lstStyle/>
          <a:p>
            <a:pPr>
              <a:buFontTx/>
              <a:buChar char="•"/>
            </a:pPr>
            <a:r>
              <a:rPr lang="tr-TR">
                <a:solidFill>
                  <a:srgbClr val="0000FF"/>
                </a:solidFill>
              </a:rPr>
              <a:t> </a:t>
            </a:r>
            <a:r>
              <a:rPr lang="tr-TR"/>
              <a:t>Ortaöğretime yerleştirmede, öğrencinin 6, 7 ve 8. sınıf yıl sonu başarı puanlarının aritmetik ortalamasının yüzde 30'u ile 8.sınıf ağırlıklandırılmış merkezi sınav puanının yüzde 70'inin toplamı, yerleştirmeye esas puanı oluşturacak.</a:t>
            </a:r>
          </a:p>
          <a:p>
            <a:pPr>
              <a:buFontTx/>
              <a:buChar char="•"/>
            </a:pPr>
            <a:r>
              <a:rPr lang="tr-TR">
                <a:solidFill>
                  <a:srgbClr val="0000FF"/>
                </a:solidFill>
              </a:rPr>
              <a:t> </a:t>
            </a:r>
            <a:r>
              <a:rPr lang="tr-TR"/>
              <a:t>Yerleştirmeye esas puan, öğrencinin bir sonraki eğitim kademesinde devam edeceği okulun belirlenmesinde kullanılacak. Okul tercihleri puan esasına göre değerlendirilecek ve yerleştirmeler merkezi olarak elektronik ortamda gerçekleştirilecek.</a:t>
            </a:r>
          </a:p>
          <a:p>
            <a:pPr>
              <a:buFontTx/>
              <a:buChar char="•"/>
            </a:pPr>
            <a:r>
              <a:rPr lang="tr-TR">
                <a:solidFill>
                  <a:srgbClr val="0000FF"/>
                </a:solidFill>
              </a:rPr>
              <a:t> </a:t>
            </a:r>
            <a:r>
              <a:rPr lang="tr-TR"/>
              <a:t>Ortaöğretime geçiş sisteminde öğrencilerin yerleştirme esas puanlarının eşit olması durumunda, ilk olarak tercih önceliği, ardından sırasıyla 8, 7 ve 6. sınıflardaki yıl sonu başarı puanı yüksekliği ve okula özürsüz devamsızlık oranının azlığı göz önünde bulundurulacak.</a:t>
            </a:r>
          </a:p>
          <a:p>
            <a:pPr>
              <a:buFontTx/>
              <a:buChar char="•"/>
            </a:pPr>
            <a:endParaRPr lang="tr-T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861</TotalTime>
  <Words>802</Words>
  <Application>Microsoft Office PowerPoint</Application>
  <PresentationFormat>Ekran Gösterisi (4:3)</PresentationFormat>
  <Paragraphs>70</Paragraphs>
  <Slides>17</Slides>
  <Notes>0</Notes>
  <HiddenSlides>0</HiddenSlides>
  <MMClips>0</MMClips>
  <ScaleCrop>false</ScaleCrop>
  <HeadingPairs>
    <vt:vector size="6" baseType="variant">
      <vt:variant>
        <vt:lpstr>Kullanılan Yazı Tipleri</vt:lpstr>
      </vt:variant>
      <vt:variant>
        <vt:i4>6</vt:i4>
      </vt:variant>
      <vt:variant>
        <vt:lpstr>Tasarım Şablonu</vt:lpstr>
      </vt:variant>
      <vt:variant>
        <vt:i4>1</vt:i4>
      </vt:variant>
      <vt:variant>
        <vt:lpstr>Slayt Başlıkları</vt:lpstr>
      </vt:variant>
      <vt:variant>
        <vt:i4>17</vt:i4>
      </vt:variant>
    </vt:vector>
  </HeadingPairs>
  <TitlesOfParts>
    <vt:vector size="24" baseType="lpstr">
      <vt:lpstr>Arial</vt:lpstr>
      <vt:lpstr>Calibri</vt:lpstr>
      <vt:lpstr>Times New Roman</vt:lpstr>
      <vt:lpstr>Wingdings</vt:lpstr>
      <vt:lpstr>Monotype Corsiva</vt:lpstr>
      <vt:lpstr>Franklin Gothic Heavy</vt:lpstr>
      <vt:lpstr>Ofis Teması</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Engin KIYIK</dc:creator>
  <cp:keywords>Kozanlı 75. Yıl Birol Polat Ortaokulu</cp:keywords>
  <cp:lastModifiedBy>VESTEL</cp:lastModifiedBy>
  <cp:revision>110</cp:revision>
  <dcterms:created xsi:type="dcterms:W3CDTF">2012-04-03T07:53:08Z</dcterms:created>
  <dcterms:modified xsi:type="dcterms:W3CDTF">2013-09-16T09:57:32Z</dcterms:modified>
</cp:coreProperties>
</file>