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56" r:id="rId2"/>
    <p:sldId id="259" r:id="rId3"/>
    <p:sldId id="257" r:id="rId4"/>
    <p:sldId id="258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6" r:id="rId17"/>
    <p:sldId id="275" r:id="rId1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71F8C-2050-481E-807D-0E3C05ACB12C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 dirty="0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7ED8C-356E-40DD-8F14-002B19C8A424}" type="slidenum">
              <a:rPr lang="tr-TR" smtClean="0"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05040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7ED8C-356E-40DD-8F14-002B19C8A424}" type="slidenum">
              <a:rPr lang="tr-TR" smtClean="0"/>
              <a:t>1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64912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0F01-12D1-4002-AA51-BE5B90ABD2EE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12D2-288A-41F8-971D-7B9787EAA64B}" type="slidenum">
              <a:rPr lang="tr-TR" smtClean="0"/>
              <a:t>‹#›</a:t>
            </a:fld>
            <a:endParaRPr lang="tr-TR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0F01-12D1-4002-AA51-BE5B90ABD2EE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12D2-288A-41F8-971D-7B9787EAA64B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0F01-12D1-4002-AA51-BE5B90ABD2EE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12D2-288A-41F8-971D-7B9787EAA64B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0F01-12D1-4002-AA51-BE5B90ABD2EE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12D2-288A-41F8-971D-7B9787EAA64B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0F01-12D1-4002-AA51-BE5B90ABD2EE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12D2-288A-41F8-971D-7B9787EAA64B}" type="slidenum">
              <a:rPr lang="tr-TR" smtClean="0"/>
              <a:t>‹#›</a:t>
            </a:fld>
            <a:endParaRPr lang="tr-TR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0F01-12D1-4002-AA51-BE5B90ABD2EE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12D2-288A-41F8-971D-7B9787EAA64B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0F01-12D1-4002-AA51-BE5B90ABD2EE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12D2-288A-41F8-971D-7B9787EAA64B}" type="slidenum">
              <a:rPr lang="tr-TR" smtClean="0"/>
              <a:t>‹#›</a:t>
            </a:fld>
            <a:endParaRPr lang="tr-TR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0F01-12D1-4002-AA51-BE5B90ABD2EE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12D2-288A-41F8-971D-7B9787EAA64B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0F01-12D1-4002-AA51-BE5B90ABD2EE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12D2-288A-41F8-971D-7B9787EAA64B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0F01-12D1-4002-AA51-BE5B90ABD2EE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12D2-288A-41F8-971D-7B9787EAA64B}" type="slidenum">
              <a:rPr lang="tr-TR" smtClean="0"/>
              <a:t>‹#›</a:t>
            </a:fld>
            <a:endParaRPr lang="tr-TR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0F01-12D1-4002-AA51-BE5B90ABD2EE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12D2-288A-41F8-971D-7B9787EAA64B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C910F01-12D1-4002-AA51-BE5B90ABD2EE}" type="datetimeFigureOut">
              <a:rPr lang="tr-TR" smtClean="0"/>
              <a:t>12.09.2013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B3712D2-288A-41F8-971D-7B9787EAA64B}" type="slidenum">
              <a:rPr lang="tr-TR" smtClean="0"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81000" y="2362200"/>
            <a:ext cx="8610600" cy="990600"/>
          </a:xfrm>
        </p:spPr>
        <p:txBody>
          <a:bodyPr>
            <a:normAutofit/>
          </a:bodyPr>
          <a:lstStyle/>
          <a:p>
            <a:pPr algn="ctr"/>
            <a:r>
              <a:rPr lang="tr-TR" dirty="0" smtClean="0"/>
              <a:t>	</a:t>
            </a:r>
            <a:r>
              <a:rPr lang="tr-TR" b="1" dirty="0" smtClean="0">
                <a:solidFill>
                  <a:schemeClr val="tx2">
                    <a:lumMod val="75000"/>
                  </a:schemeClr>
                </a:solidFill>
              </a:rPr>
              <a:t>YENİ ORTA ÖĞRETİME GEÇİŞ SİSTEMİ </a:t>
            </a:r>
            <a:endParaRPr lang="tr-TR" sz="22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evarol\Desktop\SEV_trans_250x2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609600"/>
            <a:ext cx="17526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2667000" y="5697654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C00000"/>
                </a:solidFill>
              </a:rPr>
              <a:t>Rehberlik ve Psikolojik Danışma Servisi </a:t>
            </a:r>
          </a:p>
          <a:p>
            <a:pPr algn="ctr"/>
            <a:r>
              <a:rPr lang="tr-TR" sz="1400" dirty="0" smtClean="0">
                <a:solidFill>
                  <a:srgbClr val="C00000"/>
                </a:solidFill>
              </a:rPr>
              <a:t>EYLÜL 2013</a:t>
            </a:r>
            <a:endParaRPr lang="tr-TR" sz="14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http://www.ogretmenplatformu.com/wp-content/uploads/2013/07/oneri-sistemi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2" y="3350068"/>
            <a:ext cx="5895975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95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tr-TR" sz="2400" b="1" dirty="0"/>
              <a:t>ORTAÖĞRETİME YERLEŞTİRMEDE </a:t>
            </a:r>
            <a:r>
              <a:rPr lang="tr-TR" sz="2400" b="1" dirty="0" smtClean="0"/>
              <a:t>ESAS ALINACAK </a:t>
            </a:r>
            <a:r>
              <a:rPr lang="tr-TR" sz="2400" b="1" dirty="0"/>
              <a:t>PUANIN HESAPLANMASI</a:t>
            </a:r>
          </a:p>
        </p:txBody>
      </p:sp>
      <p:sp>
        <p:nvSpPr>
          <p:cNvPr id="5" name="Dikdörtgen 4"/>
          <p:cNvSpPr/>
          <p:nvPr/>
        </p:nvSpPr>
        <p:spPr>
          <a:xfrm>
            <a:off x="381000" y="2413338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Öğrencinin 6, 7 ve 8. sınıf yılsonu başarı puanlarının aritmetik</a:t>
            </a:r>
          </a:p>
          <a:p>
            <a:pPr algn="ctr"/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ortalamasının </a:t>
            </a:r>
            <a:r>
              <a:rPr lang="tr-TR" sz="3200" b="1" dirty="0">
                <a:solidFill>
                  <a:schemeClr val="tx2">
                    <a:lumMod val="75000"/>
                  </a:schemeClr>
                </a:solidFill>
              </a:rPr>
              <a:t>%30’u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ile 8. sınıf  </a:t>
            </a:r>
            <a:r>
              <a:rPr lang="tr-TR" sz="2000" dirty="0" err="1" smtClean="0">
                <a:solidFill>
                  <a:schemeClr val="tx2">
                    <a:lumMod val="75000"/>
                  </a:schemeClr>
                </a:solidFill>
              </a:rPr>
              <a:t>ağırlıklandırılmış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merkezi</a:t>
            </a:r>
          </a:p>
          <a:p>
            <a:pPr algn="ctr"/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sınav puanının </a:t>
            </a:r>
            <a:r>
              <a:rPr lang="tr-TR" sz="3200" b="1" dirty="0">
                <a:solidFill>
                  <a:schemeClr val="tx2">
                    <a:lumMod val="75000"/>
                  </a:schemeClr>
                </a:solidFill>
              </a:rPr>
              <a:t>%70’inin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toplamı, </a:t>
            </a:r>
            <a:r>
              <a:rPr lang="tr-TR" sz="2400" b="1" dirty="0">
                <a:solidFill>
                  <a:schemeClr val="tx2">
                    <a:lumMod val="75000"/>
                  </a:schemeClr>
                </a:solidFill>
              </a:rPr>
              <a:t>yerleştirmeye esas puanı</a:t>
            </a:r>
          </a:p>
          <a:p>
            <a:pPr algn="ctr"/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oluşturacaktır</a:t>
            </a:r>
            <a:r>
              <a:rPr lang="tr-TR" sz="24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0242" name="Picture 2" descr="http://www.5n1k.net/wp-content/uploads/2012/05/kredi-hesapla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267200"/>
            <a:ext cx="3625850" cy="198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32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tr-TR" sz="2400" b="1" dirty="0"/>
              <a:t>ORTAÖĞRETİME YERLEŞTİRMEDE </a:t>
            </a:r>
            <a:r>
              <a:rPr lang="tr-TR" sz="2400" b="1" dirty="0" smtClean="0"/>
              <a:t>ESAS ALINACAK </a:t>
            </a:r>
            <a:r>
              <a:rPr lang="tr-TR" sz="2400" b="1" dirty="0"/>
              <a:t>PUANIN HESAPLANMASI</a:t>
            </a:r>
          </a:p>
        </p:txBody>
      </p:sp>
      <p:sp>
        <p:nvSpPr>
          <p:cNvPr id="5" name="Dikdörtgen 4"/>
          <p:cNvSpPr/>
          <p:nvPr/>
        </p:nvSpPr>
        <p:spPr>
          <a:xfrm>
            <a:off x="193964" y="1676400"/>
            <a:ext cx="8763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b="1" dirty="0">
                <a:solidFill>
                  <a:schemeClr val="tx2">
                    <a:lumMod val="75000"/>
                  </a:schemeClr>
                </a:solidFill>
              </a:rPr>
              <a:t>Yılsonu başarı puanının </a:t>
            </a:r>
            <a:r>
              <a:rPr lang="tr-TR" b="1" dirty="0" smtClean="0">
                <a:solidFill>
                  <a:schemeClr val="tx2">
                    <a:lumMod val="75000"/>
                  </a:schemeClr>
                </a:solidFill>
              </a:rPr>
              <a:t>hesaplanması</a:t>
            </a:r>
          </a:p>
          <a:p>
            <a:pPr algn="ctr"/>
            <a:endParaRPr lang="tr-TR" b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Yılsonu başarı puanı, not ile değerlendirilen tüm derslerin</a:t>
            </a:r>
          </a:p>
          <a:p>
            <a:pPr algn="ctr"/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ağırlıklı yılsonu puanlarının o dersin haftalık ders saati sayısı</a:t>
            </a:r>
          </a:p>
          <a:p>
            <a:pPr algn="ctr"/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ile çarpımının o sınıfa ait haftalık ders saatleri toplamına</a:t>
            </a:r>
          </a:p>
          <a:p>
            <a:pPr algn="ctr"/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bölümünden elde edilen puanı ifade eder.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458435"/>
            <a:ext cx="6324600" cy="267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3550068" y="6175108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%</a:t>
            </a:r>
            <a:r>
              <a:rPr lang="tr-TR" dirty="0" smtClean="0"/>
              <a:t>30=22,30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7357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tr-TR" sz="2400" b="1" dirty="0"/>
              <a:t>ORTAÖĞRETİME YERLEŞTİRMEDE </a:t>
            </a:r>
            <a:r>
              <a:rPr lang="tr-TR" sz="2400" b="1" dirty="0" smtClean="0"/>
              <a:t>ESAS ALINACAK </a:t>
            </a:r>
            <a:r>
              <a:rPr lang="tr-TR" sz="2400" b="1" dirty="0"/>
              <a:t>PUANIN HESAPLANMASI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85912"/>
            <a:ext cx="5600700" cy="4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ikdörtgen 4"/>
          <p:cNvSpPr/>
          <p:nvPr/>
        </p:nvSpPr>
        <p:spPr>
          <a:xfrm>
            <a:off x="332509" y="2221513"/>
            <a:ext cx="8534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000" dirty="0" err="1">
                <a:solidFill>
                  <a:schemeClr val="tx2">
                    <a:lumMod val="75000"/>
                  </a:schemeClr>
                </a:solidFill>
              </a:rPr>
              <a:t>Ağırlıklandırılmış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 merkezi sınav puanı,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öğrencinin altı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temel dersten girdiği merkezi sınavların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ağırlık katsayılarına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göre hesaplanan puanını ifade eder.</a:t>
            </a:r>
          </a:p>
        </p:txBody>
      </p:sp>
      <p:pic>
        <p:nvPicPr>
          <p:cNvPr id="1032" name="Picture 8" descr="http://files.bookinturkey.com/img/visual/other/Buki100TLBitPu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199" y="1038326"/>
            <a:ext cx="789709" cy="118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625311"/>
              </p:ext>
            </p:extLst>
          </p:nvPr>
        </p:nvGraphicFramePr>
        <p:xfrm>
          <a:off x="124687" y="3237176"/>
          <a:ext cx="8714512" cy="32447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6194"/>
                <a:gridCol w="562737"/>
                <a:gridCol w="562737"/>
                <a:gridCol w="562737"/>
                <a:gridCol w="562737"/>
                <a:gridCol w="562737"/>
                <a:gridCol w="562737"/>
                <a:gridCol w="562737"/>
                <a:gridCol w="562737"/>
                <a:gridCol w="562737"/>
                <a:gridCol w="562737"/>
                <a:gridCol w="562737"/>
                <a:gridCol w="562737"/>
                <a:gridCol w="562737"/>
                <a:gridCol w="562737"/>
              </a:tblGrid>
              <a:tr h="353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Matematik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Türkçe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Fen 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Sosyal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İngilizce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Din 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Toplam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Ağrl. Puan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53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Öğrenci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1.Dönem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2.Dönem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1.Dönem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2.Dönem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1.Dönem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2.Dönem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1.Dönem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2.Dönem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1.Dönem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2.Dönem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1.Dönem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2.Dönem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8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DOĞRU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19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18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17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19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18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19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18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19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19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8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YANLIŞ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3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8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PUANI 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95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90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85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95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90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95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90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50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100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95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95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100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8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KATSAYI 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4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4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4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4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4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4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42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8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HAM PUAN 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380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360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425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475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360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380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180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100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400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380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190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200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3830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91,19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223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Ağrl. Puan %70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63,83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</a:tr>
              <a:tr h="3354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YBP  %30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22,30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</a:tr>
              <a:tr h="5368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YERLEŞTİRME PUANI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>
                          <a:effectLst/>
                        </a:rPr>
                        <a:t>86,13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 dirty="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49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33475"/>
            <a:ext cx="8172450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Başlı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0075"/>
          </a:xfrm>
        </p:spPr>
        <p:txBody>
          <a:bodyPr>
            <a:normAutofit fontScale="90000"/>
          </a:bodyPr>
          <a:lstStyle/>
          <a:p>
            <a:pPr algn="ctr"/>
            <a:r>
              <a:rPr lang="tr-TR" sz="2400" b="1" dirty="0"/>
              <a:t>ORTAÖĞRETİME YERLEŞTİRMEDE </a:t>
            </a:r>
            <a:r>
              <a:rPr lang="tr-TR" sz="2400" b="1" dirty="0" smtClean="0"/>
              <a:t>ESAS ALINACAK </a:t>
            </a:r>
            <a:r>
              <a:rPr lang="tr-TR" sz="2400" b="1" dirty="0"/>
              <a:t>PUANIN HESAPLANMASI</a:t>
            </a:r>
          </a:p>
        </p:txBody>
      </p:sp>
    </p:spTree>
    <p:extLst>
      <p:ext uri="{BB962C8B-B14F-4D97-AF65-F5344CB8AC3E}">
        <p14:creationId xmlns:p14="http://schemas.microsoft.com/office/powerpoint/2010/main" val="5889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tr-TR" sz="2400" b="1" dirty="0" smtClean="0"/>
              <a:t>YENİ SİSTEMDE  ORTAÖĞRETİM KURUMLARINA YERLEŞTİRME NASIL OLACAK? </a:t>
            </a:r>
            <a:endParaRPr lang="tr-TR" sz="2400" b="1" dirty="0"/>
          </a:p>
        </p:txBody>
      </p:sp>
      <p:sp>
        <p:nvSpPr>
          <p:cNvPr id="5" name="Dikdörtgen 4"/>
          <p:cNvSpPr/>
          <p:nvPr/>
        </p:nvSpPr>
        <p:spPr>
          <a:xfrm>
            <a:off x="200891" y="2743200"/>
            <a:ext cx="8686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Yerleştirmeye esas puan, öğrencinin bir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sonraki eğitim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kademesinde devam edeceği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okulun belirlenmesinde kullanılacak</a:t>
            </a:r>
          </a:p>
          <a:p>
            <a:pPr algn="ctr"/>
            <a:endParaRPr lang="tr-TR" sz="20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Öğrencilerin yaptıkları okul tercihleri puan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esasına göre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değerlendirilecek ve yerleştirmeler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merkezi olarak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elektronik ortamda gerçekleştirilecek</a:t>
            </a:r>
          </a:p>
        </p:txBody>
      </p:sp>
      <p:pic>
        <p:nvPicPr>
          <p:cNvPr id="17410" name="Picture 2" descr="http://www.ogretmen.web.tr/images/haberler/sbs_tercihi_nasil_yapilir_lise_nasil_secilir_h53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382" y="4572000"/>
            <a:ext cx="2542309" cy="190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83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tr-TR" sz="2400" b="1" dirty="0" smtClean="0"/>
              <a:t>YENİ SİSTEMDE PUAN EŞİTLİĞİ HALİNDE  ORTAÖĞRETİM KURUMLARINA YERLEŞTİRME NASIL OLACAK? </a:t>
            </a:r>
            <a:endParaRPr lang="tr-TR" sz="2400" b="1" dirty="0"/>
          </a:p>
        </p:txBody>
      </p:sp>
      <p:sp>
        <p:nvSpPr>
          <p:cNvPr id="5" name="Dikdörtgen 4"/>
          <p:cNvSpPr/>
          <p:nvPr/>
        </p:nvSpPr>
        <p:spPr>
          <a:xfrm>
            <a:off x="0" y="2551837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tr-TR" sz="2400" dirty="0" smtClean="0">
                <a:solidFill>
                  <a:schemeClr val="tx2">
                    <a:lumMod val="75000"/>
                  </a:schemeClr>
                </a:solidFill>
              </a:rPr>
              <a:t>Tercih önceliği</a:t>
            </a:r>
          </a:p>
          <a:p>
            <a:endParaRPr lang="tr-TR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tr-TR" sz="2400" dirty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tr-TR" sz="2400" dirty="0" smtClean="0">
                <a:solidFill>
                  <a:schemeClr val="tx2">
                    <a:lumMod val="75000"/>
                  </a:schemeClr>
                </a:solidFill>
              </a:rPr>
              <a:t> Sırasıyla </a:t>
            </a:r>
            <a:r>
              <a:rPr lang="tr-TR" sz="2400" dirty="0">
                <a:solidFill>
                  <a:schemeClr val="tx2">
                    <a:lumMod val="75000"/>
                  </a:schemeClr>
                </a:solidFill>
              </a:rPr>
              <a:t>8, 7 ve 6. </a:t>
            </a:r>
            <a:r>
              <a:rPr lang="tr-TR" sz="2400" dirty="0" smtClean="0">
                <a:solidFill>
                  <a:schemeClr val="tx2">
                    <a:lumMod val="75000"/>
                  </a:schemeClr>
                </a:solidFill>
              </a:rPr>
              <a:t>sınıflardaki </a:t>
            </a:r>
            <a:r>
              <a:rPr lang="tr-TR" sz="2400" dirty="0">
                <a:solidFill>
                  <a:schemeClr val="tx2">
                    <a:lumMod val="75000"/>
                  </a:schemeClr>
                </a:solidFill>
              </a:rPr>
              <a:t>yılsonu </a:t>
            </a:r>
            <a:r>
              <a:rPr lang="tr-TR" sz="2400" dirty="0" smtClean="0">
                <a:solidFill>
                  <a:schemeClr val="tx2">
                    <a:lumMod val="75000"/>
                  </a:schemeClr>
                </a:solidFill>
              </a:rPr>
              <a:t>başarı puanı yüksekliği</a:t>
            </a:r>
          </a:p>
          <a:p>
            <a:endParaRPr lang="tr-TR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tr-TR" sz="2400" dirty="0">
                <a:solidFill>
                  <a:schemeClr val="tx2">
                    <a:lumMod val="75000"/>
                  </a:schemeClr>
                </a:solidFill>
              </a:rPr>
              <a:t>3. Okula özürsüz devamsızlık oranının azlığı.</a:t>
            </a:r>
          </a:p>
        </p:txBody>
      </p:sp>
      <p:pic>
        <p:nvPicPr>
          <p:cNvPr id="6" name="Picture 2" descr="http://www.ogretmen.web.tr/images/haberler/sbs_tercihi_nasil_yapilir_lise_nasil_secilir_h53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382" y="4572000"/>
            <a:ext cx="2542309" cy="190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48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ORTA VADEDE </a:t>
            </a:r>
            <a:r>
              <a:rPr lang="tr-TR" sz="2400" b="1" dirty="0" smtClean="0"/>
              <a:t>YAPILMASI DÜŞÜNÜLEN DEĞİŞİKLİKLER</a:t>
            </a:r>
            <a:r>
              <a:rPr lang="tr-TR" sz="2400" dirty="0"/>
              <a:t/>
            </a:r>
            <a:br>
              <a:rPr lang="tr-TR" sz="2400" dirty="0"/>
            </a:br>
            <a:endParaRPr lang="tr-TR" sz="2400" dirty="0"/>
          </a:p>
        </p:txBody>
      </p:sp>
      <p:sp>
        <p:nvSpPr>
          <p:cNvPr id="4" name="Dikdörtgen 3"/>
          <p:cNvSpPr/>
          <p:nvPr/>
        </p:nvSpPr>
        <p:spPr>
          <a:xfrm>
            <a:off x="457200" y="1219200"/>
            <a:ext cx="8305800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tr-TR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5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. sınıf, ilkokuldan ortaokula alıştırma dönemi gibi değerlendirilecek;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5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. sınıfta merkezi sınav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yapılmayacaktır. 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tr-TR" sz="20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Öğrenciler, 6, 7 ve 8. sınıflarda ise toplam 36 sınavdan sorumlu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olacaktır. 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tr-TR" sz="20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6. sınıfta belirlenen yıl başarı puanının yüzde 10’u, 7. sınıftaki puanın yüzde 20’si, 8. sınıftaki puanın da yüzde 70’i öğrencinin hangi lisede okuyacağını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belirleyecektir.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tr-TR" sz="20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Öğrenciler, 3 yılın sonunda elde ettikleri puanla gitmek istedikleri okullara yönelik tercih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yapacaktır. 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tr-TR" sz="20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Tercihler, değerlendirildikten sonra, MEB öğrencileri uygun liselere merkezi olarak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yerleştirecektir.</a:t>
            </a:r>
            <a:endParaRPr lang="tr-TR" sz="20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 </a:t>
            </a:r>
            <a:endParaRPr lang="tr-TR" sz="2000" dirty="0">
              <a:solidFill>
                <a:schemeClr val="tx2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78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tr-TR" b="1" dirty="0" smtClean="0">
                <a:solidFill>
                  <a:schemeClr val="tx2">
                    <a:lumMod val="75000"/>
                  </a:schemeClr>
                </a:solidFill>
              </a:rPr>
              <a:t>DİNLEDİĞİNİZ İÇİN TEŞEKKÜR EDERİZ..</a:t>
            </a:r>
            <a:endParaRPr lang="tr-TR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855" y="2133600"/>
            <a:ext cx="265314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evarol\Desktop\SEV_trans_250x2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609600"/>
            <a:ext cx="1371600" cy="131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85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lt Başlık 2"/>
          <p:cNvSpPr txBox="1">
            <a:spLocks/>
          </p:cNvSpPr>
          <p:nvPr/>
        </p:nvSpPr>
        <p:spPr>
          <a:xfrm>
            <a:off x="-74286" y="340242"/>
            <a:ext cx="8610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 smtClean="0"/>
              <a:t>	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YENİ ORTA ÖĞRETİME GEÇİŞ SİSTEMİ</a:t>
            </a:r>
          </a:p>
          <a:p>
            <a:pPr marL="0" indent="0" algn="ctr">
              <a:buNone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NEDİR? </a:t>
            </a:r>
            <a:endParaRPr lang="tr-TR" sz="22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34636" y="1287244"/>
            <a:ext cx="90678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Millî 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Eğitim Bakanlığı tarafından açıklanan yeni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sistem, </a:t>
            </a:r>
            <a:r>
              <a:rPr lang="tr-TR" dirty="0" err="1">
                <a:solidFill>
                  <a:schemeClr val="tx2">
                    <a:lumMod val="75000"/>
                  </a:schemeClr>
                </a:solidFill>
              </a:rPr>
              <a:t>SBS’nin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 kaldırıldığı ve yerine 6 derse yönelik toplam 12 sınavın merkezi olarak yapılacağı yeni bir uygulamanın getirildiği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bir sistemdir.</a:t>
            </a:r>
          </a:p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</a:pP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lvl="0" indent="-28575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2013-2014 eğitim-öğretim yılında </a:t>
            </a:r>
            <a:r>
              <a:rPr lang="tr-TR" u="sng" dirty="0">
                <a:solidFill>
                  <a:schemeClr val="tx2">
                    <a:lumMod val="75000"/>
                  </a:schemeClr>
                </a:solidFill>
              </a:rPr>
              <a:t>8.sınıf öğrencileri yeni sisteme göre ortaöğretime </a:t>
            </a:r>
            <a:r>
              <a:rPr lang="tr-TR" u="sng" dirty="0" smtClean="0">
                <a:solidFill>
                  <a:schemeClr val="tx2">
                    <a:lumMod val="75000"/>
                  </a:schemeClr>
                </a:solidFill>
              </a:rPr>
              <a:t>geçecektir.</a:t>
            </a:r>
          </a:p>
          <a:p>
            <a:pPr marL="285750" lvl="0" indent="-285750" algn="just">
              <a:spcBef>
                <a:spcPts val="600"/>
              </a:spcBef>
              <a:buFont typeface="Arial" pitchFamily="34" charset="0"/>
              <a:buChar char="•"/>
            </a:pPr>
            <a:endParaRPr lang="tr-TR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Bu sene 8.sınıflara, öğretmen tarafından </a:t>
            </a:r>
            <a:r>
              <a:rPr lang="tr-TR" u="sng" dirty="0">
                <a:solidFill>
                  <a:schemeClr val="tx2">
                    <a:lumMod val="75000"/>
                  </a:schemeClr>
                </a:solidFill>
              </a:rPr>
              <a:t>6 temel dersten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, dönemsel olarak yapılacak </a:t>
            </a:r>
            <a:r>
              <a:rPr lang="tr-TR" u="sng" dirty="0">
                <a:solidFill>
                  <a:schemeClr val="tx2">
                    <a:lumMod val="75000"/>
                  </a:schemeClr>
                </a:solidFill>
              </a:rPr>
              <a:t>sınavlardan bir tanesi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, merkezi olarak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yapılacaktır.</a:t>
            </a:r>
            <a:endParaRPr lang="tr-TR" dirty="0">
              <a:solidFill>
                <a:schemeClr val="tx2">
                  <a:lumMod val="75000"/>
                </a:schemeClr>
              </a:solidFill>
            </a:endParaRPr>
          </a:p>
          <a:p>
            <a:pPr marL="285750" lvl="0" indent="-285750" algn="just">
              <a:spcBef>
                <a:spcPts val="600"/>
              </a:spcBef>
              <a:buFont typeface="Arial" pitchFamily="34" charset="0"/>
              <a:buChar char="•"/>
            </a:pPr>
            <a:endParaRPr lang="tr-TR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</a:pPr>
            <a:endParaRPr lang="tr-TR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2766">
            <a:off x="7863808" y="303927"/>
            <a:ext cx="1077905" cy="86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85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19100" y="304800"/>
            <a:ext cx="8229600" cy="990600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solidFill>
                  <a:schemeClr val="tx2">
                    <a:lumMod val="75000"/>
                  </a:schemeClr>
                </a:solidFill>
              </a:rPr>
              <a:t>YENİ SİSTEMİN AMAÇLARI</a:t>
            </a:r>
            <a:endParaRPr lang="tr-TR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76200" y="1295400"/>
            <a:ext cx="8915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  <a:latin typeface="PTSans-Regular"/>
              </a:rPr>
              <a:t>Öğrenci, öğretmen ve okul ilişkisini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  <a:latin typeface="PTSans-Regular"/>
              </a:rPr>
              <a:t>güçlendirmek</a:t>
            </a:r>
          </a:p>
          <a:p>
            <a:endParaRPr lang="tr-TR" sz="2000" dirty="0">
              <a:solidFill>
                <a:schemeClr val="tx2">
                  <a:lumMod val="75000"/>
                </a:schemeClr>
              </a:solidFill>
              <a:latin typeface="PTSans-Regular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  <a:latin typeface="PTSans-Regular"/>
              </a:rPr>
              <a:t>Eğitim sürecinde öğretmenlerin ve okulun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  <a:latin typeface="PTSans-Regular"/>
              </a:rPr>
              <a:t>rolünü daha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  <a:latin typeface="PTSans-Regular"/>
              </a:rPr>
              <a:t>etkin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  <a:latin typeface="PTSans-Regular"/>
              </a:rPr>
              <a:t>kılmak</a:t>
            </a:r>
          </a:p>
          <a:p>
            <a:endParaRPr lang="tr-TR" sz="2000" dirty="0">
              <a:solidFill>
                <a:schemeClr val="tx2">
                  <a:lumMod val="75000"/>
                </a:schemeClr>
              </a:solidFill>
              <a:latin typeface="PTSans-Regular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  <a:latin typeface="PTSans-Regular"/>
              </a:rPr>
              <a:t>Ülke çapında müfredatın eş zamanlı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  <a:latin typeface="PTSans-Regular"/>
              </a:rPr>
              <a:t>uygulanmasını sağlamak</a:t>
            </a:r>
          </a:p>
          <a:p>
            <a:endParaRPr lang="tr-TR" sz="2000" dirty="0">
              <a:solidFill>
                <a:schemeClr val="tx2">
                  <a:lumMod val="75000"/>
                </a:schemeClr>
              </a:solidFill>
              <a:latin typeface="PTSans-Regular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  <a:latin typeface="PTSans-Regular"/>
              </a:rPr>
              <a:t>Sınav kaygısını sürece yayarak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  <a:latin typeface="PTSans-Regular"/>
              </a:rPr>
              <a:t>azaltmak</a:t>
            </a:r>
          </a:p>
          <a:p>
            <a:endParaRPr lang="tr-TR" sz="2000" dirty="0" smtClean="0">
              <a:solidFill>
                <a:schemeClr val="tx2">
                  <a:lumMod val="75000"/>
                </a:schemeClr>
              </a:solidFill>
              <a:latin typeface="PTSans-Regular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Öğretmenin meslekî performansını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artırmak</a:t>
            </a:r>
          </a:p>
          <a:p>
            <a:endParaRPr lang="tr-TR" sz="20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Okul dışı eğitim kurumlarına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yönelik  ihtiyacı azaltmak</a:t>
            </a:r>
          </a:p>
          <a:p>
            <a:pPr marL="285750" indent="-285750">
              <a:buFont typeface="Arial" pitchFamily="34" charset="0"/>
              <a:buChar char="•"/>
            </a:pPr>
            <a:endParaRPr lang="tr-TR" sz="20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Öğretim programlarının uygulanmasını ve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öğrenci kazanımlarını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objektif bir şekilde izlemek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ve değerlendirmek</a:t>
            </a:r>
          </a:p>
          <a:p>
            <a:endParaRPr lang="tr-TR" sz="20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Başarı değerlendirmesini sürece yaymak</a:t>
            </a:r>
          </a:p>
        </p:txBody>
      </p:sp>
      <p:pic>
        <p:nvPicPr>
          <p:cNvPr id="7170" name="Picture 2" descr="http://www.tikhaber.com/wp-content/uploads/2013/06/bilg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7200"/>
            <a:ext cx="17526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02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876800"/>
          </a:xfrm>
        </p:spPr>
        <p:txBody>
          <a:bodyPr>
            <a:normAutofit/>
          </a:bodyPr>
          <a:lstStyle/>
          <a:p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Telafi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imkanı sağlayarak tek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sınavdan kaynaklanan olumsuzlukları azaltmak</a:t>
            </a:r>
          </a:p>
          <a:p>
            <a:pPr marL="0" indent="0">
              <a:buNone/>
            </a:pPr>
            <a:endParaRPr lang="tr-TR" sz="20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Orta ve uzun vadede öğrencinin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ders dışı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sosyal, kültürel, sanatsal ve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sportif etkinliklerini değerlendirmek</a:t>
            </a:r>
          </a:p>
          <a:p>
            <a:pPr marL="0" indent="0">
              <a:buNone/>
            </a:pPr>
            <a:endParaRPr lang="tr-TR" sz="20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Öğrencilerin okula devamsızlığını en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aza indirmek</a:t>
            </a:r>
            <a:endParaRPr lang="tr-TR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419100" y="304800"/>
            <a:ext cx="8229600" cy="990600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solidFill>
                  <a:schemeClr val="tx2">
                    <a:lumMod val="75000"/>
                  </a:schemeClr>
                </a:solidFill>
              </a:rPr>
              <a:t>YENİ SİSTEMİN AMAÇLARI</a:t>
            </a:r>
            <a:endParaRPr lang="tr-TR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 descr="http://www.tikhaber.com/wp-content/uploads/2013/06/bilg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7200"/>
            <a:ext cx="17526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49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tr-TR" sz="2400" b="1" dirty="0" smtClean="0"/>
              <a:t>YENİ SİSTEMİN UYGULANMASI </a:t>
            </a:r>
            <a:endParaRPr lang="tr-TR" sz="2400" b="1" dirty="0"/>
          </a:p>
        </p:txBody>
      </p:sp>
      <p:sp>
        <p:nvSpPr>
          <p:cNvPr id="5" name="Dikdörtgen 4"/>
          <p:cNvSpPr/>
          <p:nvPr/>
        </p:nvSpPr>
        <p:spPr>
          <a:xfrm>
            <a:off x="148936" y="2286000"/>
            <a:ext cx="90747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Her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dönem iki yazılısı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olan derslerden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birincisi, üç yazılısı olan derslerden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ise ikincisi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olmak üzere, akademik takvime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göre işlenen müfredatı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kapsayacak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şekilde ortak değerlendirmeler yapılacaktır</a:t>
            </a:r>
          </a:p>
          <a:p>
            <a:pPr algn="ctr"/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6" name="Picture 2" descr="http://portal.kays.kalkinma.gov.tr/wp-content/uploads/2012/12/1-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04800"/>
            <a:ext cx="1655619" cy="1655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ikdörtgen 6"/>
          <p:cNvSpPr/>
          <p:nvPr/>
        </p:nvSpPr>
        <p:spPr>
          <a:xfrm>
            <a:off x="1115291" y="3244295"/>
            <a:ext cx="769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Merkezi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sınavların 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kapsayacağı</a:t>
            </a:r>
            <a:r>
              <a:rPr lang="tr-TR" sz="2000" u="sng" dirty="0">
                <a:solidFill>
                  <a:schemeClr val="tx2">
                    <a:lumMod val="75000"/>
                  </a:schemeClr>
                </a:solidFill>
              </a:rPr>
              <a:t> 6 temel ders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 şunlardır:</a:t>
            </a:r>
          </a:p>
        </p:txBody>
      </p:sp>
      <p:sp>
        <p:nvSpPr>
          <p:cNvPr id="8" name="Dikdörtgen 7"/>
          <p:cNvSpPr/>
          <p:nvPr/>
        </p:nvSpPr>
        <p:spPr>
          <a:xfrm>
            <a:off x="1143000" y="3733800"/>
            <a:ext cx="6096000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tr-TR" sz="24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Türkçe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tr-TR" sz="24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Matematik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tr-TR" sz="24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Fen ve Teknoloji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tr-TR" sz="24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İnkilap</a:t>
            </a:r>
            <a:r>
              <a:rPr lang="tr-TR" sz="24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Tarihi ve Atatürkçülük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tr-TR" sz="24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Din Kültürü ve Ahlak Bilgisi</a:t>
            </a: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tr-TR" sz="24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Yabancı Dil</a:t>
            </a:r>
            <a:endParaRPr lang="tr-TR" sz="2400" dirty="0">
              <a:solidFill>
                <a:schemeClr val="tx2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4272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304800" y="1674167"/>
            <a:ext cx="8458200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Her dersten tahmini olarak 20’şer çoktan seçmeli ve 4 seçenekli soru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sorulacak</a:t>
            </a:r>
          </a:p>
          <a:p>
            <a:pPr algn="just">
              <a:spcBef>
                <a:spcPts val="600"/>
              </a:spcBef>
            </a:pP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Yanlış 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cevaplar doğru cevabı götürmeyecek, sadece doğru cevaplar dikkate alınarak 100 puan üzerinden öğrencilerin derslerden aldıkları puanlar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hesaplanacaktır.</a:t>
            </a:r>
          </a:p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</a:pP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Ortak 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değerlendirmeler her dönem iki okul gününe yayılarak yapılacak, </a:t>
            </a:r>
          </a:p>
          <a:p>
            <a:pPr algn="ctr"/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o günlerde okullar tatil edilecektir</a:t>
            </a:r>
          </a:p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</a:pPr>
            <a:endParaRPr lang="tr-TR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054" y="4648200"/>
            <a:ext cx="5659582" cy="16751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Başlı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tr-TR" sz="2400" b="1" dirty="0" smtClean="0"/>
              <a:t>YENİ SİSTEMİN UYGULANMASI </a:t>
            </a:r>
            <a:endParaRPr lang="tr-TR" sz="2400" b="1" dirty="0"/>
          </a:p>
        </p:txBody>
      </p:sp>
      <p:pic>
        <p:nvPicPr>
          <p:cNvPr id="7" name="Picture 2" descr="http://portal.kays.kalkinma.gov.tr/wp-content/uploads/2012/12/1-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13403"/>
            <a:ext cx="1682781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64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tr-TR" sz="2400" b="1" dirty="0" smtClean="0"/>
              <a:t>YENİ SİSTEMİN UYGULANMASI </a:t>
            </a:r>
            <a:endParaRPr lang="tr-TR" sz="2400" b="1" dirty="0"/>
          </a:p>
        </p:txBody>
      </p:sp>
      <p:sp>
        <p:nvSpPr>
          <p:cNvPr id="5" name="Dikdörtgen 4"/>
          <p:cNvSpPr/>
          <p:nvPr/>
        </p:nvSpPr>
        <p:spPr>
          <a:xfrm>
            <a:off x="228600" y="1676400"/>
            <a:ext cx="8458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Ortak değerlendirmeler orta ve uzun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vadede açık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uçlu soruları da içerecek hale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dönüştürülecektir</a:t>
            </a:r>
          </a:p>
          <a:p>
            <a:pPr marL="342900" indent="-342900" algn="ctr">
              <a:buFont typeface="Arial" pitchFamily="34" charset="0"/>
              <a:buChar char="•"/>
            </a:pPr>
            <a:endParaRPr lang="tr-TR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Öğrenciler ortak sınavlara olağanüstü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haller dışında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kendi okullarında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girecektir</a:t>
            </a:r>
          </a:p>
          <a:p>
            <a:pPr marL="342900" indent="-342900" algn="ctr">
              <a:buFont typeface="Arial" pitchFamily="34" charset="0"/>
              <a:buChar char="•"/>
            </a:pPr>
            <a:endParaRPr lang="tr-TR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Sınavda görevlendirilecek öğretmenler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kendi okullarından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farklı bir okulda görev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yapacaktır</a:t>
            </a:r>
            <a:endParaRPr lang="tr-TR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 descr="http://portal.kays.kalkinma.gov.tr/wp-content/uploads/2012/12/1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308" y="4916745"/>
            <a:ext cx="1724891" cy="172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46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28600" y="2413338"/>
            <a:ext cx="861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Geçerli bir mazereti sebebiyle ortak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sınava giremeyen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öğrenciler için önceden belirlenen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bir hafta sonunda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mazeret sınavı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yapılacak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tr-T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Mazeret 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sınavı, belirlenen sınav </a:t>
            </a:r>
            <a:r>
              <a:rPr lang="tr-TR" sz="2000" dirty="0" smtClean="0">
                <a:solidFill>
                  <a:schemeClr val="tx2">
                    <a:lumMod val="75000"/>
                  </a:schemeClr>
                </a:solidFill>
              </a:rPr>
              <a:t>merkezlerinde yapılacak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tr-TR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Sınavların değerlendirme ve sıralamaları, Türkiye geneli için değil; </a:t>
            </a:r>
            <a:r>
              <a:rPr lang="tr-TR" sz="2000" u="sng" dirty="0">
                <a:solidFill>
                  <a:schemeClr val="tx2">
                    <a:lumMod val="75000"/>
                  </a:schemeClr>
                </a:solidFill>
              </a:rPr>
              <a:t>her il bazında ayrı ayrı </a:t>
            </a:r>
            <a:r>
              <a:rPr lang="tr-TR" sz="2000" u="sng" dirty="0" smtClean="0">
                <a:solidFill>
                  <a:schemeClr val="tx2">
                    <a:lumMod val="75000"/>
                  </a:schemeClr>
                </a:solidFill>
              </a:rPr>
              <a:t>yapılacak</a:t>
            </a:r>
          </a:p>
          <a:p>
            <a:pPr algn="ctr"/>
            <a:endParaRPr lang="tr-TR" sz="2000" u="sng" dirty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Galatasaray, Kabataş, İstanbul Erkek gibi kapısında yığılma olacak okullar için ise öğrenci kabulünde </a:t>
            </a:r>
            <a:r>
              <a:rPr lang="tr-TR" sz="2000" u="sng" dirty="0">
                <a:solidFill>
                  <a:schemeClr val="tx2">
                    <a:lumMod val="75000"/>
                  </a:schemeClr>
                </a:solidFill>
              </a:rPr>
              <a:t>kendi düzenleyecekleri ek sınavlar</a:t>
            </a:r>
            <a:r>
              <a:rPr lang="tr-TR" sz="2000" dirty="0">
                <a:solidFill>
                  <a:schemeClr val="tx2">
                    <a:lumMod val="75000"/>
                  </a:schemeClr>
                </a:solidFill>
              </a:rPr>
              <a:t> belirleyici olacak.</a:t>
            </a:r>
          </a:p>
          <a:p>
            <a:pPr algn="ctr"/>
            <a:endParaRPr lang="tr-TR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Başlı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tr-TR" sz="2400" b="1" dirty="0" smtClean="0"/>
              <a:t>YENİ SİSTEMİN UYGULANMASI </a:t>
            </a:r>
            <a:endParaRPr lang="tr-TR" sz="2400" b="1" dirty="0"/>
          </a:p>
        </p:txBody>
      </p:sp>
      <p:pic>
        <p:nvPicPr>
          <p:cNvPr id="6" name="Picture 2" descr="http://portal.kays.kalkinma.gov.tr/wp-content/uploads/2012/12/1-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33400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61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Metin kutusu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tr-TR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Tahmini </a:t>
            </a:r>
            <a:r>
              <a:rPr lang="tr-TR" sz="28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S</a:t>
            </a:r>
            <a:r>
              <a:rPr lang="tr-TR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ınav Takvimi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38400"/>
            <a:ext cx="7324725" cy="3276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Başlı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tr-TR" sz="2400" b="1" dirty="0" smtClean="0"/>
              <a:t>YENİ SİSTEMİN UYGULANMASI </a:t>
            </a:r>
            <a:endParaRPr lang="tr-TR" sz="2400" b="1" dirty="0"/>
          </a:p>
        </p:txBody>
      </p:sp>
      <p:pic>
        <p:nvPicPr>
          <p:cNvPr id="7" name="Picture 2" descr="http://portal.kays.kalkinma.gov.tr/wp-content/uploads/2012/12/1-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096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00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1179</TotalTime>
  <Words>765</Words>
  <Application>Microsoft Office PowerPoint</Application>
  <PresentationFormat>Ekran Gösterisi (4:3)</PresentationFormat>
  <Paragraphs>211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18" baseType="lpstr">
      <vt:lpstr>Clarity</vt:lpstr>
      <vt:lpstr>PowerPoint Sunusu</vt:lpstr>
      <vt:lpstr>PowerPoint Sunusu</vt:lpstr>
      <vt:lpstr>YENİ SİSTEMİN AMAÇLARI</vt:lpstr>
      <vt:lpstr>YENİ SİSTEMİN AMAÇLARI</vt:lpstr>
      <vt:lpstr>YENİ SİSTEMİN UYGULANMASI </vt:lpstr>
      <vt:lpstr>YENİ SİSTEMİN UYGULANMASI </vt:lpstr>
      <vt:lpstr>YENİ SİSTEMİN UYGULANMASI </vt:lpstr>
      <vt:lpstr>YENİ SİSTEMİN UYGULANMASI </vt:lpstr>
      <vt:lpstr>YENİ SİSTEMİN UYGULANMASI </vt:lpstr>
      <vt:lpstr>ORTAÖĞRETİME YERLEŞTİRMEDE ESAS ALINACAK PUANIN HESAPLANMASI</vt:lpstr>
      <vt:lpstr>ORTAÖĞRETİME YERLEŞTİRMEDE ESAS ALINACAK PUANIN HESAPLANMASI</vt:lpstr>
      <vt:lpstr>ORTAÖĞRETİME YERLEŞTİRMEDE ESAS ALINACAK PUANIN HESAPLANMASI</vt:lpstr>
      <vt:lpstr>ORTAÖĞRETİME YERLEŞTİRMEDE ESAS ALINACAK PUANIN HESAPLANMASI</vt:lpstr>
      <vt:lpstr>YENİ SİSTEMDE  ORTAÖĞRETİM KURUMLARINA YERLEŞTİRME NASIL OLACAK? </vt:lpstr>
      <vt:lpstr>YENİ SİSTEMDE PUAN EŞİTLİĞİ HALİNDE  ORTAÖĞRETİM KURUMLARINA YERLEŞTİRME NASIL OLACAK? </vt:lpstr>
      <vt:lpstr>ORTA VADEDE YAPILMASI DÜŞÜNÜLEN DEĞİŞİKLİKLER 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evarol</dc:creator>
  <cp:lastModifiedBy>Eray Varol</cp:lastModifiedBy>
  <cp:revision>58</cp:revision>
  <dcterms:created xsi:type="dcterms:W3CDTF">2012-06-11T07:29:59Z</dcterms:created>
  <dcterms:modified xsi:type="dcterms:W3CDTF">2013-09-12T07:00:57Z</dcterms:modified>
</cp:coreProperties>
</file>