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72" r:id="rId5"/>
    <p:sldId id="258" r:id="rId6"/>
    <p:sldId id="270" r:id="rId7"/>
    <p:sldId id="259" r:id="rId8"/>
    <p:sldId id="260" r:id="rId9"/>
    <p:sldId id="268" r:id="rId10"/>
    <p:sldId id="261" r:id="rId11"/>
    <p:sldId id="262" r:id="rId12"/>
    <p:sldId id="271" r:id="rId13"/>
    <p:sldId id="265" r:id="rId14"/>
    <p:sldId id="298" r:id="rId15"/>
    <p:sldId id="269" r:id="rId16"/>
    <p:sldId id="264" r:id="rId17"/>
    <p:sldId id="275" r:id="rId18"/>
    <p:sldId id="266" r:id="rId19"/>
    <p:sldId id="273" r:id="rId20"/>
    <p:sldId id="267" r:id="rId21"/>
    <p:sldId id="274" r:id="rId22"/>
    <p:sldId id="276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7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wedge/>
    <p:sndAc>
      <p:stSnd>
        <p:snd r:embed="rId1" name="typ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94F8-1EEE-41CC-B7DD-8EA9472C9D11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E110D-79FC-4647-A651-C3B2ED20A45F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  <p:sndAc>
      <p:stSnd>
        <p:snd r:embed="rId13" name="typ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16831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TEMEL YAŞAR ÇORUH İLKOKULU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>2.SINIFLAR ZÜMRESİ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1026" name="Picture 2" descr="C:\Users\2-B\Desktop\GÖRSELLER\k_04104711_dscf1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8496944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HAYAT BİLGİSİ DERS VE ÇALIŞMA KİTAPLARININ İNCELENMESİ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OLUMLU YÖNLERİ</a:t>
            </a:r>
          </a:p>
          <a:p>
            <a:r>
              <a:rPr lang="tr-TR" dirty="0" smtClean="0"/>
              <a:t>Hayat Bilgisi dersi öğrenci seviyelerine uygun, görsellerle metin bir bütünlük sağlıyor.</a:t>
            </a:r>
          </a:p>
          <a:p>
            <a:r>
              <a:rPr lang="tr-TR" dirty="0" smtClean="0"/>
              <a:t>Hayat Bilgisi ders kitapları öğrencilerin konuşup yorum yapmalarına imkan sağlıyor.</a:t>
            </a:r>
          </a:p>
          <a:p>
            <a:endParaRPr lang="tr-TR" dirty="0" smtClean="0"/>
          </a:p>
          <a:p>
            <a:endParaRPr lang="tr-TR" dirty="0" smtClean="0">
              <a:solidFill>
                <a:srgbClr val="FF0000"/>
              </a:solidFill>
            </a:endParaRPr>
          </a:p>
          <a:p>
            <a:endParaRPr lang="tr-TR" dirty="0"/>
          </a:p>
        </p:txBody>
      </p:sp>
      <p:pic>
        <p:nvPicPr>
          <p:cNvPr id="10242" name="Picture 2" descr="C:\Users\2-B\Desktop\GÖRSELLER\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437112"/>
            <a:ext cx="4464496" cy="20882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HAYAT BİLGİSİ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OLUMSUZ YÖNLERİ</a:t>
            </a:r>
          </a:p>
          <a:p>
            <a:r>
              <a:rPr lang="tr-TR" dirty="0"/>
              <a:t>Belirli gün ve haftalarla ilgili daha çok konuya yer verilmelidir</a:t>
            </a:r>
            <a:r>
              <a:rPr lang="tr-TR" dirty="0" smtClean="0"/>
              <a:t>.</a:t>
            </a:r>
          </a:p>
          <a:p>
            <a:r>
              <a:rPr lang="tr-TR" dirty="0"/>
              <a:t>Tekrar eden etkinliklerden öğrenciler sıkılıyor.Bulmaca ve boyama gibi eğlenceli etkinliklere daha çok yer verilmelidir</a:t>
            </a:r>
            <a:r>
              <a:rPr lang="tr-TR" dirty="0" smtClean="0"/>
              <a:t>.</a:t>
            </a:r>
          </a:p>
          <a:p>
            <a:endParaRPr lang="tr-TR" dirty="0"/>
          </a:p>
        </p:txBody>
      </p:sp>
      <p:pic>
        <p:nvPicPr>
          <p:cNvPr id="11266" name="Picture 2" descr="C:\Users\2-B\Desktop\GÖRSELLER\K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822824"/>
            <a:ext cx="2520280" cy="2035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HAYAT BİLGİSİ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Kitapta araştırmaya yönelik bir dil kullanılmış,bu olumlu olmakla birlikte konularla ilgili daha net bilgiler de verilmelidir. </a:t>
            </a:r>
            <a:endParaRPr lang="tr-TR" dirty="0" smtClean="0">
              <a:solidFill>
                <a:srgbClr val="FF0000"/>
              </a:solidFill>
            </a:endParaRPr>
          </a:p>
          <a:p>
            <a:endParaRPr lang="tr-TR" dirty="0"/>
          </a:p>
        </p:txBody>
      </p:sp>
      <p:pic>
        <p:nvPicPr>
          <p:cNvPr id="12290" name="Picture 2" descr="C:\Users\2-B\Desktop\GÖRSELLER\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573016"/>
            <a:ext cx="3816424" cy="26531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5400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sz="54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2-B\Desktop\GÖRSELLER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77072"/>
            <a:ext cx="5832648" cy="27809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sz="3600" b="1" dirty="0" smtClean="0">
                <a:solidFill>
                  <a:srgbClr val="FF0000"/>
                </a:solidFill>
              </a:rPr>
              <a:t>ÖĞRETİM MATERYALLERİNİN ÖZELLİKLERİ</a:t>
            </a: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b="1" dirty="0" smtClean="0"/>
              <a:t>Öğretim materyali, basit, sade ve anlaşılabilir olmalıdır.</a:t>
            </a:r>
            <a:endParaRPr lang="tr-TR" dirty="0" smtClean="0"/>
          </a:p>
          <a:p>
            <a:pPr lvl="0"/>
            <a:r>
              <a:rPr lang="tr-TR" b="1" dirty="0" smtClean="0"/>
              <a:t>Öğretim materyali, dersin ve konunun amaçlarına uygun seçilmeli ve hazırlanmalıdır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14338" name="Picture 2" descr="C:\Users\2-B\Desktop\GÖRSELLER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359274"/>
            <a:ext cx="5040560" cy="2498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b="1" dirty="0" smtClean="0"/>
              <a:t>Öğretim materyali, dersin konusunu oluşturan bütün bilgilerle değil, önemli ve özet bilgilerle donatılmalıdır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15362" name="Picture 2" descr="C:\Users\2-B\Desktop\GÖRSELLER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645024"/>
            <a:ext cx="5472608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 smtClean="0"/>
              <a:t>Öğretim materyalinde kullanılacak görsel özellikler (</a:t>
            </a:r>
            <a:r>
              <a:rPr lang="tr-TR" b="1" i="1" dirty="0" smtClean="0"/>
              <a:t>resim, grafik, renk, v.b.</a:t>
            </a:r>
            <a:r>
              <a:rPr lang="tr-TR" b="1" dirty="0" smtClean="0"/>
              <a:t>) materyalin önemli noktalarını vurgulamak amacıyla kullanılmalı, aşırı kullanımdan kaçınılmalıdır</a:t>
            </a:r>
          </a:p>
        </p:txBody>
      </p:sp>
      <p:pic>
        <p:nvPicPr>
          <p:cNvPr id="16386" name="Picture 2" descr="C:\Users\2-B\Desktop\GÖRSELLER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789040"/>
            <a:ext cx="6192688" cy="30689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Öğretim materyalinde kullanılan yazılı metinler, görsel – işitsel öğeler, öğrencinin pedagojik özelliklerine uygun olmalı ve öğrencinin gerçek hayatıyla tutarlılık göstermelidir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17411" name="Picture 3" descr="C:\Users\2-B\Desktop\GÖRSELLER\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77072"/>
            <a:ext cx="5472607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tr-TR" b="1" dirty="0" smtClean="0"/>
              <a:t>Öğretim materyali, öğrenciye alıştırma ve uygulama imkanı sağlamalıdır:</a:t>
            </a:r>
            <a:endParaRPr lang="tr-TR" dirty="0" smtClean="0"/>
          </a:p>
          <a:p>
            <a:r>
              <a:rPr lang="tr-TR" b="1" dirty="0" smtClean="0"/>
              <a:t>Öğretim materyalleri mümkün olduğunca gerçek hayatı yansıtmalıdır</a:t>
            </a:r>
          </a:p>
        </p:txBody>
      </p:sp>
      <p:pic>
        <p:nvPicPr>
          <p:cNvPr id="18434" name="Picture 2" descr="C:\Users\2-B\Desktop\GÖRSELLER\pp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861048"/>
            <a:ext cx="4896544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Öğretim materyal her öğrencinin erişimine ve kullanımına açık olmalıdır</a:t>
            </a:r>
          </a:p>
          <a:p>
            <a:r>
              <a:rPr lang="tr-TR" b="1" dirty="0" smtClean="0"/>
              <a:t>Materyaller sadece öğretmenin rahatlıkla kullanabildiği türden değil, öğrencilerin de kullanabileceği düzeyde basit olmalıdır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19458" name="Picture 2" descr="C:\Users\2-B\Desktop\GÖRSELLER\v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293096"/>
            <a:ext cx="4896544" cy="21870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900" b="1" dirty="0" smtClean="0">
                <a:solidFill>
                  <a:srgbClr val="FF0000"/>
                </a:solidFill>
              </a:rPr>
              <a:t>DERS KİTAPLARININ İNCELENMESİ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/>
              <a:t> Sevgi AYAS</a:t>
            </a:r>
          </a:p>
          <a:p>
            <a:pPr>
              <a:buNone/>
            </a:pPr>
            <a:r>
              <a:rPr lang="tr-TR" dirty="0" smtClean="0"/>
              <a:t> Emre CİVELEK</a:t>
            </a:r>
          </a:p>
          <a:p>
            <a:pPr>
              <a:buNone/>
            </a:pPr>
            <a:r>
              <a:rPr lang="tr-TR" dirty="0" smtClean="0"/>
              <a:t> Yusuf ŞAHİN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err="1" smtClean="0"/>
              <a:t>Zeliha</a:t>
            </a:r>
            <a:r>
              <a:rPr lang="tr-TR" dirty="0" smtClean="0"/>
              <a:t> KÖKSAL</a:t>
            </a:r>
          </a:p>
          <a:p>
            <a:pPr>
              <a:buNone/>
            </a:pPr>
            <a:r>
              <a:rPr lang="tr-TR" dirty="0" smtClean="0"/>
              <a:t> İbrahim Rüştü ACAR</a:t>
            </a:r>
          </a:p>
          <a:p>
            <a:pPr>
              <a:buNone/>
            </a:pPr>
            <a:r>
              <a:rPr lang="tr-TR" dirty="0" smtClean="0"/>
              <a:t> Fevzi ÇAKMAK</a:t>
            </a:r>
          </a:p>
          <a:p>
            <a:pPr>
              <a:buNone/>
            </a:pPr>
            <a:r>
              <a:rPr lang="tr-TR" dirty="0" smtClean="0"/>
              <a:t> Burcu YAVUZ</a:t>
            </a:r>
          </a:p>
          <a:p>
            <a:pPr>
              <a:buNone/>
            </a:pPr>
            <a:r>
              <a:rPr lang="tr-TR" dirty="0" smtClean="0"/>
              <a:t> Osman İMAMOĞLU</a:t>
            </a:r>
            <a:endParaRPr lang="tr-TR" dirty="0"/>
          </a:p>
        </p:txBody>
      </p:sp>
      <p:pic>
        <p:nvPicPr>
          <p:cNvPr id="2050" name="Picture 2" descr="C:\Users\2-B\Desktop\GÖRSELLER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84784"/>
            <a:ext cx="4572000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Zaman içinde tekrar kullanılacak materyaller dayanıklı hazırlanmalı, bir defalık kullanımlarda zarar görmemelidir</a:t>
            </a:r>
          </a:p>
        </p:txBody>
      </p:sp>
      <p:pic>
        <p:nvPicPr>
          <p:cNvPr id="20482" name="Picture 2" descr="C:\Users\2-B\Desktop\GÖRSELLER\p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29000"/>
            <a:ext cx="5904656" cy="29523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ÖĞRETİM MATERYALLERİNİN ÖZELLİKLERİ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Hazırlanan öğretim materyalleri, gerektiği taktirde, kolaylıkla geliştirilebilir ve güncelleştirilebilir olmalıdır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21506" name="Picture 2" descr="C:\Users\2-B\Desktop\GÖRSELLER\r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573016"/>
            <a:ext cx="4464496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TEMEL YAŞAR ÇORUH İLKOKULU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>2.SINIFLAR ZÜMRESİ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İLGİNİZE TEŞEKKÜR EDERİZ</a:t>
            </a:r>
            <a:endParaRPr lang="tr-TR" dirty="0"/>
          </a:p>
        </p:txBody>
      </p:sp>
      <p:pic>
        <p:nvPicPr>
          <p:cNvPr id="22531" name="Picture 3" descr="C:\Users\2-B\Desktop\GÖRSELLER\80488882_77513802_brav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648075"/>
            <a:ext cx="4032447" cy="2000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TÜRKÇE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OLUMLU YÖNLERİ</a:t>
            </a:r>
          </a:p>
          <a:p>
            <a:r>
              <a:rPr lang="tr-TR" dirty="0"/>
              <a:t>Ders ve çalışma kitaplarının bir kitapta toplanması son derece olumlu bulunmuştur. </a:t>
            </a:r>
            <a:endParaRPr lang="tr-TR" dirty="0" smtClean="0"/>
          </a:p>
          <a:p>
            <a:r>
              <a:rPr lang="tr-TR" dirty="0" smtClean="0"/>
              <a:t>Öğrencilerin bağımsız iş yapabilmeleri bakımından olumludur.</a:t>
            </a:r>
          </a:p>
          <a:p>
            <a:endParaRPr lang="tr-TR" dirty="0"/>
          </a:p>
        </p:txBody>
      </p:sp>
      <p:pic>
        <p:nvPicPr>
          <p:cNvPr id="3074" name="Picture 2" descr="C:\Users\2-B\Desktop\GÖRSELLER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365104"/>
            <a:ext cx="6624736" cy="24928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TÜRKÇE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Etkinlikler, görseller renkli hazırlandığı için öğrenciler eğlenerek çalışıyorlar.</a:t>
            </a:r>
          </a:p>
          <a:p>
            <a:r>
              <a:rPr lang="tr-TR" dirty="0" smtClean="0"/>
              <a:t>Kitaplar öğrencilerin araştırma yapmasına yönelik olarak hazırlanmıştır.</a:t>
            </a:r>
          </a:p>
          <a:p>
            <a:endParaRPr lang="tr-TR" dirty="0"/>
          </a:p>
        </p:txBody>
      </p:sp>
      <p:pic>
        <p:nvPicPr>
          <p:cNvPr id="4098" name="Picture 2" descr="C:\Users\2-B\Desktop\GÖRSELLER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17032"/>
            <a:ext cx="7560840" cy="31409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TÜRKÇE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OLUMSUZ YÖNLERİ</a:t>
            </a:r>
          </a:p>
          <a:p>
            <a:r>
              <a:rPr lang="tr-TR" sz="2600" dirty="0"/>
              <a:t>Okuma parçaları çok uzun ve seviyeye uygun </a:t>
            </a:r>
            <a:r>
              <a:rPr lang="tr-TR" sz="2600" dirty="0" smtClean="0"/>
              <a:t>değildir.</a:t>
            </a:r>
          </a:p>
          <a:p>
            <a:r>
              <a:rPr lang="tr-TR" sz="2600" dirty="0"/>
              <a:t>Yazılı anlatım becerileri ile ilgili etkinlikler öğrencilerin seviyesinin üstündedir</a:t>
            </a:r>
            <a:r>
              <a:rPr lang="tr-TR" sz="2600" dirty="0" smtClean="0"/>
              <a:t>.</a:t>
            </a:r>
          </a:p>
          <a:p>
            <a:r>
              <a:rPr lang="tr-TR" sz="2600" dirty="0"/>
              <a:t>Noktalama ve yazım yanlışlarıyla ilgili daha çok etkinlik olmalıdır</a:t>
            </a:r>
            <a:r>
              <a:rPr lang="tr-TR" sz="2600" dirty="0" smtClean="0"/>
              <a:t>.</a:t>
            </a:r>
          </a:p>
          <a:p>
            <a:endParaRPr lang="tr-TR" sz="2600" dirty="0" smtClean="0"/>
          </a:p>
          <a:p>
            <a:pPr>
              <a:buNone/>
            </a:pP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2-B\Desktop\GÖRSELLER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6552727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TÜRKÇE DERS VE ÇALIŞMA KİTAPLARININ İNCELENMESİ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Kitaplarda çok fazla heceden oluşmuş kelime kullanımları fazladır. Bu durum öğrencilerin kelimelere hece eklemelerine ve bazı sesleri yutmalarına sebep olmaktadır.</a:t>
            </a:r>
          </a:p>
          <a:p>
            <a:r>
              <a:rPr lang="tr-TR" dirty="0" smtClean="0"/>
              <a:t>Öğrenci çantalarının daha hafif olması açısından ünitelerin fasikül halinde olması daha yararlı olacaktır.</a:t>
            </a:r>
          </a:p>
          <a:p>
            <a:endParaRPr lang="tr-TR" dirty="0"/>
          </a:p>
        </p:txBody>
      </p:sp>
      <p:pic>
        <p:nvPicPr>
          <p:cNvPr id="6146" name="Picture 2" descr="C:\Users\2-B\Desktop\GÖRSELLER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157192"/>
            <a:ext cx="5112568" cy="17008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MATEMATİK DERS VE ÇALIŞMA KİTAPLARININ İNCELENMESİ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OLUMLU YÖNLERİ</a:t>
            </a:r>
          </a:p>
          <a:p>
            <a:r>
              <a:rPr lang="tr-TR" dirty="0"/>
              <a:t>Ders ve çalışma kitaplarının bir kitapta toplanması son derece olumlu </a:t>
            </a:r>
            <a:r>
              <a:rPr lang="tr-TR" dirty="0" smtClean="0"/>
              <a:t>bulunmuştur</a:t>
            </a:r>
          </a:p>
          <a:p>
            <a:r>
              <a:rPr lang="tr-TR" dirty="0"/>
              <a:t>Konuların ders ve çalışma kitabına dağılımı çok güzel olmuş. </a:t>
            </a: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7170" name="Picture 2" descr="C:\Users\2-B\Desktop\GÖRSELLER\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293096"/>
            <a:ext cx="6048671" cy="256490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MATEMATİK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OLUMSUZ YÖNLERİ</a:t>
            </a:r>
          </a:p>
          <a:p>
            <a:r>
              <a:rPr lang="tr-TR" dirty="0"/>
              <a:t>Ders kitabında konular çok yüzeysel anlatılmış.Çalışma kitabında yeterli etkinlik yok.Konularla ilgili örnekler çok az</a:t>
            </a:r>
            <a:r>
              <a:rPr lang="tr-TR" dirty="0" smtClean="0"/>
              <a:t>.</a:t>
            </a:r>
          </a:p>
          <a:p>
            <a:r>
              <a:rPr lang="tr-TR" dirty="0"/>
              <a:t>Ders ve çalışma kitaplarında yazım ve noktalama yanlışları vardır. </a:t>
            </a:r>
            <a:endParaRPr lang="tr-TR" dirty="0" smtClean="0"/>
          </a:p>
          <a:p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8194" name="Picture 2" descr="C:\Users\2-B\Desktop\GÖRSELLER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869160"/>
            <a:ext cx="5256583" cy="17634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>MATEMATİK DERS VE ÇALIŞMA KİTAPLARININ İNCELENMESİ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Kılavuz kitapta ünitelere ayrılan süreler düzgün dağıtılmamış.Bazı konulara gereğinden çok bazılarına da gereğinden fazla zaman ayrılmış</a:t>
            </a:r>
            <a:endParaRPr lang="tr-TR" dirty="0"/>
          </a:p>
        </p:txBody>
      </p:sp>
      <p:pic>
        <p:nvPicPr>
          <p:cNvPr id="9219" name="Picture 3" descr="C:\Users\2-B\Desktop\GÖRSELLER\Y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429000"/>
            <a:ext cx="6840760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521</Words>
  <Application>Microsoft Office PowerPoint</Application>
  <PresentationFormat>Ekran Gösterisi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Ofis Teması</vt:lpstr>
      <vt:lpstr>TEMEL YAŞAR ÇORUH İLKOKULU 2.SINIFLAR ZÜMRESİ</vt:lpstr>
      <vt:lpstr>DERS KİTAPLARININ İNCELENMESİ </vt:lpstr>
      <vt:lpstr>TÜRKÇE DERS VE ÇALIŞMA KİTAPLARININ İNCELENMESİ</vt:lpstr>
      <vt:lpstr>TÜRKÇE DERS VE ÇALIŞMA KİTAPLARININ İNCELENMESİ</vt:lpstr>
      <vt:lpstr>TÜRKÇE DERS VE ÇALIŞMA KİTAPLARININ İNCELENMESİ</vt:lpstr>
      <vt:lpstr>TÜRKÇE DERS VE ÇALIŞMA KİTAPLARININ İNCELENMESİ</vt:lpstr>
      <vt:lpstr>MATEMATİK DERS VE ÇALIŞMA KİTAPLARININ İNCELENMESİ</vt:lpstr>
      <vt:lpstr>MATEMATİK DERS VE ÇALIŞMA KİTAPLARININ İNCELENMESİ</vt:lpstr>
      <vt:lpstr>MATEMATİK DERS VE ÇALIŞMA KİTAPLARININ İNCELENMESİ</vt:lpstr>
      <vt:lpstr>HAYAT BİLGİSİ DERS VE ÇALIŞMA KİTAPLARININ İNCELENMESİ</vt:lpstr>
      <vt:lpstr>HAYAT BİLGİSİ DERS VE ÇALIŞMA KİTAPLARININ İNCELENMESİ</vt:lpstr>
      <vt:lpstr>HAYAT BİLGİSİ DERS VE ÇALIŞMA KİTAPLARININ İNCELENMESİ</vt:lpstr>
      <vt:lpstr>.</vt:lpstr>
      <vt:lpstr>ÖĞRETİM MATERYALLERİNİN ÖZELLİKLERİ </vt:lpstr>
      <vt:lpstr>ÖĞRETİM MATERYALLERİNİN ÖZELLİKLERİ</vt:lpstr>
      <vt:lpstr>ÖĞRETİM MATERYALLERİNİN ÖZELLİKLERİ</vt:lpstr>
      <vt:lpstr>ÖĞRETİM MATERYALLERİNİN ÖZELLİKLERİ</vt:lpstr>
      <vt:lpstr>ÖĞRETİM MATERYALLERİNİN ÖZELLİKLERİ</vt:lpstr>
      <vt:lpstr>ÖĞRETİM MATERYALLERİNİN ÖZELLİKLERİ</vt:lpstr>
      <vt:lpstr>ÖĞRETİM MATERYALLERİNİN ÖZELLİKLERİ</vt:lpstr>
      <vt:lpstr>ÖĞRETİM MATERYALLERİNİN ÖZELLİKLERİ</vt:lpstr>
      <vt:lpstr>TEMEL YAŞAR ÇORUH İLKOKULU 2.SINIFLAR ZÜMRESİ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TEMEL YAŞAR ÇORUH İLKOKULU 2.SINIFLAR ZÜMRESİ</dc:title>
  <dc:creator>2-B</dc:creator>
  <cp:lastModifiedBy>TOSHIBA</cp:lastModifiedBy>
  <cp:revision>15</cp:revision>
  <dcterms:created xsi:type="dcterms:W3CDTF">2014-06-17T06:24:55Z</dcterms:created>
  <dcterms:modified xsi:type="dcterms:W3CDTF">2014-06-17T13:21:30Z</dcterms:modified>
</cp:coreProperties>
</file>