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62" r:id="rId4"/>
    <p:sldId id="258" r:id="rId5"/>
    <p:sldId id="259" r:id="rId6"/>
    <p:sldId id="260" r:id="rId7"/>
    <p:sldId id="271" r:id="rId8"/>
    <p:sldId id="261" r:id="rId9"/>
    <p:sldId id="263" r:id="rId10"/>
    <p:sldId id="264" r:id="rId11"/>
    <p:sldId id="265" r:id="rId12"/>
    <p:sldId id="266" r:id="rId13"/>
    <p:sldId id="267" r:id="rId14"/>
    <p:sldId id="268" r:id="rId15"/>
    <p:sldId id="270" r:id="rId16"/>
    <p:sldId id="269" r:id="rId1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29" autoAdjust="0"/>
    <p:restoredTop sz="94624" autoAdjust="0"/>
  </p:normalViewPr>
  <p:slideViewPr>
    <p:cSldViewPr>
      <p:cViewPr>
        <p:scale>
          <a:sx n="78" d="100"/>
          <a:sy n="78" d="100"/>
        </p:scale>
        <p:origin x="-270"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0873BC-DC8B-48C8-B96E-46E182F0D286}" type="datetimeFigureOut">
              <a:rPr lang="tr-TR" smtClean="0"/>
              <a:pPr/>
              <a:t>19.06.2014</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CDF031-E2CC-45EB-9398-B33F57BB4887}" type="slidenum">
              <a:rPr lang="tr-TR" smtClean="0"/>
              <a:pPr/>
              <a:t>‹#›</a:t>
            </a:fld>
            <a:endParaRPr lang="tr-TR"/>
          </a:p>
        </p:txBody>
      </p:sp>
    </p:spTree>
    <p:extLst>
      <p:ext uri="{BB962C8B-B14F-4D97-AF65-F5344CB8AC3E}">
        <p14:creationId xmlns:p14="http://schemas.microsoft.com/office/powerpoint/2010/main" val="131050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2ACDF031-E2CC-45EB-9398-B33F57BB4887}" type="slidenum">
              <a:rPr lang="tr-TR" smtClean="0"/>
              <a:pPr/>
              <a:t>8</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19.06.2014</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19.06.2014</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FEN VE TEKNOLOJİ KİTAPLARININ İNCELENMESİ</a:t>
            </a:r>
            <a:endParaRPr lang="tr-TR" dirty="0"/>
          </a:p>
        </p:txBody>
      </p:sp>
      <p:sp>
        <p:nvSpPr>
          <p:cNvPr id="3" name="2 Alt Başlık"/>
          <p:cNvSpPr>
            <a:spLocks noGrp="1"/>
          </p:cNvSpPr>
          <p:nvPr>
            <p:ph type="subTitle" idx="1"/>
          </p:nvPr>
        </p:nvSpPr>
        <p:spPr/>
        <p:txBody>
          <a:bodyPr/>
          <a:lstStyle/>
          <a:p>
            <a:endParaRPr lang="tr-T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4" name="3 İçerik Yer Tutucusu" descr="Adsız.jpg"/>
          <p:cNvPicPr>
            <a:picLocks noGrp="1" noChangeAspect="1"/>
          </p:cNvPicPr>
          <p:nvPr>
            <p:ph idx="1"/>
          </p:nvPr>
        </p:nvPicPr>
        <p:blipFill>
          <a:blip r:embed="rId2" cstate="print"/>
          <a:stretch>
            <a:fillRect/>
          </a:stretch>
        </p:blipFill>
        <p:spPr>
          <a:xfrm>
            <a:off x="899592" y="764704"/>
            <a:ext cx="7632847" cy="5544616"/>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23528" y="2492896"/>
            <a:ext cx="8229600" cy="1143000"/>
          </a:xfrm>
        </p:spPr>
        <p:txBody>
          <a:bodyPr>
            <a:normAutofit/>
          </a:bodyPr>
          <a:lstStyle/>
          <a:p>
            <a:r>
              <a:rPr lang="tr-TR" sz="5400" dirty="0" smtClean="0"/>
              <a:t>OLUMSUZ ELEŞTİRİLER</a:t>
            </a:r>
            <a:endParaRPr lang="tr-TR" sz="5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530626"/>
          </a:xfrm>
        </p:spPr>
        <p:txBody>
          <a:bodyPr>
            <a:normAutofit/>
          </a:bodyPr>
          <a:lstStyle/>
          <a:p>
            <a:r>
              <a:rPr lang="tr-TR" dirty="0" smtClean="0"/>
              <a:t>*Müfredatın kolaylaştırılması ve içeriğin azaltılması, beraberinde ünitelerin yüzeysel bir şekilde  çabucak bitirilmesine sebep olmuştur.</a:t>
            </a:r>
            <a:endParaRPr lang="tr-T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95536" y="620688"/>
            <a:ext cx="8229600" cy="1143000"/>
          </a:xfrm>
        </p:spPr>
        <p:txBody>
          <a:bodyPr>
            <a:normAutofit fontScale="90000"/>
          </a:bodyPr>
          <a:lstStyle/>
          <a:p>
            <a:r>
              <a:rPr lang="tr-TR" dirty="0" smtClean="0"/>
              <a:t>*Örneğin 2. ünite sadece 12 sayfa          ( sf56-68), 4. ünite 22 sayfa (sf96-118), 5. ünite 12 sayfa (sf124-136) Diğer üniteler de 20-40 arası.</a:t>
            </a:r>
            <a:endParaRPr lang="tr-TR" dirty="0"/>
          </a:p>
        </p:txBody>
      </p:sp>
      <p:pic>
        <p:nvPicPr>
          <p:cNvPr id="4" name="3 İçerik Yer Tutucusu" descr="Adsız.jpg"/>
          <p:cNvPicPr>
            <a:picLocks noGrp="1" noChangeAspect="1"/>
          </p:cNvPicPr>
          <p:nvPr>
            <p:ph idx="1"/>
          </p:nvPr>
        </p:nvPicPr>
        <p:blipFill>
          <a:blip r:embed="rId2" cstate="print"/>
          <a:stretch>
            <a:fillRect/>
          </a:stretch>
        </p:blipFill>
        <p:spPr>
          <a:xfrm>
            <a:off x="467545" y="2348880"/>
            <a:ext cx="3168351" cy="4032448"/>
          </a:xfrm>
        </p:spPr>
      </p:pic>
      <p:pic>
        <p:nvPicPr>
          <p:cNvPr id="1026" name="Picture 2" descr="C:\Users\Lenovo\Desktop\Adsız.jpg"/>
          <p:cNvPicPr>
            <a:picLocks noChangeAspect="1" noChangeArrowheads="1"/>
          </p:cNvPicPr>
          <p:nvPr/>
        </p:nvPicPr>
        <p:blipFill>
          <a:blip r:embed="rId3" cstate="print"/>
          <a:srcRect/>
          <a:stretch>
            <a:fillRect/>
          </a:stretch>
        </p:blipFill>
        <p:spPr bwMode="auto">
          <a:xfrm>
            <a:off x="3419872" y="2492896"/>
            <a:ext cx="2867025" cy="3769618"/>
          </a:xfrm>
          <a:prstGeom prst="rect">
            <a:avLst/>
          </a:prstGeom>
          <a:noFill/>
        </p:spPr>
      </p:pic>
      <p:pic>
        <p:nvPicPr>
          <p:cNvPr id="1027" name="Picture 3" descr="C:\Users\Lenovo\Desktop\Adsız.jpg"/>
          <p:cNvPicPr>
            <a:picLocks noChangeAspect="1" noChangeArrowheads="1"/>
          </p:cNvPicPr>
          <p:nvPr/>
        </p:nvPicPr>
        <p:blipFill>
          <a:blip r:embed="rId4" cstate="print"/>
          <a:srcRect/>
          <a:stretch>
            <a:fillRect/>
          </a:stretch>
        </p:blipFill>
        <p:spPr bwMode="auto">
          <a:xfrm>
            <a:off x="6156176" y="2276872"/>
            <a:ext cx="2828925" cy="403244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Bazı ünitelerde hiç etkinliğe yer verilmemiştir. Örneğin 7. ünite Yer Kabuğunun Gizemi</a:t>
            </a:r>
            <a:endParaRPr lang="tr-TR" dirty="0"/>
          </a:p>
        </p:txBody>
      </p:sp>
      <p:pic>
        <p:nvPicPr>
          <p:cNvPr id="6" name="5 İçerik Yer Tutucusu" descr="Adsız.jpg"/>
          <p:cNvPicPr>
            <a:picLocks noGrp="1" noChangeAspect="1"/>
          </p:cNvPicPr>
          <p:nvPr>
            <p:ph idx="1"/>
          </p:nvPr>
        </p:nvPicPr>
        <p:blipFill>
          <a:blip r:embed="rId2" cstate="print"/>
          <a:stretch>
            <a:fillRect/>
          </a:stretch>
        </p:blipFill>
        <p:spPr>
          <a:xfrm>
            <a:off x="1115616" y="1844824"/>
            <a:ext cx="7056784" cy="4608512"/>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76672"/>
            <a:ext cx="8229600" cy="5649491"/>
          </a:xfrm>
        </p:spPr>
        <p:txBody>
          <a:bodyPr>
            <a:normAutofit/>
          </a:bodyPr>
          <a:lstStyle/>
          <a:p>
            <a:r>
              <a:rPr lang="tr-TR" sz="4000" dirty="0" smtClean="0"/>
              <a:t>Öğrenci çalışma kitapları, öğrencinin sınıf içinde veya sınıf dışında hedeflenen kazanımların ve becerilerin edinilmesi için yaparak yaşayarak, etkinlik temelli öğrenmeyi sağlamaya dönük, öğrencinin yaşadığı öznel koşulları göz önünde bulundurarak öğrenciyi aktif kılan kaynaklardır. </a:t>
            </a:r>
            <a:endParaRPr lang="tr-TR" sz="4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idx="1"/>
          </p:nvPr>
        </p:nvSpPr>
        <p:spPr/>
        <p:txBody>
          <a:bodyPr>
            <a:normAutofit/>
          </a:bodyPr>
          <a:lstStyle/>
          <a:p>
            <a:r>
              <a:rPr lang="tr-TR" sz="4800" dirty="0" smtClean="0"/>
              <a:t>Bu yıl ki 5. sınıf ders kitaplarına yardımcı kaynak olarak Çalışma Kitabı yayımlanmamıştır.</a:t>
            </a:r>
            <a:endParaRPr lang="tr-TR" sz="4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5. SINIF</a:t>
            </a:r>
            <a:endParaRPr lang="tr-TR" dirty="0"/>
          </a:p>
        </p:txBody>
      </p:sp>
      <p:sp>
        <p:nvSpPr>
          <p:cNvPr id="5" name="4 İçerik Yer Tutucusu"/>
          <p:cNvSpPr>
            <a:spLocks noGrp="1"/>
          </p:cNvSpPr>
          <p:nvPr>
            <p:ph idx="1"/>
          </p:nvPr>
        </p:nvSpPr>
        <p:spPr>
          <a:xfrm>
            <a:off x="395536" y="2564904"/>
            <a:ext cx="8229600" cy="4525963"/>
          </a:xfrm>
        </p:spPr>
        <p:txBody>
          <a:bodyPr>
            <a:normAutofit/>
          </a:bodyPr>
          <a:lstStyle/>
          <a:p>
            <a:r>
              <a:rPr lang="tr-TR" sz="4800" dirty="0" smtClean="0"/>
              <a:t>FEN BİLİMLERİ DERS KİTABININ İNCELENMESİ</a:t>
            </a:r>
            <a:endParaRPr lang="tr-TR" sz="4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124744"/>
            <a:ext cx="8229600" cy="2952328"/>
          </a:xfrm>
        </p:spPr>
        <p:txBody>
          <a:bodyPr>
            <a:normAutofit/>
          </a:bodyPr>
          <a:lstStyle/>
          <a:p>
            <a:r>
              <a:rPr lang="tr-TR" sz="4800" dirty="0" smtClean="0"/>
              <a:t>OLUMLU ELEŞTİRİLER</a:t>
            </a:r>
            <a:endParaRPr lang="tr-TR" sz="4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Müfredat kolaylaştırılmış</a:t>
            </a:r>
            <a:br>
              <a:rPr lang="tr-TR" dirty="0" smtClean="0"/>
            </a:br>
            <a:r>
              <a:rPr lang="tr-TR" dirty="0" smtClean="0"/>
              <a:t>*İçerik azaltılmıştır.</a:t>
            </a:r>
            <a:endParaRPr lang="tr-TR" dirty="0"/>
          </a:p>
        </p:txBody>
      </p:sp>
      <p:pic>
        <p:nvPicPr>
          <p:cNvPr id="4" name="3 İçerik Yer Tutucusu" descr="Adsız.jpg"/>
          <p:cNvPicPr>
            <a:picLocks noGrp="1" noChangeAspect="1"/>
          </p:cNvPicPr>
          <p:nvPr>
            <p:ph idx="1"/>
          </p:nvPr>
        </p:nvPicPr>
        <p:blipFill>
          <a:blip r:embed="rId2" cstate="print"/>
          <a:stretch>
            <a:fillRect/>
          </a:stretch>
        </p:blipFill>
        <p:spPr>
          <a:xfrm>
            <a:off x="1231001" y="1772816"/>
            <a:ext cx="6681998" cy="4353347"/>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*Cümleler basit ve anlaşılır, örnekler resimlerle desteklenmiştir</a:t>
            </a:r>
            <a:endParaRPr lang="tr-TR" dirty="0"/>
          </a:p>
        </p:txBody>
      </p:sp>
      <p:pic>
        <p:nvPicPr>
          <p:cNvPr id="4" name="3 İçerik Yer Tutucusu" descr="Adsız.jpg"/>
          <p:cNvPicPr>
            <a:picLocks noGrp="1" noChangeAspect="1"/>
          </p:cNvPicPr>
          <p:nvPr>
            <p:ph idx="1"/>
          </p:nvPr>
        </p:nvPicPr>
        <p:blipFill>
          <a:blip r:embed="rId2" cstate="print"/>
          <a:stretch>
            <a:fillRect/>
          </a:stretch>
        </p:blipFill>
        <p:spPr>
          <a:xfrm>
            <a:off x="1043608" y="1667669"/>
            <a:ext cx="6552727" cy="4569643"/>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*Kolay elde edilebilen malzemelerle yapılabilen deneyler seçilmiştir</a:t>
            </a:r>
            <a:endParaRPr lang="tr-TR" dirty="0"/>
          </a:p>
        </p:txBody>
      </p:sp>
      <p:pic>
        <p:nvPicPr>
          <p:cNvPr id="4" name="3 İçerik Yer Tutucusu" descr="Adsız.jpg"/>
          <p:cNvPicPr>
            <a:picLocks noGrp="1" noChangeAspect="1"/>
          </p:cNvPicPr>
          <p:nvPr>
            <p:ph idx="1"/>
          </p:nvPr>
        </p:nvPicPr>
        <p:blipFill>
          <a:blip r:embed="rId2" cstate="print"/>
          <a:stretch>
            <a:fillRect/>
          </a:stretch>
        </p:blipFill>
        <p:spPr>
          <a:xfrm>
            <a:off x="1331640" y="1600200"/>
            <a:ext cx="7056784" cy="452596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endParaRPr lang="tr-TR"/>
          </a:p>
        </p:txBody>
      </p:sp>
      <p:pic>
        <p:nvPicPr>
          <p:cNvPr id="1026" name="Picture 2" descr="C:\Users\Lenovo\Desktop\Adsız.jpg"/>
          <p:cNvPicPr>
            <a:picLocks noChangeAspect="1" noChangeArrowheads="1"/>
          </p:cNvPicPr>
          <p:nvPr/>
        </p:nvPicPr>
        <p:blipFill>
          <a:blip r:embed="rId2" cstate="print"/>
          <a:srcRect/>
          <a:stretch>
            <a:fillRect/>
          </a:stretch>
        </p:blipFill>
        <p:spPr bwMode="auto">
          <a:xfrm>
            <a:off x="755576" y="404664"/>
            <a:ext cx="7632847" cy="597666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*Görsellerde ayrıntılara yer verilmiştir</a:t>
            </a:r>
            <a:endParaRPr lang="tr-TR" dirty="0"/>
          </a:p>
        </p:txBody>
      </p:sp>
      <p:pic>
        <p:nvPicPr>
          <p:cNvPr id="4" name="3 İçerik Yer Tutucusu" descr="Adsız.jpg"/>
          <p:cNvPicPr>
            <a:picLocks noGrp="1" noChangeAspect="1"/>
          </p:cNvPicPr>
          <p:nvPr>
            <p:ph idx="1"/>
          </p:nvPr>
        </p:nvPicPr>
        <p:blipFill>
          <a:blip r:embed="rId3" cstate="print"/>
          <a:stretch>
            <a:fillRect/>
          </a:stretch>
        </p:blipFill>
        <p:spPr>
          <a:xfrm>
            <a:off x="1043608" y="1620044"/>
            <a:ext cx="6984776" cy="4761284"/>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4" name="3 İçerik Yer Tutucusu" descr="Adsız.jpg"/>
          <p:cNvPicPr>
            <a:picLocks noGrp="1" noChangeAspect="1"/>
          </p:cNvPicPr>
          <p:nvPr>
            <p:ph idx="1"/>
          </p:nvPr>
        </p:nvPicPr>
        <p:blipFill>
          <a:blip r:embed="rId2" cstate="print"/>
          <a:stretch>
            <a:fillRect/>
          </a:stretch>
        </p:blipFill>
        <p:spPr>
          <a:xfrm>
            <a:off x="971600" y="1268760"/>
            <a:ext cx="7344815" cy="54006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159</Words>
  <Application>Microsoft Office PowerPoint</Application>
  <PresentationFormat>Ekran Gösterisi (4:3)</PresentationFormat>
  <Paragraphs>15</Paragraphs>
  <Slides>16</Slides>
  <Notes>1</Notes>
  <HiddenSlides>0</HiddenSlides>
  <MMClips>0</MMClips>
  <ScaleCrop>false</ScaleCrop>
  <HeadingPairs>
    <vt:vector size="4" baseType="variant">
      <vt:variant>
        <vt:lpstr>Tema</vt:lpstr>
      </vt:variant>
      <vt:variant>
        <vt:i4>1</vt:i4>
      </vt:variant>
      <vt:variant>
        <vt:lpstr>Slayt Başlıkları</vt:lpstr>
      </vt:variant>
      <vt:variant>
        <vt:i4>16</vt:i4>
      </vt:variant>
    </vt:vector>
  </HeadingPairs>
  <TitlesOfParts>
    <vt:vector size="17" baseType="lpstr">
      <vt:lpstr>Ofis Teması</vt:lpstr>
      <vt:lpstr>FEN VE TEKNOLOJİ KİTAPLARININ İNCELENMESİ</vt:lpstr>
      <vt:lpstr>5. SINIF</vt:lpstr>
      <vt:lpstr>OLUMLU ELEŞTİRİLER</vt:lpstr>
      <vt:lpstr>* Müfredat kolaylaştırılmış *İçerik azaltılmıştır.</vt:lpstr>
      <vt:lpstr>*Cümleler basit ve anlaşılır, örnekler resimlerle desteklenmiştir</vt:lpstr>
      <vt:lpstr>*Kolay elde edilebilen malzemelerle yapılabilen deneyler seçilmiştir</vt:lpstr>
      <vt:lpstr>PowerPoint Sunusu</vt:lpstr>
      <vt:lpstr>*Görsellerde ayrıntılara yer verilmiştir</vt:lpstr>
      <vt:lpstr>PowerPoint Sunusu</vt:lpstr>
      <vt:lpstr>PowerPoint Sunusu</vt:lpstr>
      <vt:lpstr>OLUMSUZ ELEŞTİRİLER</vt:lpstr>
      <vt:lpstr>*Müfredatın kolaylaştırılması ve içeriğin azaltılması, beraberinde ünitelerin yüzeysel bir şekilde  çabucak bitirilmesine sebep olmuştur.</vt:lpstr>
      <vt:lpstr>*Örneğin 2. ünite sadece 12 sayfa          ( sf56-68), 4. ünite 22 sayfa (sf96-118), 5. ünite 12 sayfa (sf124-136) Diğer üniteler de 20-40 arası.</vt:lpstr>
      <vt:lpstr>Bazı ünitelerde hiç etkinliğe yer verilmemiştir. Örneğin 7. ünite Yer Kabuğunun Gizemi</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FEN VE TEKNOLOJİ KİTAPLARININ İNCELENMESİ</dc:title>
  <dc:creator>Lenovo</dc:creator>
  <cp:lastModifiedBy>TOSHIBA</cp:lastModifiedBy>
  <cp:revision>14</cp:revision>
  <dcterms:created xsi:type="dcterms:W3CDTF">2014-06-18T08:55:55Z</dcterms:created>
  <dcterms:modified xsi:type="dcterms:W3CDTF">2014-06-19T19:57:53Z</dcterms:modified>
</cp:coreProperties>
</file>