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3990A72F-39DB-4D5F-9CF5-439E4E6D8900}" type="datetimeFigureOut">
              <a:rPr lang="tr-TR" smtClean="0"/>
              <a:t>20.04.2013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EB00205-CF7E-4C86-86F8-B741793D098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990A72F-39DB-4D5F-9CF5-439E4E6D8900}" type="datetimeFigureOut">
              <a:rPr lang="tr-TR" smtClean="0"/>
              <a:t>20.04.2013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EB00205-CF7E-4C86-86F8-B741793D098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990A72F-39DB-4D5F-9CF5-439E4E6D8900}" type="datetimeFigureOut">
              <a:rPr lang="tr-TR" smtClean="0"/>
              <a:t>20.04.2013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EB00205-CF7E-4C86-86F8-B741793D098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3990A72F-39DB-4D5F-9CF5-439E4E6D8900}" type="datetimeFigureOut">
              <a:rPr lang="tr-TR" smtClean="0"/>
              <a:t>20.04.2013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EB00205-CF7E-4C86-86F8-B741793D098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3990A72F-39DB-4D5F-9CF5-439E4E6D8900}" type="datetimeFigureOut">
              <a:rPr lang="tr-TR" smtClean="0"/>
              <a:t>20.04.2013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5EB00205-CF7E-4C86-86F8-B741793D098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3990A72F-39DB-4D5F-9CF5-439E4E6D8900}" type="datetimeFigureOut">
              <a:rPr lang="tr-TR" smtClean="0"/>
              <a:t>20.04.2013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EB00205-CF7E-4C86-86F8-B741793D098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3990A72F-39DB-4D5F-9CF5-439E4E6D8900}" type="datetimeFigureOut">
              <a:rPr lang="tr-TR" smtClean="0"/>
              <a:t>20.04.2013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5EB00205-CF7E-4C86-86F8-B741793D098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3990A72F-39DB-4D5F-9CF5-439E4E6D8900}" type="datetimeFigureOut">
              <a:rPr lang="tr-TR" smtClean="0"/>
              <a:t>20.04.2013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5EB00205-CF7E-4C86-86F8-B741793D098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990A72F-39DB-4D5F-9CF5-439E4E6D8900}" type="datetimeFigureOut">
              <a:rPr lang="tr-TR" smtClean="0"/>
              <a:t>20.04.2013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5EB00205-CF7E-4C86-86F8-B741793D0986}"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990A72F-39DB-4D5F-9CF5-439E4E6D8900}" type="datetimeFigureOut">
              <a:rPr lang="tr-TR" smtClean="0"/>
              <a:t>20.04.2013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EB00205-CF7E-4C86-86F8-B741793D098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3990A72F-39DB-4D5F-9CF5-439E4E6D8900}" type="datetimeFigureOut">
              <a:rPr lang="tr-TR" smtClean="0"/>
              <a:t>20.04.2013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5EB00205-CF7E-4C86-86F8-B741793D098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90A72F-39DB-4D5F-9CF5-439E4E6D8900}" type="datetimeFigureOut">
              <a:rPr lang="tr-TR" smtClean="0"/>
              <a:t>20.04.2013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B00205-CF7E-4C86-86F8-B741793D098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3026767"/>
          </a:xfrm>
        </p:spPr>
        <p:txBody>
          <a:bodyPr>
            <a:normAutofit/>
          </a:bodyPr>
          <a:lstStyle/>
          <a:p>
            <a:r>
              <a:rPr lang="tr-TR" dirty="0" smtClean="0"/>
              <a:t>Bu </a:t>
            </a:r>
            <a:r>
              <a:rPr lang="tr-TR" dirty="0" err="1" smtClean="0"/>
              <a:t>power</a:t>
            </a:r>
            <a:r>
              <a:rPr lang="tr-TR" dirty="0" smtClean="0"/>
              <a:t> </a:t>
            </a:r>
            <a:r>
              <a:rPr lang="tr-TR" dirty="0" err="1" smtClean="0"/>
              <a:t>point</a:t>
            </a:r>
            <a:r>
              <a:rPr lang="tr-TR" dirty="0" smtClean="0"/>
              <a:t> sunumu 2. kısmı oluşturuyor :D</a:t>
            </a:r>
            <a:br>
              <a:rPr lang="tr-TR" dirty="0" smtClean="0"/>
            </a:br>
            <a:r>
              <a:rPr lang="tr-TR" dirty="0" smtClean="0"/>
              <a:t/>
            </a:r>
            <a:br>
              <a:rPr lang="tr-TR" dirty="0" smtClean="0"/>
            </a:b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043608" y="764704"/>
            <a:ext cx="5814392" cy="2585323"/>
          </a:xfrm>
          <a:prstGeom prst="rect">
            <a:avLst/>
          </a:prstGeom>
        </p:spPr>
        <p:txBody>
          <a:bodyPr wrap="square">
            <a:spAutoFit/>
          </a:bodyPr>
          <a:lstStyle/>
          <a:p>
            <a:r>
              <a:rPr lang="tr-TR" dirty="0" smtClean="0">
                <a:solidFill>
                  <a:srgbClr val="FF0000"/>
                </a:solidFill>
              </a:rPr>
              <a:t>JEOLOJİK ZAMAN ÇİZELGESİ</a:t>
            </a:r>
          </a:p>
          <a:p>
            <a:r>
              <a:rPr lang="tr-TR" dirty="0" smtClean="0"/>
              <a:t>Jeolojik devirlerin sınırları 19. yüzyıl boyunca Batı </a:t>
            </a:r>
            <a:r>
              <a:rPr lang="tr-TR" dirty="0" err="1" smtClean="0"/>
              <a:t>Avrupa’lı</a:t>
            </a:r>
            <a:r>
              <a:rPr lang="tr-TR" dirty="0" smtClean="0"/>
              <a:t> ve Büyük </a:t>
            </a:r>
            <a:r>
              <a:rPr lang="tr-TR" dirty="0" err="1" smtClean="0"/>
              <a:t>Britanya’lı</a:t>
            </a:r>
            <a:r>
              <a:rPr lang="tr-TR" dirty="0" smtClean="0"/>
              <a:t> jeologların katkısı ile oluşturulmuştur. O dönemlerde radyometrik yaşlandırma bilinmediğinden tüm zaman çizelgesi göreceli yaşlandırma yolu ile ortaya konulmuştur. 20 yüzyılda da radyometrik yaşlar buna ilave edilmiştir. Jeolojik zaman çizelgesi 4.5 </a:t>
            </a:r>
            <a:r>
              <a:rPr lang="tr-TR" dirty="0" err="1" smtClean="0"/>
              <a:t>Gy</a:t>
            </a:r>
            <a:r>
              <a:rPr lang="tr-TR" dirty="0" smtClean="0"/>
              <a:t> geçmişi bulunan Yer tarihini birçok farklı kısımlara ayırırken geçmişteki jeolojik olayları anlamlı bir çerçeveye oturtur.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cstate="print"/>
          <a:srcRect/>
          <a:stretch>
            <a:fillRect/>
          </a:stretch>
        </p:blipFill>
        <p:spPr>
          <a:xfrm>
            <a:off x="0" y="0"/>
            <a:ext cx="9144000" cy="685800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cstate="print"/>
          <a:srcRect/>
          <a:stretch>
            <a:fillRect/>
          </a:stretch>
        </p:blipFill>
        <p:spPr bwMode="auto">
          <a:xfrm>
            <a:off x="0" y="76200"/>
            <a:ext cx="9144000" cy="68580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FF0000"/>
                </a:solidFill>
              </a:rPr>
              <a:t>KAYA KATMANLARININ KARŞILAŞTIRILMASI İLE YAŞLANDIRMA</a:t>
            </a:r>
            <a:endParaRPr lang="tr-TR" dirty="0"/>
          </a:p>
        </p:txBody>
      </p:sp>
      <p:sp>
        <p:nvSpPr>
          <p:cNvPr id="3" name="2 İçerik Yer Tutucusu"/>
          <p:cNvSpPr>
            <a:spLocks noGrp="1"/>
          </p:cNvSpPr>
          <p:nvPr>
            <p:ph idx="1"/>
          </p:nvPr>
        </p:nvSpPr>
        <p:spPr/>
        <p:txBody>
          <a:bodyPr>
            <a:normAutofit fontScale="77500" lnSpcReduction="20000"/>
          </a:bodyPr>
          <a:lstStyle/>
          <a:p>
            <a:r>
              <a:rPr lang="tr-TR" dirty="0" smtClean="0"/>
              <a:t>Tüm yer boyutuna uygun bir jeolojik zaman çizelgesi yapmak için başka yerlerde de benzer yaştaki kayaçların karşılaştırılması yapılmalıdır. Sınırlı bir sahada bir mostradan diğerine gidilerek kaya birimleri arasındaki karşılaştırma kolayca gerçekleştirilebilir. Ancak, sahada toprak ve bitki örtüsü yoğun olduğunda bu ilişkilerin kurulmasında zorluk çekilebilir. Birbirine yakın sahalar arasında belli bir özel katmanı izleyerek stratigrafi dizininde karşılaştırma yapmak mümkündür. Ayrıca özel bir minerali içeren katman bulunursa bu iş daha kolay aşılabilir. Bu çalışma ile tek bir yerde gözlenen stratigrafik dizi tüm bölgeyi temsil etmeyecek, ancak diğer bölge verileri de katılırsa bölgenin tüm stratigrafisi ortaya konulabilecektir.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4" name="Picture 5"/>
          <p:cNvPicPr>
            <a:picLocks noGrp="1" noChangeAspect="1" noChangeArrowheads="1"/>
          </p:cNvPicPr>
          <p:nvPr>
            <p:ph idx="1"/>
          </p:nvPr>
        </p:nvPicPr>
        <p:blipFill>
          <a:blip r:embed="rId2" cstate="print"/>
          <a:srcRect/>
          <a:stretch>
            <a:fillRect/>
          </a:stretch>
        </p:blipFill>
        <p:spPr bwMode="auto">
          <a:xfrm>
            <a:off x="683568" y="404664"/>
            <a:ext cx="7704856" cy="5721499"/>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FOSİLLERLE YAŞLANDIRMA</a:t>
            </a:r>
            <a:endParaRPr lang="tr-TR" dirty="0"/>
          </a:p>
        </p:txBody>
      </p:sp>
      <p:sp>
        <p:nvSpPr>
          <p:cNvPr id="3" name="2 İçerik Yer Tutucusu"/>
          <p:cNvSpPr>
            <a:spLocks noGrp="1"/>
          </p:cNvSpPr>
          <p:nvPr>
            <p:ph idx="1"/>
          </p:nvPr>
        </p:nvSpPr>
        <p:spPr/>
        <p:txBody>
          <a:bodyPr>
            <a:normAutofit fontScale="77500" lnSpcReduction="20000"/>
          </a:bodyPr>
          <a:lstStyle/>
          <a:p>
            <a:r>
              <a:rPr lang="tr-TR" dirty="0" smtClean="0"/>
              <a:t>Fosiller jeolojik geçmişin yorumlanmasında temel ve önemli araçlardır. </a:t>
            </a:r>
            <a:r>
              <a:rPr lang="tr-TR" dirty="0" err="1" smtClean="0"/>
              <a:t>Sedimanter</a:t>
            </a:r>
            <a:r>
              <a:rPr lang="tr-TR" dirty="0" smtClean="0"/>
              <a:t> kayaçlar içinde bulunan fosiller geçmişte </a:t>
            </a:r>
            <a:r>
              <a:rPr lang="tr-TR" dirty="0" err="1" smtClean="0"/>
              <a:t>varolan</a:t>
            </a:r>
            <a:r>
              <a:rPr lang="tr-TR" dirty="0" smtClean="0"/>
              <a:t> bir yaşamı izlememizi sağlamaktadır. Fosilleri inceleyen bilim dalına </a:t>
            </a:r>
            <a:r>
              <a:rPr lang="tr-TR" b="1" dirty="0" smtClean="0">
                <a:solidFill>
                  <a:srgbClr val="FF0000"/>
                </a:solidFill>
              </a:rPr>
              <a:t>paleontoloji</a:t>
            </a:r>
            <a:r>
              <a:rPr lang="tr-TR" b="1" dirty="0" smtClean="0"/>
              <a:t> </a:t>
            </a:r>
            <a:r>
              <a:rPr lang="tr-TR" dirty="0" smtClean="0"/>
              <a:t>adı verilir. Paleontoloji aynı zamanda uzun bir zaman aralığındaki canlı  evrimini de incelemektedir. Belli bir zamanda ortaya çıkan geçmişteki canlılar bilim adamlarına çevre koşullarını da açıklamaktadır. Ayrıca, fosiller mükemmel bir zaman göstergecidir ve farklı bölgelerdeki benzer yaştaki kaya birimlerinin karşılaştırılmasında ve yaşlandırılmasında kullanılmaktadır. Belli bir zaman aşımından sonra organizma kalıntıları değişime uğramaktadır. Fosiller </a:t>
            </a:r>
            <a:r>
              <a:rPr lang="tr-TR" dirty="0" smtClean="0">
                <a:solidFill>
                  <a:srgbClr val="FF0000"/>
                </a:solidFill>
              </a:rPr>
              <a:t>“taşlaşmış”</a:t>
            </a:r>
            <a:r>
              <a:rPr lang="tr-TR" dirty="0" smtClean="0"/>
              <a:t> hale geçmektedir, yani kalıntıların boşlukları mineraller tarafından doldurulmaktadır.</a:t>
            </a:r>
          </a:p>
          <a:p>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Grp="1" noChangeAspect="1" noChangeArrowheads="1"/>
          </p:cNvPicPr>
          <p:nvPr>
            <p:ph idx="1"/>
          </p:nvPr>
        </p:nvPicPr>
        <p:blipFill>
          <a:blip r:embed="rId2" cstate="print"/>
          <a:srcRect/>
          <a:stretch>
            <a:fillRect/>
          </a:stretch>
        </p:blipFill>
        <p:spPr bwMode="auto">
          <a:xfrm>
            <a:off x="3563888" y="0"/>
            <a:ext cx="5040560" cy="6597352"/>
          </a:xfrm>
          <a:prstGeom prst="rect">
            <a:avLst/>
          </a:prstGeom>
          <a:noFill/>
          <a:ln w="9525">
            <a:noFill/>
            <a:miter lim="800000"/>
            <a:headEnd/>
            <a:tailEnd/>
          </a:ln>
        </p:spPr>
      </p:pic>
      <p:pic>
        <p:nvPicPr>
          <p:cNvPr id="5" name="Picture 11" descr="ANd9GcQvjL6Zh2yAL2GhtecldP5jaDJppA47KENhFwMRrwwju1fwllKK"/>
          <p:cNvPicPr>
            <a:picLocks noChangeAspect="1" noChangeArrowheads="1"/>
          </p:cNvPicPr>
          <p:nvPr/>
        </p:nvPicPr>
        <p:blipFill>
          <a:blip r:embed="rId3" cstate="print"/>
          <a:srcRect/>
          <a:stretch>
            <a:fillRect/>
          </a:stretch>
        </p:blipFill>
        <p:spPr bwMode="auto">
          <a:xfrm>
            <a:off x="0" y="0"/>
            <a:ext cx="3200400" cy="2397125"/>
          </a:xfrm>
          <a:prstGeom prst="rect">
            <a:avLst/>
          </a:prstGeom>
          <a:noFill/>
          <a:ln w="9525">
            <a:noFill/>
            <a:miter lim="800000"/>
            <a:headEnd/>
            <a:tailEnd/>
          </a:ln>
        </p:spPr>
      </p:pic>
      <p:pic>
        <p:nvPicPr>
          <p:cNvPr id="6" name="Picture 13" descr="ANd9GcSockJQezTq5aT3VBHIGwhfStD-areDkqTb9Clqzg6vXtkkkm1pgQ"/>
          <p:cNvPicPr>
            <a:picLocks noChangeAspect="1" noChangeArrowheads="1"/>
          </p:cNvPicPr>
          <p:nvPr/>
        </p:nvPicPr>
        <p:blipFill>
          <a:blip r:embed="rId4" cstate="print"/>
          <a:srcRect/>
          <a:stretch>
            <a:fillRect/>
          </a:stretch>
        </p:blipFill>
        <p:spPr bwMode="auto">
          <a:xfrm>
            <a:off x="0" y="2362200"/>
            <a:ext cx="3200400" cy="2397125"/>
          </a:xfrm>
          <a:prstGeom prst="rect">
            <a:avLst/>
          </a:prstGeom>
          <a:noFill/>
          <a:ln w="9525">
            <a:noFill/>
            <a:miter lim="800000"/>
            <a:headEnd/>
            <a:tailEnd/>
          </a:ln>
        </p:spPr>
      </p:pic>
      <p:pic>
        <p:nvPicPr>
          <p:cNvPr id="7" name="Picture 15" descr="ANd9GcTjrV_8BlrvsPwETh_BFQkri21Rfa3nz-2Qv__dvg5rQjgfR97fjw"/>
          <p:cNvPicPr>
            <a:picLocks noChangeAspect="1" noChangeArrowheads="1"/>
          </p:cNvPicPr>
          <p:nvPr/>
        </p:nvPicPr>
        <p:blipFill>
          <a:blip r:embed="rId5" cstate="print"/>
          <a:srcRect/>
          <a:stretch>
            <a:fillRect/>
          </a:stretch>
        </p:blipFill>
        <p:spPr bwMode="auto">
          <a:xfrm>
            <a:off x="0" y="4724400"/>
            <a:ext cx="3200400" cy="21336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260648"/>
            <a:ext cx="8229600" cy="5616624"/>
          </a:xfrm>
        </p:spPr>
        <p:txBody>
          <a:bodyPr>
            <a:noAutofit/>
          </a:bodyPr>
          <a:lstStyle/>
          <a:p>
            <a:r>
              <a:rPr lang="tr-TR" sz="1800" dirty="0" smtClean="0">
                <a:solidFill>
                  <a:srgbClr val="FF0000"/>
                </a:solidFill>
              </a:rPr>
              <a:t>RADYOAKTİVİTE ile YAŞLANDIRMA</a:t>
            </a:r>
            <a:br>
              <a:rPr lang="tr-TR" sz="1800" dirty="0" smtClean="0">
                <a:solidFill>
                  <a:srgbClr val="FF0000"/>
                </a:solidFill>
              </a:rPr>
            </a:br>
            <a:r>
              <a:rPr lang="tr-TR" sz="1800" dirty="0">
                <a:solidFill>
                  <a:srgbClr val="FF0000"/>
                </a:solidFill>
              </a:rPr>
              <a:t/>
            </a:r>
            <a:br>
              <a:rPr lang="tr-TR" sz="1800" dirty="0">
                <a:solidFill>
                  <a:srgbClr val="FF0000"/>
                </a:solidFill>
              </a:rPr>
            </a:br>
            <a:r>
              <a:rPr lang="tr-TR" sz="1800" dirty="0" smtClean="0">
                <a:solidFill>
                  <a:srgbClr val="FF0000"/>
                </a:solidFill>
              </a:rPr>
              <a:t/>
            </a:r>
            <a:br>
              <a:rPr lang="tr-TR" sz="1800" dirty="0" smtClean="0">
                <a:solidFill>
                  <a:srgbClr val="FF0000"/>
                </a:solidFill>
              </a:rPr>
            </a:br>
            <a:r>
              <a:rPr lang="tr-TR" sz="1800" dirty="0" smtClean="0"/>
              <a:t>Göreceli yaşlandırma prensibine ek olarak, jeolojik oluşumların kesin yaşlarına radyoaktivite ile yaşlandırma prensibiyle ulaşmak mümkündür.</a:t>
            </a:r>
            <a:br>
              <a:rPr lang="tr-TR" sz="1800" dirty="0" smtClean="0"/>
            </a:br>
            <a:r>
              <a:rPr lang="tr-TR" sz="1800" dirty="0" smtClean="0"/>
              <a:t/>
            </a:r>
            <a:br>
              <a:rPr lang="tr-TR" sz="1800" dirty="0" smtClean="0"/>
            </a:br>
            <a:r>
              <a:rPr lang="tr-TR" sz="1800" dirty="0" smtClean="0">
                <a:solidFill>
                  <a:srgbClr val="FF0000"/>
                </a:solidFill>
              </a:rPr>
              <a:t>Atomik yapı:</a:t>
            </a:r>
            <a:r>
              <a:rPr lang="tr-TR" sz="1800" dirty="0" smtClean="0"/>
              <a:t> Atom çekirdeğinde proton ve nötronlar vardır. Etrafındaki yörüngelerde ise elektronlar hareket halinde bulunmaktadır. Atom sayısı çekirdekteki proton sayısına eşittir ve sabittir. Bunun yanında atom kütlesi proton ve nötron sayısının toplamına eşittir. Çekirdekteki proton sayısı sabit kalsa da nötron sayısı değişebilmektedir. Buna göre, her elementin atom kütlesinde değişiklikler olabilir. Bu aynı elementin farklı atom kütlesine sahip atomlarına </a:t>
            </a:r>
            <a:r>
              <a:rPr lang="tr-TR" sz="1800" dirty="0" smtClean="0">
                <a:solidFill>
                  <a:srgbClr val="FF0000"/>
                </a:solidFill>
              </a:rPr>
              <a:t>İZOTOP</a:t>
            </a:r>
            <a:r>
              <a:rPr lang="tr-TR" sz="1800" dirty="0" smtClean="0"/>
              <a:t> denir. Çekirdekteki proton ve nötronlar genellikle sıkı bağlanmıştır. Ancak bazı izotoplar bağlayıcı kuvvetlerin gevşekliğinden dolayı dengesiz bir durumdadır. Sonuçta; çekirdek aniden parçalanır ve radyoaktivite işleyişi başlar. Yani radyoaktivite atom çekirdeğinin elektromanyetik ışımalar yayarak parçalanmasıdır.</a:t>
            </a:r>
            <a:br>
              <a:rPr lang="tr-TR" sz="1800" dirty="0" smtClean="0"/>
            </a:br>
            <a:r>
              <a:rPr lang="tr-TR" sz="1800" dirty="0" smtClean="0">
                <a:solidFill>
                  <a:srgbClr val="FF0000"/>
                </a:solidFill>
              </a:rPr>
              <a:t/>
            </a:r>
            <a:br>
              <a:rPr lang="tr-TR" sz="1800" dirty="0" smtClean="0">
                <a:solidFill>
                  <a:srgbClr val="FF0000"/>
                </a:solidFill>
              </a:rPr>
            </a:br>
            <a:endParaRPr lang="tr-TR" sz="1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p:cNvSpPr>
            <a:spLocks noGrp="1" noChangeArrowheads="1"/>
          </p:cNvSpPr>
          <p:nvPr>
            <p:ph idx="1"/>
          </p:nvPr>
        </p:nvSpPr>
        <p:spPr bwMode="auto">
          <a:xfrm>
            <a:off x="457200" y="0"/>
            <a:ext cx="8229600" cy="5355312"/>
          </a:xfrm>
          <a:prstGeom prst="rect">
            <a:avLst/>
          </a:prstGeom>
          <a:noFill/>
          <a:ln w="9525">
            <a:noFill/>
            <a:miter lim="800000"/>
            <a:headEnd/>
            <a:tailEnd/>
          </a:ln>
        </p:spPr>
        <p:txBody>
          <a:bodyPr wrap="square">
            <a:spAutoFit/>
          </a:bodyPr>
          <a:lstStyle/>
          <a:p>
            <a:endParaRPr lang="tr-TR" sz="1800" dirty="0" smtClean="0">
              <a:solidFill>
                <a:srgbClr val="000000"/>
              </a:solidFill>
            </a:endParaRPr>
          </a:p>
          <a:p>
            <a:r>
              <a:rPr lang="tr-TR" sz="1800" dirty="0" smtClean="0">
                <a:effectLst/>
              </a:rPr>
              <a:t>Radyoaktivitenin keşfi ile ilgili en önemli uygulama alanlarından biri de radyoaktif izotop bulunduran kaya ve minerallerde yapılan doğru yaşlandırmadır. Buna </a:t>
            </a:r>
            <a:r>
              <a:rPr lang="tr-TR" sz="1800" b="1" dirty="0" smtClean="0">
                <a:solidFill>
                  <a:srgbClr val="FF0000"/>
                </a:solidFill>
                <a:effectLst/>
              </a:rPr>
              <a:t>radyometrik yaşlandırma</a:t>
            </a:r>
            <a:r>
              <a:rPr lang="tr-TR" sz="1800" b="1" dirty="0" smtClean="0">
                <a:effectLst/>
              </a:rPr>
              <a:t> </a:t>
            </a:r>
            <a:r>
              <a:rPr lang="tr-TR" sz="1800" dirty="0" smtClean="0">
                <a:effectLst/>
              </a:rPr>
              <a:t>denir. </a:t>
            </a:r>
            <a:r>
              <a:rPr lang="tr-TR" sz="1800" dirty="0" err="1" smtClean="0">
                <a:effectLst/>
              </a:rPr>
              <a:t>Varolan</a:t>
            </a:r>
            <a:r>
              <a:rPr lang="tr-TR" sz="1800" dirty="0" smtClean="0">
                <a:effectLst/>
              </a:rPr>
              <a:t> birçok izotopun çözünme oranları tamamen doğru hesaplanmaktadır ve yerin dış katmanlarında egemen olan fiziksel koşulların değişiminden etkilenmediği de bilinmektedir. Çözünme oranı, pratik olarak çekirdeğin yarısının çözünmesi için geçen zamandır, yani izotopun yarı-ömrü olarak tanımlanabilir. </a:t>
            </a:r>
            <a:endParaRPr lang="tr-TR" sz="1800" dirty="0">
              <a:solidFill>
                <a:srgbClr val="000000"/>
              </a:solidFill>
            </a:endParaRPr>
          </a:p>
          <a:p>
            <a:pPr>
              <a:buNone/>
            </a:pPr>
            <a:r>
              <a:rPr lang="tr-TR" sz="1800" dirty="0" smtClean="0">
                <a:solidFill>
                  <a:srgbClr val="000000"/>
                </a:solidFill>
              </a:rPr>
              <a:t>Radyometrik </a:t>
            </a:r>
            <a:r>
              <a:rPr lang="tr-TR" sz="1800" dirty="0">
                <a:solidFill>
                  <a:srgbClr val="000000"/>
                </a:solidFill>
              </a:rPr>
              <a:t>yaşlandırmada en sık kullanılan radyoaktif izotoplar</a:t>
            </a:r>
          </a:p>
          <a:p>
            <a:endParaRPr lang="tr-TR" sz="1800" dirty="0">
              <a:solidFill>
                <a:srgbClr val="000000"/>
              </a:solidFill>
            </a:endParaRPr>
          </a:p>
          <a:p>
            <a:pPr>
              <a:buNone/>
            </a:pPr>
            <a:r>
              <a:rPr lang="tr-TR" sz="1800" dirty="0">
                <a:solidFill>
                  <a:srgbClr val="000000"/>
                </a:solidFill>
              </a:rPr>
              <a:t>Radyoaktif ana izotop     Dengeli yavru izotop      Bilinen </a:t>
            </a:r>
            <a:r>
              <a:rPr lang="tr-TR" sz="1800" dirty="0" err="1">
                <a:solidFill>
                  <a:srgbClr val="000000"/>
                </a:solidFill>
              </a:rPr>
              <a:t>yarıömür</a:t>
            </a:r>
            <a:r>
              <a:rPr lang="tr-TR" sz="1800" dirty="0">
                <a:solidFill>
                  <a:srgbClr val="000000"/>
                </a:solidFill>
              </a:rPr>
              <a:t> zamanları</a:t>
            </a:r>
          </a:p>
          <a:p>
            <a:endParaRPr lang="tr-TR" sz="1800" dirty="0">
              <a:solidFill>
                <a:srgbClr val="000000"/>
              </a:solidFill>
            </a:endParaRPr>
          </a:p>
          <a:p>
            <a:pPr>
              <a:buNone/>
            </a:pPr>
            <a:r>
              <a:rPr lang="tr-TR" sz="1800" dirty="0">
                <a:solidFill>
                  <a:srgbClr val="000000"/>
                </a:solidFill>
              </a:rPr>
              <a:t>Uranyum-238                 Kurşun-206                             4.5 </a:t>
            </a:r>
            <a:r>
              <a:rPr lang="tr-TR" sz="1800" dirty="0" err="1">
                <a:solidFill>
                  <a:srgbClr val="000000"/>
                </a:solidFill>
              </a:rPr>
              <a:t>Gy</a:t>
            </a:r>
            <a:endParaRPr lang="tr-TR" sz="1800" dirty="0">
              <a:solidFill>
                <a:srgbClr val="000000"/>
              </a:solidFill>
            </a:endParaRPr>
          </a:p>
          <a:p>
            <a:pPr>
              <a:buNone/>
            </a:pPr>
            <a:r>
              <a:rPr lang="tr-TR" sz="1800" dirty="0">
                <a:solidFill>
                  <a:srgbClr val="000000"/>
                </a:solidFill>
              </a:rPr>
              <a:t>Uranyum-235                 Kurşun-207                             713 </a:t>
            </a:r>
            <a:r>
              <a:rPr lang="tr-TR" sz="1800" dirty="0" err="1">
                <a:solidFill>
                  <a:srgbClr val="000000"/>
                </a:solidFill>
              </a:rPr>
              <a:t>My</a:t>
            </a:r>
            <a:endParaRPr lang="tr-TR" sz="1800" dirty="0">
              <a:solidFill>
                <a:srgbClr val="000000"/>
              </a:solidFill>
            </a:endParaRPr>
          </a:p>
          <a:p>
            <a:pPr>
              <a:buNone/>
            </a:pPr>
            <a:r>
              <a:rPr lang="tr-TR" sz="1800" dirty="0">
                <a:solidFill>
                  <a:srgbClr val="000000"/>
                </a:solidFill>
              </a:rPr>
              <a:t>Toryum-232                   Kurşun-208                             14.1 </a:t>
            </a:r>
            <a:r>
              <a:rPr lang="tr-TR" sz="1800" dirty="0" err="1">
                <a:solidFill>
                  <a:srgbClr val="000000"/>
                </a:solidFill>
              </a:rPr>
              <a:t>Gy</a:t>
            </a:r>
            <a:endParaRPr lang="tr-TR" sz="1800" dirty="0">
              <a:solidFill>
                <a:srgbClr val="000000"/>
              </a:solidFill>
            </a:endParaRPr>
          </a:p>
          <a:p>
            <a:pPr>
              <a:buNone/>
            </a:pPr>
            <a:r>
              <a:rPr lang="tr-TR" sz="1800" dirty="0">
                <a:solidFill>
                  <a:srgbClr val="000000"/>
                </a:solidFill>
              </a:rPr>
              <a:t>Rubidyum-87                 Stronsiyum-87                         47.0 </a:t>
            </a:r>
            <a:r>
              <a:rPr lang="tr-TR" sz="1800" dirty="0" err="1">
                <a:solidFill>
                  <a:srgbClr val="000000"/>
                </a:solidFill>
              </a:rPr>
              <a:t>Gy</a:t>
            </a:r>
            <a:endParaRPr lang="tr-TR" sz="1800" dirty="0">
              <a:solidFill>
                <a:srgbClr val="000000"/>
              </a:solidFill>
            </a:endParaRPr>
          </a:p>
          <a:p>
            <a:pPr>
              <a:buNone/>
            </a:pPr>
            <a:r>
              <a:rPr lang="tr-TR" sz="1800" dirty="0">
                <a:solidFill>
                  <a:srgbClr val="000000"/>
                </a:solidFill>
              </a:rPr>
              <a:t>Potasyum-40                 Argon-40                                 1.3 </a:t>
            </a:r>
            <a:r>
              <a:rPr lang="tr-TR" sz="1800" dirty="0" err="1">
                <a:solidFill>
                  <a:srgbClr val="000000"/>
                </a:solidFill>
              </a:rPr>
              <a:t>Gy</a:t>
            </a:r>
            <a:endParaRPr lang="tr-TR" sz="1800" dirty="0">
              <a:solidFill>
                <a:srgbClr val="00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txBox="1">
            <a:spLocks noChangeArrowheads="1"/>
          </p:cNvSpPr>
          <p:nvPr/>
        </p:nvSpPr>
        <p:spPr bwMode="auto">
          <a:xfrm>
            <a:off x="228600" y="476672"/>
            <a:ext cx="8447856" cy="2808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lang="tr-TR" kern="0" dirty="0">
              <a:solidFill>
                <a:schemeClr val="tx2"/>
              </a:solidFill>
              <a:latin typeface="+mj-lt"/>
              <a:ea typeface="+mj-ea"/>
              <a:cs typeface="+mj-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r-TR" sz="1800" b="0" i="0" u="none" strike="noStrike" kern="0" cap="none" spc="0" normalizeH="0" baseline="0" noProof="0" dirty="0" smtClean="0">
              <a:ln>
                <a:noFill/>
              </a:ln>
              <a:solidFill>
                <a:schemeClr val="tx2"/>
              </a:solidFill>
              <a:effectLst/>
              <a:uLnTx/>
              <a:uFillTx/>
              <a:latin typeface="+mj-lt"/>
              <a:ea typeface="+mj-ea"/>
              <a:cs typeface="+mj-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tr-TR" kern="0" dirty="0">
              <a:solidFill>
                <a:schemeClr val="tx2"/>
              </a:solidFill>
              <a:latin typeface="+mj-lt"/>
              <a:ea typeface="+mj-ea"/>
              <a:cs typeface="+mj-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tr-TR" sz="1800" b="0" i="0" u="none" strike="noStrike" kern="0" cap="none" spc="0" normalizeH="0" baseline="0" noProof="0" dirty="0" smtClean="0">
              <a:ln>
                <a:noFill/>
              </a:ln>
              <a:solidFill>
                <a:schemeClr val="tx2"/>
              </a:solidFill>
              <a:effectLst/>
              <a:uLnTx/>
              <a:uFillTx/>
              <a:latin typeface="+mj-lt"/>
              <a:ea typeface="+mj-ea"/>
              <a:cs typeface="+mj-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tr-TR" sz="1800" b="0" i="0" u="none" strike="noStrike" kern="0" cap="none" spc="0" normalizeH="0" baseline="0" noProof="0" dirty="0" smtClean="0">
                <a:ln>
                  <a:noFill/>
                </a:ln>
                <a:solidFill>
                  <a:schemeClr val="tx2"/>
                </a:solidFill>
                <a:effectLst/>
                <a:uLnTx/>
                <a:uFillTx/>
                <a:latin typeface="+mj-lt"/>
                <a:ea typeface="+mj-ea"/>
                <a:cs typeface="+mj-cs"/>
              </a:rPr>
              <a:t>Radyometrik yaşlandırma ile Yer olaylarına dönük binlerce yaş tayini gerçekleştirilmiştir. Tüm kıtalarda 3.5 </a:t>
            </a:r>
            <a:r>
              <a:rPr kumimoji="0" lang="tr-TR" sz="1800" b="0" i="0" u="none" strike="noStrike" kern="0" cap="none" spc="0" normalizeH="0" baseline="0" noProof="0" dirty="0" err="1" smtClean="0">
                <a:ln>
                  <a:noFill/>
                </a:ln>
                <a:solidFill>
                  <a:schemeClr val="tx2"/>
                </a:solidFill>
                <a:effectLst/>
                <a:uLnTx/>
                <a:uFillTx/>
                <a:latin typeface="+mj-lt"/>
                <a:ea typeface="+mj-ea"/>
                <a:cs typeface="+mj-cs"/>
              </a:rPr>
              <a:t>Gy</a:t>
            </a:r>
            <a:r>
              <a:rPr kumimoji="0" lang="tr-TR" sz="1800" b="0" i="0" u="none" strike="noStrike" kern="0" cap="none" spc="0" normalizeH="0" baseline="0" noProof="0" dirty="0" smtClean="0">
                <a:ln>
                  <a:noFill/>
                </a:ln>
                <a:solidFill>
                  <a:schemeClr val="tx2"/>
                </a:solidFill>
                <a:effectLst/>
                <a:uLnTx/>
                <a:uFillTx/>
                <a:latin typeface="+mj-lt"/>
                <a:ea typeface="+mj-ea"/>
                <a:cs typeface="+mj-cs"/>
              </a:rPr>
              <a:t> geçen yaşlar bulunur. Bu güne kadar bilinen en yaşlı kayalar Kuzey Kanada’da </a:t>
            </a:r>
            <a:r>
              <a:rPr kumimoji="0" lang="tr-TR" sz="1800" b="0" i="0" u="none" strike="noStrike" kern="0" cap="none" spc="0" normalizeH="0" baseline="0" noProof="0" dirty="0" err="1" smtClean="0">
                <a:ln>
                  <a:noFill/>
                </a:ln>
                <a:solidFill>
                  <a:schemeClr val="tx2"/>
                </a:solidFill>
                <a:effectLst/>
                <a:uLnTx/>
                <a:uFillTx/>
                <a:latin typeface="+mj-lt"/>
                <a:ea typeface="+mj-ea"/>
                <a:cs typeface="+mj-cs"/>
              </a:rPr>
              <a:t>Great</a:t>
            </a:r>
            <a:r>
              <a:rPr kumimoji="0" lang="tr-TR" sz="1800" b="0" i="0" u="none" strike="noStrike" kern="0" cap="none" spc="0" normalizeH="0" baseline="0" noProof="0" dirty="0" smtClean="0">
                <a:ln>
                  <a:noFill/>
                </a:ln>
                <a:solidFill>
                  <a:schemeClr val="tx2"/>
                </a:solidFill>
                <a:effectLst/>
                <a:uLnTx/>
                <a:uFillTx/>
                <a:latin typeface="+mj-lt"/>
                <a:ea typeface="+mj-ea"/>
                <a:cs typeface="+mj-cs"/>
              </a:rPr>
              <a:t> </a:t>
            </a:r>
            <a:r>
              <a:rPr kumimoji="0" lang="tr-TR" sz="1800" b="0" i="0" u="none" strike="noStrike" kern="0" cap="none" spc="0" normalizeH="0" baseline="0" noProof="0" dirty="0" err="1" smtClean="0">
                <a:ln>
                  <a:noFill/>
                </a:ln>
                <a:solidFill>
                  <a:schemeClr val="tx2"/>
                </a:solidFill>
                <a:effectLst/>
                <a:uLnTx/>
                <a:uFillTx/>
                <a:latin typeface="+mj-lt"/>
                <a:ea typeface="+mj-ea"/>
                <a:cs typeface="+mj-cs"/>
              </a:rPr>
              <a:t>Slave</a:t>
            </a:r>
            <a:r>
              <a:rPr kumimoji="0" lang="tr-TR" sz="1800" b="0" i="0" u="none" strike="noStrike" kern="0" cap="none" spc="0" normalizeH="0" baseline="0" noProof="0" dirty="0" smtClean="0">
                <a:ln>
                  <a:noFill/>
                </a:ln>
                <a:solidFill>
                  <a:schemeClr val="tx2"/>
                </a:solidFill>
                <a:effectLst/>
                <a:uLnTx/>
                <a:uFillTx/>
                <a:latin typeface="+mj-lt"/>
                <a:ea typeface="+mj-ea"/>
                <a:cs typeface="+mj-cs"/>
              </a:rPr>
              <a:t> gölü kenarında 4.03 </a:t>
            </a:r>
            <a:r>
              <a:rPr kumimoji="0" lang="tr-TR" sz="1800" b="0" i="0" u="none" strike="noStrike" kern="0" cap="none" spc="0" normalizeH="0" baseline="0" noProof="0" dirty="0" err="1" smtClean="0">
                <a:ln>
                  <a:noFill/>
                </a:ln>
                <a:solidFill>
                  <a:schemeClr val="tx2"/>
                </a:solidFill>
                <a:effectLst/>
                <a:uLnTx/>
                <a:uFillTx/>
                <a:latin typeface="+mj-lt"/>
                <a:ea typeface="+mj-ea"/>
                <a:cs typeface="+mj-cs"/>
              </a:rPr>
              <a:t>Gy</a:t>
            </a:r>
            <a:r>
              <a:rPr kumimoji="0" lang="tr-TR" sz="1800" b="0" i="0" u="none" strike="noStrike" kern="0" cap="none" spc="0" normalizeH="0" baseline="0" noProof="0" dirty="0" smtClean="0">
                <a:ln>
                  <a:noFill/>
                </a:ln>
                <a:solidFill>
                  <a:schemeClr val="tx2"/>
                </a:solidFill>
                <a:effectLst/>
                <a:uLnTx/>
                <a:uFillTx/>
                <a:latin typeface="+mj-lt"/>
                <a:ea typeface="+mj-ea"/>
                <a:cs typeface="+mj-cs"/>
              </a:rPr>
              <a:t> olarak tayin edilmiştir. Batı </a:t>
            </a:r>
            <a:r>
              <a:rPr kumimoji="0" lang="tr-TR" sz="1800" b="0" i="0" u="none" strike="noStrike" kern="0" cap="none" spc="0" normalizeH="0" baseline="0" noProof="0" dirty="0" err="1" smtClean="0">
                <a:ln>
                  <a:noFill/>
                </a:ln>
                <a:solidFill>
                  <a:schemeClr val="tx2"/>
                </a:solidFill>
                <a:effectLst/>
                <a:uLnTx/>
                <a:uFillTx/>
                <a:latin typeface="+mj-lt"/>
                <a:ea typeface="+mj-ea"/>
                <a:cs typeface="+mj-cs"/>
              </a:rPr>
              <a:t>Grönland’da</a:t>
            </a:r>
            <a:r>
              <a:rPr kumimoji="0" lang="tr-TR" sz="1800" b="0" i="0" u="none" strike="noStrike" kern="0" cap="none" spc="0" normalizeH="0" baseline="0" noProof="0" dirty="0" smtClean="0">
                <a:ln>
                  <a:noFill/>
                </a:ln>
                <a:solidFill>
                  <a:schemeClr val="tx2"/>
                </a:solidFill>
                <a:effectLst/>
                <a:uLnTx/>
                <a:uFillTx/>
                <a:latin typeface="+mj-lt"/>
                <a:ea typeface="+mj-ea"/>
                <a:cs typeface="+mj-cs"/>
              </a:rPr>
              <a:t> kayalar 3.7-3.8 </a:t>
            </a:r>
            <a:r>
              <a:rPr kumimoji="0" lang="tr-TR" sz="1800" b="0" i="0" u="none" strike="noStrike" kern="0" cap="none" spc="0" normalizeH="0" baseline="0" noProof="0" dirty="0" err="1" smtClean="0">
                <a:ln>
                  <a:noFill/>
                </a:ln>
                <a:solidFill>
                  <a:schemeClr val="tx2"/>
                </a:solidFill>
                <a:effectLst/>
                <a:uLnTx/>
                <a:uFillTx/>
                <a:latin typeface="+mj-lt"/>
                <a:ea typeface="+mj-ea"/>
                <a:cs typeface="+mj-cs"/>
              </a:rPr>
              <a:t>Gy</a:t>
            </a:r>
            <a:r>
              <a:rPr kumimoji="0" lang="tr-TR" sz="1800" b="0" i="0" u="none" strike="noStrike" kern="0" cap="none" spc="0" normalizeH="0" baseline="0" noProof="0" dirty="0" smtClean="0">
                <a:ln>
                  <a:noFill/>
                </a:ln>
                <a:solidFill>
                  <a:schemeClr val="tx2"/>
                </a:solidFill>
                <a:effectLst/>
                <a:uLnTx/>
                <a:uFillTx/>
                <a:latin typeface="+mj-lt"/>
                <a:ea typeface="+mj-ea"/>
                <a:cs typeface="+mj-cs"/>
              </a:rPr>
              <a:t>, Güney Afrika’da 3.4-3.5 </a:t>
            </a:r>
            <a:r>
              <a:rPr kumimoji="0" lang="tr-TR" sz="1800" b="0" i="0" u="none" strike="noStrike" kern="0" cap="none" spc="0" normalizeH="0" baseline="0" noProof="0" dirty="0" err="1" smtClean="0">
                <a:ln>
                  <a:noFill/>
                </a:ln>
                <a:solidFill>
                  <a:schemeClr val="tx2"/>
                </a:solidFill>
                <a:effectLst/>
                <a:uLnTx/>
                <a:uFillTx/>
                <a:latin typeface="+mj-lt"/>
                <a:ea typeface="+mj-ea"/>
                <a:cs typeface="+mj-cs"/>
              </a:rPr>
              <a:t>Gy</a:t>
            </a:r>
            <a:r>
              <a:rPr kumimoji="0" lang="tr-TR" sz="1800" b="0" i="0" u="none" strike="noStrike" kern="0" cap="none" spc="0" normalizeH="0" baseline="0" noProof="0" dirty="0" smtClean="0">
                <a:ln>
                  <a:noFill/>
                </a:ln>
                <a:solidFill>
                  <a:schemeClr val="tx2"/>
                </a:solidFill>
                <a:effectLst/>
                <a:uLnTx/>
                <a:uFillTx/>
                <a:latin typeface="+mj-lt"/>
                <a:ea typeface="+mj-ea"/>
                <a:cs typeface="+mj-cs"/>
              </a:rPr>
              <a:t>, Batı Avustralya’da 3.4-3.6 </a:t>
            </a:r>
            <a:r>
              <a:rPr kumimoji="0" lang="tr-TR" sz="1800" b="0" i="0" u="none" strike="noStrike" kern="0" cap="none" spc="0" normalizeH="0" baseline="0" noProof="0" dirty="0" err="1" smtClean="0">
                <a:ln>
                  <a:noFill/>
                </a:ln>
                <a:solidFill>
                  <a:schemeClr val="tx2"/>
                </a:solidFill>
                <a:effectLst/>
                <a:uLnTx/>
                <a:uFillTx/>
                <a:latin typeface="+mj-lt"/>
                <a:ea typeface="+mj-ea"/>
                <a:cs typeface="+mj-cs"/>
              </a:rPr>
              <a:t>Gy</a:t>
            </a:r>
            <a:r>
              <a:rPr kumimoji="0" lang="tr-TR" sz="1800" b="0" i="0" u="none" strike="noStrike" kern="0" cap="none" spc="0" normalizeH="0" baseline="0" noProof="0" dirty="0" smtClean="0">
                <a:ln>
                  <a:noFill/>
                </a:ln>
                <a:solidFill>
                  <a:schemeClr val="tx2"/>
                </a:solidFill>
                <a:effectLst/>
                <a:uLnTx/>
                <a:uFillTx/>
                <a:latin typeface="+mj-lt"/>
                <a:ea typeface="+mj-ea"/>
                <a:cs typeface="+mj-cs"/>
              </a:rPr>
              <a:t> yaşlı olarak görünmektedir. Önemli olarak belirtmemiz gereken, bu yaşlı kayaların “</a:t>
            </a:r>
            <a:r>
              <a:rPr kumimoji="0" lang="tr-TR" sz="1800" b="1" i="1" u="none" strike="noStrike" kern="0" cap="none" spc="0" normalizeH="0" baseline="0" noProof="0" dirty="0" smtClean="0">
                <a:ln>
                  <a:noFill/>
                </a:ln>
                <a:solidFill>
                  <a:schemeClr val="tx2"/>
                </a:solidFill>
                <a:effectLst/>
                <a:uLnTx/>
                <a:uFillTx/>
                <a:latin typeface="+mj-lt"/>
                <a:ea typeface="+mj-ea"/>
                <a:cs typeface="+mj-cs"/>
              </a:rPr>
              <a:t>ilk kıtadan</a:t>
            </a:r>
            <a:r>
              <a:rPr kumimoji="0" lang="tr-TR" sz="1800" b="0" i="0" u="none" strike="noStrike" kern="0" cap="none" spc="0" normalizeH="0" baseline="0" noProof="0" dirty="0" smtClean="0">
                <a:ln>
                  <a:noFill/>
                </a:ln>
                <a:solidFill>
                  <a:schemeClr val="tx2"/>
                </a:solidFill>
                <a:effectLst/>
                <a:uLnTx/>
                <a:uFillTx/>
                <a:latin typeface="+mj-lt"/>
                <a:ea typeface="+mj-ea"/>
                <a:cs typeface="+mj-cs"/>
              </a:rPr>
              <a:t>” değil, lav akmaları, magmatik sokulumlar, sığ deniz çökellerinden kaynaklandığıdır ve dolayısıyla yer tarihi bu kayalardan önce başlamıştır. Bu yaşlı kayaçlara göre daha yaşlı mineral taneleri de saptanmıştır. Batı Avustralya’da daha genç </a:t>
            </a:r>
            <a:r>
              <a:rPr kumimoji="0" lang="tr-TR" sz="1800" b="0" i="0" u="none" strike="noStrike" kern="0" cap="none" spc="0" normalizeH="0" baseline="0" noProof="0" dirty="0" err="1" smtClean="0">
                <a:ln>
                  <a:noFill/>
                </a:ln>
                <a:solidFill>
                  <a:schemeClr val="tx2"/>
                </a:solidFill>
                <a:effectLst/>
                <a:uLnTx/>
                <a:uFillTx/>
                <a:latin typeface="+mj-lt"/>
                <a:ea typeface="+mj-ea"/>
                <a:cs typeface="+mj-cs"/>
              </a:rPr>
              <a:t>sedimenter</a:t>
            </a:r>
            <a:r>
              <a:rPr kumimoji="0" lang="tr-TR" sz="1800" b="0" i="0" u="none" strike="noStrike" kern="0" cap="none" spc="0" normalizeH="0" baseline="0" noProof="0" dirty="0" smtClean="0">
                <a:ln>
                  <a:noFill/>
                </a:ln>
                <a:solidFill>
                  <a:schemeClr val="tx2"/>
                </a:solidFill>
                <a:effectLst/>
                <a:uLnTx/>
                <a:uFillTx/>
                <a:latin typeface="+mj-lt"/>
                <a:ea typeface="+mj-ea"/>
                <a:cs typeface="+mj-cs"/>
              </a:rPr>
              <a:t> kayalardaki çok ufak zirkon tanelerinden yapılan yaş tayinlerinde 4.3 </a:t>
            </a:r>
            <a:r>
              <a:rPr kumimoji="0" lang="tr-TR" sz="1800" b="0" i="0" u="none" strike="noStrike" kern="0" cap="none" spc="0" normalizeH="0" baseline="0" noProof="0" dirty="0" err="1" smtClean="0">
                <a:ln>
                  <a:noFill/>
                </a:ln>
                <a:solidFill>
                  <a:schemeClr val="tx2"/>
                </a:solidFill>
                <a:effectLst/>
                <a:uLnTx/>
                <a:uFillTx/>
                <a:latin typeface="+mj-lt"/>
                <a:ea typeface="+mj-ea"/>
                <a:cs typeface="+mj-cs"/>
              </a:rPr>
              <a:t>Gy</a:t>
            </a:r>
            <a:r>
              <a:rPr kumimoji="0" lang="tr-TR" sz="1800" b="0" i="0" u="none" strike="noStrike" kern="0" cap="none" spc="0" normalizeH="0" baseline="0" noProof="0" dirty="0" smtClean="0">
                <a:ln>
                  <a:noFill/>
                </a:ln>
                <a:solidFill>
                  <a:schemeClr val="tx2"/>
                </a:solidFill>
                <a:effectLst/>
                <a:uLnTx/>
                <a:uFillTx/>
                <a:latin typeface="+mj-lt"/>
                <a:ea typeface="+mj-ea"/>
                <a:cs typeface="+mj-cs"/>
              </a:rPr>
              <a:t> bulunmuştur. Bu dayanımlı tanelerin ilk kaynak kayaları ya erozyonla kaybolmuş veya daha henüz keşfedilmemiştir.</a:t>
            </a:r>
          </a:p>
        </p:txBody>
      </p:sp>
      <p:pic>
        <p:nvPicPr>
          <p:cNvPr id="8" name="Picture 8" descr="ANd9GcQtxBf3EhTyFsmHXO2qxjIkttIc6VbB9Y2IEey5CExDtGp6oy8ddw"/>
          <p:cNvPicPr>
            <a:picLocks noChangeAspect="1" noChangeArrowheads="1"/>
          </p:cNvPicPr>
          <p:nvPr/>
        </p:nvPicPr>
        <p:blipFill>
          <a:blip r:embed="rId2" cstate="print"/>
          <a:srcRect/>
          <a:stretch>
            <a:fillRect/>
          </a:stretch>
        </p:blipFill>
        <p:spPr bwMode="auto">
          <a:xfrm>
            <a:off x="1475656" y="4077072"/>
            <a:ext cx="2736304" cy="2292921"/>
          </a:xfrm>
          <a:prstGeom prst="rect">
            <a:avLst/>
          </a:prstGeom>
          <a:noFill/>
          <a:ln w="9525">
            <a:noFill/>
            <a:miter lim="800000"/>
            <a:headEnd/>
            <a:tailEnd/>
          </a:ln>
        </p:spPr>
      </p:pic>
      <p:sp>
        <p:nvSpPr>
          <p:cNvPr id="9" name="Text Box 9"/>
          <p:cNvSpPr txBox="1">
            <a:spLocks noChangeArrowheads="1"/>
          </p:cNvSpPr>
          <p:nvPr/>
        </p:nvSpPr>
        <p:spPr bwMode="auto">
          <a:xfrm>
            <a:off x="5791200" y="4725144"/>
            <a:ext cx="2759075" cy="923330"/>
          </a:xfrm>
          <a:prstGeom prst="rect">
            <a:avLst/>
          </a:prstGeom>
          <a:noFill/>
          <a:ln w="9525">
            <a:noFill/>
            <a:miter lim="800000"/>
            <a:headEnd/>
            <a:tailEnd/>
          </a:ln>
        </p:spPr>
        <p:txBody>
          <a:bodyPr wrap="square">
            <a:spAutoFit/>
          </a:bodyPr>
          <a:lstStyle/>
          <a:p>
            <a:r>
              <a:rPr lang="tr-TR" dirty="0" err="1"/>
              <a:t>Isua</a:t>
            </a:r>
            <a:r>
              <a:rPr lang="tr-TR" dirty="0"/>
              <a:t>, Batı </a:t>
            </a:r>
            <a:r>
              <a:rPr lang="tr-TR" dirty="0" err="1"/>
              <a:t>Grönland’daki</a:t>
            </a:r>
            <a:endParaRPr lang="tr-TR" dirty="0"/>
          </a:p>
          <a:p>
            <a:r>
              <a:rPr lang="tr-TR" dirty="0"/>
              <a:t>3.8 milyar yaşındaki metamorfik kayaçlar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533400" y="1371600"/>
            <a:ext cx="8382000" cy="2838450"/>
          </a:xfrm>
          <a:prstGeom prst="rect">
            <a:avLst/>
          </a:prstGeom>
          <a:noFill/>
          <a:ln w="9525">
            <a:noFill/>
            <a:miter lim="800000"/>
            <a:headEnd/>
            <a:tailEnd/>
          </a:ln>
        </p:spPr>
        <p:txBody>
          <a:bodyPr>
            <a:spAutoFit/>
          </a:bodyPr>
          <a:lstStyle/>
          <a:p>
            <a:r>
              <a:rPr lang="tr-TR" dirty="0"/>
              <a:t>Ağaç gövdesinin veya bir odun parçasının enine kesitine bakıldığında bunun iç içe geçmiş bir dizi halkalardan oluştuğunu gözlemlenir. Sıcak iklimlerde her yıl kabuk altında ağaca bir halka eklenmektedir. Bu halkaların özelliği (boyut ve yoğunluğu) halkanın oluştuğu yıl sürecinde çevresel koşulları (öncelikle</a:t>
            </a:r>
          </a:p>
          <a:p>
            <a:r>
              <a:rPr lang="tr-TR" dirty="0"/>
              <a:t>iklimi) yansıtmasıdır. Uygun iklimsel koşullarda geniş halka oluşmakta, tersi durumda dar bir halka oluşmaktadır. Ağaç gövdesine her yıl yeni bir halka eklendiği düşünülürse ve ağacın kesim yılı bilinirse bu tarihten geriye gidilerek ağacın oluşum yaşının ve o yaşta iklim koşullarının ne şekilde olduğuyla ilgili yorum yapılabilir. Bu yaşlandırma sadece yakın geçmişte kullanılabilen bir yaş tayini yöntemidir.  </a:t>
            </a:r>
          </a:p>
        </p:txBody>
      </p:sp>
      <p:pic>
        <p:nvPicPr>
          <p:cNvPr id="5" name="Picture 12" descr="ANd9GcQ9cPkbZyKKtkdAOi_YXReJb9B3oCbbrmRBZU-H_guq6ret1eaVYZlEtTOo"/>
          <p:cNvPicPr>
            <a:picLocks noChangeAspect="1" noChangeArrowheads="1"/>
          </p:cNvPicPr>
          <p:nvPr/>
        </p:nvPicPr>
        <p:blipFill>
          <a:blip r:embed="rId2" cstate="print"/>
          <a:srcRect/>
          <a:stretch>
            <a:fillRect/>
          </a:stretch>
        </p:blipFill>
        <p:spPr bwMode="auto">
          <a:xfrm>
            <a:off x="762000" y="4495800"/>
            <a:ext cx="3581400" cy="2224088"/>
          </a:xfrm>
          <a:prstGeom prst="rect">
            <a:avLst/>
          </a:prstGeom>
          <a:noFill/>
          <a:ln w="9525">
            <a:noFill/>
            <a:miter lim="800000"/>
            <a:headEnd/>
            <a:tailEnd/>
          </a:ln>
        </p:spPr>
      </p:pic>
      <p:pic>
        <p:nvPicPr>
          <p:cNvPr id="6" name="Picture 14" descr="halka"/>
          <p:cNvPicPr>
            <a:picLocks noChangeAspect="1" noChangeArrowheads="1"/>
          </p:cNvPicPr>
          <p:nvPr/>
        </p:nvPicPr>
        <p:blipFill>
          <a:blip r:embed="rId3" cstate="print"/>
          <a:srcRect/>
          <a:stretch>
            <a:fillRect/>
          </a:stretch>
        </p:blipFill>
        <p:spPr bwMode="auto">
          <a:xfrm>
            <a:off x="4648200" y="4495800"/>
            <a:ext cx="3962400" cy="22098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634</Words>
  <Application>Microsoft Office PowerPoint</Application>
  <PresentationFormat>Ekran Gösterisi (4:3)</PresentationFormat>
  <Paragraphs>28</Paragraphs>
  <Slides>12</Slides>
  <Notes>0</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Ofis Teması</vt:lpstr>
      <vt:lpstr>Bu power point sunumu 2. kısmı oluşturuyor :D  </vt:lpstr>
      <vt:lpstr>KAYA KATMANLARININ KARŞILAŞTIRILMASI İLE YAŞLANDIRMA</vt:lpstr>
      <vt:lpstr>Slayt 3</vt:lpstr>
      <vt:lpstr>FOSİLLERLE YAŞLANDIRMA</vt:lpstr>
      <vt:lpstr>Slayt 5</vt:lpstr>
      <vt:lpstr>RADYOAKTİVİTE ile YAŞLANDIRMA   Göreceli yaşlandırma prensibine ek olarak, jeolojik oluşumların kesin yaşlarına radyoaktivite ile yaşlandırma prensibiyle ulaşmak mümkündür.  Atomik yapı: Atom çekirdeğinde proton ve nötronlar vardır. Etrafındaki yörüngelerde ise elektronlar hareket halinde bulunmaktadır. Atom sayısı çekirdekteki proton sayısına eşittir ve sabittir. Bunun yanında atom kütlesi proton ve nötron sayısının toplamına eşittir. Çekirdekteki proton sayısı sabit kalsa da nötron sayısı değişebilmektedir. Buna göre, her elementin atom kütlesinde değişiklikler olabilir. Bu aynı elementin farklı atom kütlesine sahip atomlarına İZOTOP denir. Çekirdekteki proton ve nötronlar genellikle sıkı bağlanmıştır. Ancak bazı izotoplar bağlayıcı kuvvetlerin gevşekliğinden dolayı dengesiz bir durumdadır. Sonuçta; çekirdek aniden parçalanır ve radyoaktivite işleyişi başlar. Yani radyoaktivite atom çekirdeğinin elektromanyetik ışımalar yayarak parçalanmasıdır.  </vt:lpstr>
      <vt:lpstr>Slayt 7</vt:lpstr>
      <vt:lpstr>Slayt 8</vt:lpstr>
      <vt:lpstr>Slayt 9</vt:lpstr>
      <vt:lpstr>Slayt 10</vt:lpstr>
      <vt:lpstr>Slayt 11</vt:lpstr>
      <vt:lpstr>Slayt 12</vt:lpstr>
    </vt:vector>
  </TitlesOfParts>
  <Company>NeC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 power point sunumu 2. kısmı oluşturuyor :D  </dc:title>
  <dc:creator>selmahan</dc:creator>
  <cp:lastModifiedBy>selmahan</cp:lastModifiedBy>
  <cp:revision>2</cp:revision>
  <dcterms:created xsi:type="dcterms:W3CDTF">2013-04-20T08:51:51Z</dcterms:created>
  <dcterms:modified xsi:type="dcterms:W3CDTF">2013-04-20T09:02:01Z</dcterms:modified>
</cp:coreProperties>
</file>