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70" r:id="rId7"/>
    <p:sldId id="260" r:id="rId8"/>
    <p:sldId id="261" r:id="rId9"/>
    <p:sldId id="263" r:id="rId10"/>
    <p:sldId id="264" r:id="rId11"/>
    <p:sldId id="265" r:id="rId12"/>
    <p:sldId id="266" r:id="rId13"/>
    <p:sldId id="267" r:id="rId14"/>
    <p:sldId id="268" r:id="rId15"/>
    <p:sldId id="269"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6" autoAdjust="0"/>
    <p:restoredTop sz="94660"/>
  </p:normalViewPr>
  <p:slideViewPr>
    <p:cSldViewPr>
      <p:cViewPr varScale="1">
        <p:scale>
          <a:sx n="57" d="100"/>
          <a:sy n="57" d="100"/>
        </p:scale>
        <p:origin x="-8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87C4FE19-5B39-4467-A871-C59DA9EED44A}" type="datetimeFigureOut">
              <a:rPr lang="tr-TR" smtClean="0"/>
              <a:pPr/>
              <a:t>19.04.2012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0513538C-92CD-40AA-9E3C-6136591F1D29}"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C4FE19-5B39-4467-A871-C59DA9EED44A}" type="datetimeFigureOut">
              <a:rPr lang="tr-TR" smtClean="0"/>
              <a:pPr/>
              <a:t>19.04.2012</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13538C-92CD-40AA-9E3C-6136591F1D29}"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a:xfrm>
            <a:off x="0" y="0"/>
            <a:ext cx="9144000" cy="6858000"/>
          </a:xfrm>
        </p:spPr>
        <p:txBody>
          <a:bodyPr/>
          <a:lstStyle/>
          <a:p>
            <a:r>
              <a:rPr lang="tr-TR" b="1" dirty="0" smtClean="0">
                <a:solidFill>
                  <a:schemeClr val="tx1">
                    <a:lumMod val="95000"/>
                    <a:lumOff val="5000"/>
                  </a:schemeClr>
                </a:solidFill>
              </a:rPr>
              <a:t>Orman Nedir? </a:t>
            </a:r>
          </a:p>
          <a:p>
            <a:r>
              <a:rPr lang="tr-TR" b="1" dirty="0" smtClean="0">
                <a:solidFill>
                  <a:schemeClr val="tx1">
                    <a:lumMod val="95000"/>
                    <a:lumOff val="5000"/>
                  </a:schemeClr>
                </a:solidFill>
              </a:rPr>
              <a:t>Orman;ağaçlarla birlikte diğer bitkiler,hayvanlar,mikroorganizmalar gibi canlı varlıklarla toprak,hava,su,ışık ve sıcaklık gibi fiziksel çevre faktörlerinin birlikte oluşturdukları karşılıklı ilişkiler dokusunu simgeleyen bir ekosistemdir. Ormanın baskın elemanı ağaçlardır.</a:t>
            </a:r>
          </a:p>
          <a:p>
            <a:endParaRPr lang="tr-TR" dirty="0"/>
          </a:p>
        </p:txBody>
      </p:sp>
      <p:pic>
        <p:nvPicPr>
          <p:cNvPr id="4" name="Picture 2" descr="C:\Users\Exper\Pictures\kent_ormani_47.jpg"/>
          <p:cNvPicPr>
            <a:picLocks noChangeAspect="1" noChangeArrowheads="1"/>
          </p:cNvPicPr>
          <p:nvPr/>
        </p:nvPicPr>
        <p:blipFill>
          <a:blip r:embed="rId2" cstate="print"/>
          <a:srcRect/>
          <a:stretch>
            <a:fillRect/>
          </a:stretch>
        </p:blipFill>
        <p:spPr bwMode="auto">
          <a:xfrm>
            <a:off x="0" y="3573016"/>
            <a:ext cx="9144000" cy="328498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Exper\Pictures\orman2.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Ormanlardan elde edilen kütük aynı amaçla geliştirilen sentetik malzemelere rağmen sonsuz sayıda kullanıma sahiptir.</a:t>
            </a:r>
          </a:p>
          <a:p>
            <a:r>
              <a:rPr lang="tr-TR" dirty="0" smtClean="0"/>
              <a:t>Yakıt olarak, inşaat malzemesi olarak, maden direği, elektrik direği olarak; mobilya, oyma eşya, kağıt ve paketleme malzemesi yapımında olduğu kadar selofan ve </a:t>
            </a:r>
            <a:r>
              <a:rPr lang="tr-TR" dirty="0" err="1" smtClean="0"/>
              <a:t>rayonun</a:t>
            </a:r>
            <a:r>
              <a:rPr lang="tr-TR" dirty="0" smtClean="0"/>
              <a:t> temel malzemesi olarak da kullanılmakta birçok kimyasal maddeye kaynak ve çok çeşitli maddelerin imalinde de hammadde olmaktadır.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Exper\Desktop\Dogalgazin-Yayginlasmasi-Kacak-Agac-Kesimini-Engelledi_1322300372.jpg"/>
          <p:cNvPicPr>
            <a:picLocks noGrp="1" noChangeAspect="1" noChangeArrowheads="1"/>
          </p:cNvPicPr>
          <p:nvPr>
            <p:ph idx="1"/>
          </p:nvPr>
        </p:nvPicPr>
        <p:blipFill>
          <a:blip r:embed="rId2" cstate="print"/>
          <a:srcRect/>
          <a:stretch>
            <a:fillRect/>
          </a:stretch>
        </p:blipFill>
        <p:spPr bwMode="auto">
          <a:xfrm>
            <a:off x="0" y="0"/>
            <a:ext cx="4667250" cy="3789040"/>
          </a:xfrm>
          <a:prstGeom prst="rect">
            <a:avLst/>
          </a:prstGeom>
          <a:noFill/>
        </p:spPr>
      </p:pic>
      <p:pic>
        <p:nvPicPr>
          <p:cNvPr id="7171" name="Picture 3" descr="C:\Users\Exper\Desktop\insaat3.jpg"/>
          <p:cNvPicPr>
            <a:picLocks noChangeAspect="1" noChangeArrowheads="1"/>
          </p:cNvPicPr>
          <p:nvPr/>
        </p:nvPicPr>
        <p:blipFill>
          <a:blip r:embed="rId3" cstate="print"/>
          <a:srcRect/>
          <a:stretch>
            <a:fillRect/>
          </a:stretch>
        </p:blipFill>
        <p:spPr bwMode="auto">
          <a:xfrm>
            <a:off x="4644008" y="0"/>
            <a:ext cx="4499992" cy="3789040"/>
          </a:xfrm>
          <a:prstGeom prst="rect">
            <a:avLst/>
          </a:prstGeom>
          <a:noFill/>
        </p:spPr>
      </p:pic>
      <p:pic>
        <p:nvPicPr>
          <p:cNvPr id="7172" name="Picture 4" descr="C:\Users\Exper\Desktop\elektrik-diregi-dikerken-elektrige-kapildi-12742.jpg"/>
          <p:cNvPicPr>
            <a:picLocks noChangeAspect="1" noChangeArrowheads="1"/>
          </p:cNvPicPr>
          <p:nvPr/>
        </p:nvPicPr>
        <p:blipFill>
          <a:blip r:embed="rId4" cstate="print"/>
          <a:srcRect/>
          <a:stretch>
            <a:fillRect/>
          </a:stretch>
        </p:blipFill>
        <p:spPr bwMode="auto">
          <a:xfrm>
            <a:off x="0" y="3789040"/>
            <a:ext cx="4644008" cy="3068960"/>
          </a:xfrm>
          <a:prstGeom prst="rect">
            <a:avLst/>
          </a:prstGeom>
          <a:noFill/>
        </p:spPr>
      </p:pic>
      <p:pic>
        <p:nvPicPr>
          <p:cNvPr id="7173" name="Picture 5" descr="C:\Users\Exper\Desktop\1.jpg"/>
          <p:cNvPicPr>
            <a:picLocks noChangeAspect="1" noChangeArrowheads="1"/>
          </p:cNvPicPr>
          <p:nvPr/>
        </p:nvPicPr>
        <p:blipFill>
          <a:blip r:embed="rId5" cstate="print"/>
          <a:srcRect/>
          <a:stretch>
            <a:fillRect/>
          </a:stretch>
        </p:blipFill>
        <p:spPr bwMode="auto">
          <a:xfrm>
            <a:off x="4644008" y="3789040"/>
            <a:ext cx="4499992" cy="306896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Ormanlar aşırı yağışlarda su akışını ve selleri yavaşlatmalarıyla yeraltı su tablosunu arttırmada ve toprak toprak erozyonunu azaltmada rol oynarlar.</a:t>
            </a:r>
          </a:p>
          <a:p>
            <a:r>
              <a:rPr lang="tr-TR" dirty="0" smtClean="0"/>
              <a:t>Ormanların bunlardan hiç de daha az önemli olmayan bir başka fonksiyonu da birinci derecede önemli manzara ve rekreasyon alanları olmaları ve bu fonksiyonlarının gittikçe daha da yaygınlaşmasıdır. Görüldüğü gibi ormanlar gerçekten de çok amaçlı kullanılabilen kaynakların en önemlilerindendir.  </a:t>
            </a:r>
          </a:p>
          <a:p>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descr="C:\Users\Exper\Pictures\ORMAN%~1.GIF"/>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ORMANLAŞTIRMA</a:t>
            </a:r>
          </a:p>
          <a:p>
            <a:r>
              <a:rPr lang="tr-TR" dirty="0" smtClean="0"/>
              <a:t>Dünyada orman tahribi bütün hızıyla sürerken birçok yerde de ormanlaştırma ya da ağaç tarımı faaliyetleri yoluyla genel olarak ormanla kaplı alan belirli bir düzeyde tutturulmaya ve ağaç talebi böylece karşılanmaya çalışılmaktadır.</a:t>
            </a:r>
          </a:p>
          <a:p>
            <a:r>
              <a:rPr lang="tr-TR" dirty="0" smtClean="0"/>
              <a:t>Ormanlaştırma çabaları, özellikle tarım alanları ve yakacak sağlamak yerleşme için yer açmak üzere geçmişte ormanları büyük ölçüde yok edilmiş olan Avrupa da başlamıştır</a:t>
            </a:r>
          </a:p>
          <a:p>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Gerek ormanların canlandırılması gerekse tarım ve başka kullanışlara uygun olmayan alanlarda orman oluşturulmasıyla sürdürülen bu faaliyet sonucunda birçok ülke yirminci yüzyılın başındakinden daha çok ormana sahiptir artık.</a:t>
            </a:r>
          </a:p>
          <a:p>
            <a:r>
              <a:rPr lang="tr-TR" dirty="0" smtClean="0"/>
              <a:t>Örneğin; İngiltere de yirminci yüzyıl başında ülke yüzölçümünde yüzde 5 olan orman alanı oranı 1966 da yüzde 7.5 olmuş 2010 da da yüzde 12 ye yükselmiştir.</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Exper\Pictures\iğneadalongos.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ORMAN İŞLETMECİLİĞİ</a:t>
            </a:r>
          </a:p>
          <a:p>
            <a:r>
              <a:rPr lang="tr-TR" dirty="0" smtClean="0"/>
              <a:t>Ormanların sürdürülebilir işletmesi birçok mal ve hizmetin de buralara getirilmesini içerir.</a:t>
            </a:r>
          </a:p>
          <a:p>
            <a:r>
              <a:rPr lang="tr-TR" dirty="0" smtClean="0"/>
              <a:t>Tüm ormanlar doğaları gereği çok amaçlıysa da hepsinin birinci derecede ağır basan bir işletme amacı vardır bu amaç da ya üretim ( odun ve odun olmayan orman ürünleri) ya koruma (esas toprak ve su) ya da saklamadır (biyolojik farklılık kültürel miras alanı v.b gibi)</a:t>
            </a:r>
          </a:p>
          <a:p>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Birleşmiş Milletler Gıda ve Tarım Örgütü (FAO) her iki yılda bir yayınladığı DÜNYA ORMANLARININ DURUMU  adlı yayınında 1960ların  başlarında dünya ormanlarının yüzde 23 ü olan 975 milyon hektarlık orman alanı için işletme planları hazırlandığını tahmin ediyordu. Bu planlara göre bir çok alan ‘’ yoğun işletmeye tabi tutuluyordu. Günümüzde dünya ormanlarının yüzde 25 den azı gerçek anlamda işletilmekte ve bunların çoğu da  Rusya da bulunmaktadır.</a:t>
            </a: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11 İçerik Yer Tutucusu" descr="imagesCARWZRH9.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Exper\Pictures\tema_vakfi.jpg"/>
          <p:cNvPicPr>
            <a:picLocks noGrp="1" noChangeAspect="1" noChangeArrowheads="1"/>
          </p:cNvPicPr>
          <p:nvPr>
            <p:ph idx="1"/>
          </p:nvPr>
        </p:nvPicPr>
        <p:blipFill>
          <a:blip r:embed="rId2" cstate="print"/>
          <a:srcRect/>
          <a:stretch>
            <a:fillRect/>
          </a:stretch>
        </p:blipFill>
        <p:spPr bwMode="auto">
          <a:xfrm>
            <a:off x="0" y="0"/>
            <a:ext cx="9144000" cy="3547568"/>
          </a:xfrm>
          <a:prstGeom prst="rect">
            <a:avLst/>
          </a:prstGeom>
          <a:noFill/>
        </p:spPr>
      </p:pic>
      <p:pic>
        <p:nvPicPr>
          <p:cNvPr id="12291" name="Picture 3" descr="C:\Users\Exper\Pictures\orman-haftasi-etkinlikleri-e1330949081744.jpg"/>
          <p:cNvPicPr>
            <a:picLocks noChangeAspect="1" noChangeArrowheads="1"/>
          </p:cNvPicPr>
          <p:nvPr/>
        </p:nvPicPr>
        <p:blipFill>
          <a:blip r:embed="rId3" cstate="print"/>
          <a:srcRect/>
          <a:stretch>
            <a:fillRect/>
          </a:stretch>
        </p:blipFill>
        <p:spPr bwMode="auto">
          <a:xfrm>
            <a:off x="0" y="3501008"/>
            <a:ext cx="9144000" cy="335699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Exper\Pictures\Ormanlari-Nasil-Koruyabiliriz-Ormanlarin-Korunmasi.jpg"/>
          <p:cNvPicPr>
            <a:picLocks noGrp="1" noChangeAspect="1" noChangeArrowheads="1"/>
          </p:cNvPicPr>
          <p:nvPr>
            <p:ph idx="1"/>
          </p:nvPr>
        </p:nvPicPr>
        <p:blipFill>
          <a:blip r:embed="rId2" cstate="print"/>
          <a:srcRect/>
          <a:stretch>
            <a:fillRect/>
          </a:stretch>
        </p:blipFill>
        <p:spPr bwMode="auto">
          <a:xfrm>
            <a:off x="0" y="3305399"/>
            <a:ext cx="9144000" cy="3552601"/>
          </a:xfrm>
          <a:prstGeom prst="rect">
            <a:avLst/>
          </a:prstGeom>
          <a:noFill/>
        </p:spPr>
      </p:pic>
      <p:pic>
        <p:nvPicPr>
          <p:cNvPr id="13315" name="Picture 3" descr="C:\Users\Exper\Pictures\orm3.jpg"/>
          <p:cNvPicPr>
            <a:picLocks noChangeAspect="1" noChangeArrowheads="1"/>
          </p:cNvPicPr>
          <p:nvPr/>
        </p:nvPicPr>
        <p:blipFill>
          <a:blip r:embed="rId3" cstate="print"/>
          <a:srcRect/>
          <a:stretch>
            <a:fillRect/>
          </a:stretch>
        </p:blipFill>
        <p:spPr bwMode="auto">
          <a:xfrm>
            <a:off x="0" y="0"/>
            <a:ext cx="9144000" cy="3356992"/>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YEŞİL GÖRMEYEN GÖZLER RENK ZEVKİNDEN YOKSUNDUR.BURASINI ÖYLE BİR AĞAÇLANDIRIN Kİ KÖR BİR İNSAN DAHİ YEŞİLLİKLER ARASINDA OLDUĞUNU ANLASIN. </a:t>
            </a:r>
          </a:p>
          <a:p>
            <a:pPr>
              <a:buNone/>
            </a:pPr>
            <a:r>
              <a:rPr lang="tr-TR" dirty="0" smtClean="0"/>
              <a:t>   MUSTAFA KEMAL ATATÜRK</a:t>
            </a:r>
          </a:p>
          <a:p>
            <a:pPr>
              <a:buNone/>
            </a:pPr>
            <a:r>
              <a:rPr lang="tr-TR" dirty="0"/>
              <a:t> </a:t>
            </a:r>
            <a:r>
              <a:rPr lang="tr-TR" dirty="0" smtClean="0"/>
              <a:t>   ORMANIMDA BİR DALI KESENİN BAŞINI KESERİM </a:t>
            </a:r>
          </a:p>
          <a:p>
            <a:pPr>
              <a:buNone/>
            </a:pPr>
            <a:r>
              <a:rPr lang="tr-TR"/>
              <a:t> </a:t>
            </a:r>
            <a:r>
              <a:rPr lang="tr-TR" smtClean="0"/>
              <a:t>   FATİH SULTAN MEHMET</a:t>
            </a:r>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Kaynakça:  </a:t>
            </a:r>
            <a:r>
              <a:rPr lang="tr-TR" dirty="0" err="1" smtClean="0"/>
              <a:t>Tümertekin</a:t>
            </a:r>
            <a:r>
              <a:rPr lang="tr-TR" dirty="0" smtClean="0"/>
              <a:t> Erol,  </a:t>
            </a:r>
            <a:r>
              <a:rPr lang="tr-TR" dirty="0" err="1" smtClean="0"/>
              <a:t>Özgüç</a:t>
            </a:r>
            <a:r>
              <a:rPr lang="tr-TR" dirty="0" smtClean="0"/>
              <a:t> Nazmiye Ekonomik coğrafya </a:t>
            </a:r>
          </a:p>
          <a:p>
            <a:endParaRPr lang="tr-TR" dirty="0" smtClean="0"/>
          </a:p>
          <a:p>
            <a:pPr>
              <a:buNone/>
            </a:pPr>
            <a:r>
              <a:rPr lang="tr-TR" smtClean="0"/>
              <a:t>     http</a:t>
            </a:r>
            <a:r>
              <a:rPr lang="tr-TR" dirty="0" smtClean="0"/>
              <a:t>://www.tema.</a:t>
            </a:r>
            <a:r>
              <a:rPr lang="tr-TR" dirty="0" err="1" smtClean="0"/>
              <a:t>org.tr</a:t>
            </a:r>
            <a:r>
              <a:rPr lang="tr-TR" dirty="0" smtClean="0"/>
              <a:t>/</a:t>
            </a:r>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endParaRPr lang="tr-TR" dirty="0" smtClean="0"/>
          </a:p>
          <a:p>
            <a:endParaRPr lang="tr-TR" dirty="0" smtClean="0"/>
          </a:p>
          <a:p>
            <a:endParaRPr lang="tr-TR" dirty="0" smtClean="0"/>
          </a:p>
          <a:p>
            <a:r>
              <a:rPr lang="tr-TR" smtClean="0"/>
              <a:t> </a:t>
            </a:r>
            <a:r>
              <a:rPr lang="tr-TR" smtClean="0"/>
              <a:t>               TUĞBA </a:t>
            </a:r>
            <a:r>
              <a:rPr lang="tr-TR" dirty="0" smtClean="0"/>
              <a:t>BOĞAZ</a:t>
            </a:r>
          </a:p>
          <a:p>
            <a:r>
              <a:rPr lang="tr-TR" dirty="0" smtClean="0"/>
              <a:t>                30107068016</a:t>
            </a:r>
          </a:p>
          <a:p>
            <a:r>
              <a:rPr lang="tr-TR" dirty="0" smtClean="0"/>
              <a:t>                COĞRAFYA İ.Ö</a:t>
            </a:r>
          </a:p>
          <a:p>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Doğal ve orman plantasyonu olarak dünya ormanlarının kapladıkları alan yerkürenin yaklaşık yüzde 31 i kadar tutan 4 milyar hektar olarak hesaplanmaktadır. </a:t>
            </a:r>
            <a:r>
              <a:rPr lang="tr-TR" dirty="0"/>
              <a:t>K</a:t>
            </a:r>
            <a:r>
              <a:rPr lang="tr-TR" dirty="0" smtClean="0"/>
              <a:t>işi başına yaklaşık 0.6 ha orman düşmektedir. Ormanlar yeryüzünde eşitsiz olarak dağılmışlardır: FAO ya göre (2010) önde gelen 5 ülke</a:t>
            </a:r>
          </a:p>
          <a:p>
            <a:r>
              <a:rPr lang="tr-TR" dirty="0" smtClean="0"/>
              <a:t>Rusya Federasyonu,Brezilya,Kanada, ABD ve Çin dünya ormanlarının yüzde 53 ünden fazlasına sahip bulunurken 2 milyardan fazla toplam nüfusa sahip 64 ülke de yüzölçümlerinin yüzde 10 undan az orman içermektedir.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dorman.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FAO  </a:t>
            </a:r>
            <a:r>
              <a:rPr lang="tr-TR" dirty="0" err="1" smtClean="0"/>
              <a:t>nun</a:t>
            </a:r>
            <a:r>
              <a:rPr lang="tr-TR" dirty="0" smtClean="0"/>
              <a:t>   Dünya Ormanlarının durumu hakkında iki yılda bir yaptığı yayını 1980-1995 arasında küresel ölçekte 180 milyon, 1990-2000 arasında ise 94 milyon ve yılda ortalama 13 milyon hektarlık ormanın yitirildiğine işaret etmektedir. 2000-2005 arasında ise orman yitiminin oransal azalması ilk kez umutları arttırmıştır.</a:t>
            </a:r>
          </a:p>
          <a:p>
            <a:r>
              <a:rPr lang="tr-TR" dirty="0" smtClean="0"/>
              <a:t>Bu dönemde 57 ülkede orman alanında artış 83 ülkede de azalış gözlemlenmiştir. </a:t>
            </a:r>
          </a:p>
          <a:p>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pPr>
              <a:buNone/>
            </a:pPr>
            <a:r>
              <a:rPr lang="tr-TR" dirty="0" smtClean="0"/>
              <a:t>YOK OLAN ORMANLARIN ZARARI KRİZDEN FAZLA</a:t>
            </a:r>
          </a:p>
          <a:p>
            <a:pPr>
              <a:buNone/>
            </a:pPr>
            <a:r>
              <a:rPr lang="tr-TR" dirty="0" smtClean="0"/>
              <a:t>   Dünya üzerinde kaybolan ormanların küresel ekonomiye verdiği zararın içinde bulunduğumuz dönemde yaşanan bankacılık krizinden daha da büyük olduğu vurgulandı.</a:t>
            </a:r>
          </a:p>
          <a:p>
            <a:pPr>
              <a:buNone/>
            </a:pPr>
            <a:r>
              <a:rPr lang="en-US" dirty="0" smtClean="0"/>
              <a:t>LONDRA</a:t>
            </a:r>
            <a:r>
              <a:rPr lang="tr-TR" dirty="0" smtClean="0"/>
              <a:t>- Avrupa Birliğince yaptırılan bir araştırmaya göre, doğadaki ormanların yok olması yılda 2 trilyon ile 5 trilyon dolar arasında kayba yol açıyor.Bu sayıya ormanlar sayesinde elde edilen temiz su ve ormanların tükettiği karbondioksit gibi değerlerde hesap edilerek varıldı.</a:t>
            </a:r>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xper\Pictures\orman_tr.jpg"/>
          <p:cNvPicPr>
            <a:picLocks noGrp="1" noChangeAspect="1" noChangeArrowheads="1"/>
          </p:cNvPicPr>
          <p:nvPr>
            <p:ph idx="1"/>
          </p:nvPr>
        </p:nvPicPr>
        <p:blipFill>
          <a:blip r:embed="rId2" cstate="print"/>
          <a:srcRect/>
          <a:stretch>
            <a:fillRect/>
          </a:stretch>
        </p:blipFill>
        <p:spPr bwMode="auto">
          <a:xfrm>
            <a:off x="1" y="0"/>
            <a:ext cx="9144000" cy="6858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0" y="0"/>
            <a:ext cx="9144000" cy="6858000"/>
          </a:xfrm>
        </p:spPr>
        <p:txBody>
          <a:bodyPr/>
          <a:lstStyle/>
          <a:p>
            <a:r>
              <a:rPr lang="tr-TR" dirty="0" smtClean="0"/>
              <a:t>ORMANLARDAN YARARLANMA:</a:t>
            </a:r>
          </a:p>
          <a:p>
            <a:r>
              <a:rPr lang="tr-TR" dirty="0" smtClean="0"/>
              <a:t>Yeryüzü karalarının halen yüzde 30 kadarını kapladığı sanılan ormanlar insanın yaşamında tarih boyunca önemli bir rol oynamıştır; hala da oynamaktadırlar.</a:t>
            </a:r>
          </a:p>
          <a:p>
            <a:r>
              <a:rPr lang="tr-TR" dirty="0" smtClean="0"/>
              <a:t>Ormanlar, yerleşmelere korunak hayvanların beslenmesine kaynak oluşturur; yaban yaşamının habitatsıdır yeryüzündeki tüm türlerin üçte ikisi ormanlardadır</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Exper\Pictures\avustralya-orman-yangin.jpg"/>
          <p:cNvPicPr>
            <a:picLocks noGrp="1" noChangeAspect="1" noChangeArrowheads="1"/>
          </p:cNvPicPr>
          <p:nvPr>
            <p:ph idx="1"/>
          </p:nvPr>
        </p:nvPicPr>
        <p:blipFill>
          <a:blip r:embed="rId2" cstate="print"/>
          <a:srcRect/>
          <a:stretch>
            <a:fillRect/>
          </a:stretch>
        </p:blipFill>
        <p:spPr bwMode="auto">
          <a:xfrm>
            <a:off x="0" y="1"/>
            <a:ext cx="9144000" cy="6858000"/>
          </a:xfrm>
          <a:prstGeom prst="rect">
            <a:avLst/>
          </a:prstGeom>
          <a:noFill/>
        </p:spPr>
      </p:pic>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701</Words>
  <Application>Microsoft Office PowerPoint</Application>
  <PresentationFormat>Ekran Gösterisi (4:3)</PresentationFormat>
  <Paragraphs>38</Paragraphs>
  <Slides>24</Slides>
  <Notes>0</Notes>
  <HiddenSlides>0</HiddenSlides>
  <MMClips>0</MMClips>
  <ScaleCrop>false</ScaleCrop>
  <HeadingPairs>
    <vt:vector size="4" baseType="variant">
      <vt:variant>
        <vt:lpstr>Tema</vt:lpstr>
      </vt:variant>
      <vt:variant>
        <vt:i4>1</vt:i4>
      </vt:variant>
      <vt:variant>
        <vt:lpstr>Slayt Başlıkları</vt:lpstr>
      </vt:variant>
      <vt:variant>
        <vt:i4>24</vt:i4>
      </vt:variant>
    </vt:vector>
  </HeadingPairs>
  <TitlesOfParts>
    <vt:vector size="25" baseType="lpstr">
      <vt:lpstr>Ofis Teması</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Exper</dc:creator>
  <cp:lastModifiedBy>Exper</cp:lastModifiedBy>
  <cp:revision>24</cp:revision>
  <dcterms:created xsi:type="dcterms:W3CDTF">2012-04-11T19:13:30Z</dcterms:created>
  <dcterms:modified xsi:type="dcterms:W3CDTF">2012-04-19T16:26:50Z</dcterms:modified>
</cp:coreProperties>
</file>