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92" r:id="rId27"/>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91" autoAdjust="0"/>
    <p:restoredTop sz="94660"/>
  </p:normalViewPr>
  <p:slideViewPr>
    <p:cSldViewPr snapToGrid="0">
      <p:cViewPr varScale="1">
        <p:scale>
          <a:sx n="74" d="100"/>
          <a:sy n="74"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cm"/>
          <inkml:channel name="T" type="integer" max="2.14748E9" units="dev"/>
        </inkml:traceFormat>
        <inkml:channelProperties>
          <inkml:channelProperty channel="X" name="resolution" value="2080.7085" units="1/cm"/>
          <inkml:channelProperty channel="Y" name="resolution" value="3329.30273" units="1/cm"/>
          <inkml:channelProperty channel="F" name="resolution" value="2.84167" units="1/cm"/>
          <inkml:channelProperty channel="T" name="resolution" value="1" units="1/dev"/>
        </inkml:channelProperties>
      </inkml:inkSource>
      <inkml:timestamp xml:id="ts0" timeString="2014-09-21T12:43:44.698"/>
    </inkml:context>
    <inkml:brush xml:id="br0">
      <inkml:brushProperty name="width" value="0.05292" units="cm"/>
      <inkml:brushProperty name="height" value="0.05292" units="cm"/>
      <inkml:brushProperty name="color" value="#FF0000"/>
    </inkml:brush>
  </inkml:definitions>
  <inkml:trace contextRef="#ctx0" brushRef="#br0">7796 7356 62 0,'-42'-29'-9'16</inkml:trace>
  <inkml:trace contextRef="#ctx0" brushRef="#br0" timeOffset="1230.0701">7256 7359 0 0,'0'0'7'0,"0"0"-2"0,0 0-6 16,0 0 1-16,0 0 0 0,0-3 36 15,0 3-7-15,0-1-14 0,0 0 3 0,0-1-1 16,0 2-5-16,0 0-4 0,0 0-1 15,0 0-4-15,0 0-3 0,0 0-1 16,0 0 0-16,0 0 1 0,0 0-2 16,0 0 1-16,-2 0 0 0,1 0 0 15,1 0 0-15,0 0 1 0,0 0 0 0,0 0 1 16,0 0 0-16,0 0 0 15,0 0 1-15,0 0 0 0,0 0-1 16,0 0-1-16,0-1 1 0,1-2-2 16,7 1-2-16,0-2 1 0,0 1 1 0,-1-1-1 15,-2 1-2-15,3 3 2 0,-2 0-1 16,0 0-1-16,0 0-3 0,-2 0 1 15,-3 0-4-15,-1 0 0 0,4 0 5 16,-1 7-3-16,-1 0 0 0,-2-2 5 16,0 3 2-16,0 1-1 0,0 1-1 15,-1-2-1-15,-4-2 2 0,-3 2 2 0,-2-5-2 16,2 1 4-16,2 1-2 15,-2 2 0-15,0-4 1 0,-2 1-1 16,-2-3 0-16,4 2 0 0,3-2 1 0,2-1 1 16,1 0-2-16,-2 0 1 0,1 0 0 15,2 0 0-15,-1 0 0 0,2 0 0 16,0 0-1-16,0-5-2 0,0 1-5 15,4-3-3-15,8 3-5 0,-4 3-22 16</inkml:trace>
  <inkml:trace contextRef="#ctx0" brushRef="#br0" timeOffset="8414.4813">5420 9200 6 0,'0'0'14'0,"0"0"4"0,0 0-3 15,0 0-2-15,0 0 2 0,0 0 4 16,0 0-3-16,0 0 0 0,-1 0 0 15,-1 0-3-15,2 0 1 0,-1 0-5 16,0 0 1-16,-2 0-2 0,0 0-2 16,3 0 0-16,0-3-1 0,0 2-2 15,0-2-2-15,-1 2 0 0,1-3 1 16,0 0-1-16,0 1-6 0,0-1-4 15,7-3-1-15,3 2 5 0,2 2 1 0,6 3 0 16,-4 0-1-16,1 0 1 0,-3 6-6 16,-1 4 0-16,-2 5 2 0,0 2-1 15,1 3-2-15,-4-2 4 0,-6-1 4 16,0-1-6-16,-2-1 1 0,-12-5 7 15,1 4 2-15,-2-8 2 0,2 0-2 16,0-2 2-16,2-4 1 0,4 0 2 16,-1 0 1-16,4 0 11 0,0 0-10 15,-1-10 2-15,2-4-4 0,3-1-6 16,0-2 2-16,0-2-5 0,8-2 2 0,2 1 0 15,3 1 1-15,0 6-2 0,-2 6 1 16,-3 4-2-16,-1 3 1 0,-3 0-3 16,1 0-12-16,-1 15-2 0,-3 2 0 15,-1 7-31-15</inkml:trace>
</inkml:ink>
</file>

<file path=ppt/ink/ink2.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cm"/>
          <inkml:channel name="T" type="integer" max="2.14748E9" units="dev"/>
        </inkml:traceFormat>
        <inkml:channelProperties>
          <inkml:channelProperty channel="X" name="resolution" value="2080.7085" units="1/cm"/>
          <inkml:channelProperty channel="Y" name="resolution" value="3329.30273" units="1/cm"/>
          <inkml:channelProperty channel="F" name="resolution" value="2.84167" units="1/cm"/>
          <inkml:channelProperty channel="T" name="resolution" value="1" units="1/dev"/>
        </inkml:channelProperties>
      </inkml:inkSource>
      <inkml:timestamp xml:id="ts0" timeString="2014-09-21T13:06:58.050"/>
    </inkml:context>
    <inkml:brush xml:id="br0">
      <inkml:brushProperty name="width" value="0.05292" units="cm"/>
      <inkml:brushProperty name="height" value="0.05292" units="cm"/>
      <inkml:brushProperty name="color" value="#FF0000"/>
    </inkml:brush>
  </inkml:definitions>
  <inkml:trace contextRef="#ctx0" brushRef="#br0">5578 2610 1 0,'-8'0'3'0,"-2"0"-4"0,2 1 14 15,4 2 10-15,2-2-1 0,0-1 3 16,2 2 4-16,0-2-2 0,-3 0-7 16,3 0-3-16,0 0-5 0,0 0 1 0,0 0-4 15,0 0-1-15,0 0 0 16,0 1-6-16,0-1-1 0,0 0-1 15,0 0-1-15,0 0-1 0,0 0-4 16,0 0 2-16,0 3-2 0,0-1-1 0,0 5 2 16,0 2 6-16,0 2 1 0,7 2-3 15,1 2 0-15,1-3 0 0,6 4 1 16,-1 0-1-16,5-1 1 0,8 3 3 15,2-3-2-15,4-3 1 0,1-1-1 16,0-3 1-16,4-3 3 0,3 3-4 0,0 0 0 16,2-4 2-16,-3-3 0 15,-2 1-3-15,-4-2 1 0,-2 0 2 16,3 2-3-16,-2-2 0 0,2 0 0 15,-4 0 1-15,-3 0 0 0,1 0-1 16,-2 0 1-16,-3 0-1 0,-7 0 2 0,-4 0-1 16,-6 0-1-1,-2 2-1-15,3-2 4 0,-6 0-5 0,-2 0 5 0,0 0 0 16,0 0 1-16,1 0 0 0,2 0 1 15,-3 0 0-15,0 0 1 0,0 0-1 16,0 0-2-16,0 1 0 0,0-1-1 0,0 0-4 16,0 0-1-16,0 1-11 0,0 3-19 15,0 7-14-15,-2 5-20 16,1 3-19-16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A87724-A972-4152-8697-B779CB984C3A}" type="datetimeFigureOut">
              <a:rPr lang="tr-TR" smtClean="0"/>
              <a:t>21.09.2014</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8BA131-A775-4A8E-A4AD-3751409BB8FB}" type="slidenum">
              <a:rPr lang="tr-TR" smtClean="0"/>
              <a:t>‹#›</a:t>
            </a:fld>
            <a:endParaRPr lang="tr-TR"/>
          </a:p>
        </p:txBody>
      </p:sp>
    </p:spTree>
    <p:extLst>
      <p:ext uri="{BB962C8B-B14F-4D97-AF65-F5344CB8AC3E}">
        <p14:creationId xmlns:p14="http://schemas.microsoft.com/office/powerpoint/2010/main" val="219296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83EFB560-CF76-4DEC-8D38-246727F89C00}" type="slidenum">
              <a:rPr lang="tr-TR" smtClean="0"/>
              <a:t>2</a:t>
            </a:fld>
            <a:endParaRPr lang="tr-TR"/>
          </a:p>
        </p:txBody>
      </p:sp>
    </p:spTree>
    <p:extLst>
      <p:ext uri="{BB962C8B-B14F-4D97-AF65-F5344CB8AC3E}">
        <p14:creationId xmlns:p14="http://schemas.microsoft.com/office/powerpoint/2010/main" val="1761645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C646118C-0890-4911-A42B-57EB4DA29F1F}" type="datetimeFigureOut">
              <a:rPr lang="tr-TR" smtClean="0"/>
              <a:t>21.09.2014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1950397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646118C-0890-4911-A42B-57EB4DA29F1F}" type="datetimeFigureOut">
              <a:rPr lang="tr-TR" smtClean="0"/>
              <a:t>21.09.2014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1768630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646118C-0890-4911-A42B-57EB4DA29F1F}" type="datetimeFigureOut">
              <a:rPr lang="tr-TR" smtClean="0"/>
              <a:t>21.09.2014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455641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646118C-0890-4911-A42B-57EB4DA29F1F}" type="datetimeFigureOut">
              <a:rPr lang="tr-TR" smtClean="0"/>
              <a:t>21.09.2014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1916809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C646118C-0890-4911-A42B-57EB4DA29F1F}" type="datetimeFigureOut">
              <a:rPr lang="tr-TR" smtClean="0"/>
              <a:t>21.09.2014</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3312233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C646118C-0890-4911-A42B-57EB4DA29F1F}" type="datetimeFigureOut">
              <a:rPr lang="tr-TR" smtClean="0"/>
              <a:t>21.09.2014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2646018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C646118C-0890-4911-A42B-57EB4DA29F1F}" type="datetimeFigureOut">
              <a:rPr lang="tr-TR" smtClean="0"/>
              <a:t>21.09.2014</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3070373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C646118C-0890-4911-A42B-57EB4DA29F1F}" type="datetimeFigureOut">
              <a:rPr lang="tr-TR" smtClean="0"/>
              <a:t>21.09.2014</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3596806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C646118C-0890-4911-A42B-57EB4DA29F1F}" type="datetimeFigureOut">
              <a:rPr lang="tr-TR" smtClean="0"/>
              <a:t>21.09.2014</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1090966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C646118C-0890-4911-A42B-57EB4DA29F1F}" type="datetimeFigureOut">
              <a:rPr lang="tr-TR" smtClean="0"/>
              <a:t>21.09.2014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1041845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C646118C-0890-4911-A42B-57EB4DA29F1F}" type="datetimeFigureOut">
              <a:rPr lang="tr-TR" smtClean="0"/>
              <a:t>21.09.2014</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E0529D70-9D08-4E1C-A1B3-E2AE45B5FDBB}" type="slidenum">
              <a:rPr lang="tr-TR" smtClean="0"/>
              <a:t>‹#›</a:t>
            </a:fld>
            <a:endParaRPr lang="tr-TR"/>
          </a:p>
        </p:txBody>
      </p:sp>
    </p:spTree>
    <p:extLst>
      <p:ext uri="{BB962C8B-B14F-4D97-AF65-F5344CB8AC3E}">
        <p14:creationId xmlns:p14="http://schemas.microsoft.com/office/powerpoint/2010/main" val="2140777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46118C-0890-4911-A42B-57EB4DA29F1F}" type="datetimeFigureOut">
              <a:rPr lang="tr-TR" smtClean="0"/>
              <a:t>21.09.2014</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529D70-9D08-4E1C-A1B3-E2AE45B5FDBB}" type="slidenum">
              <a:rPr lang="tr-TR" smtClean="0"/>
              <a:t>‹#›</a:t>
            </a:fld>
            <a:endParaRPr lang="tr-TR"/>
          </a:p>
        </p:txBody>
      </p:sp>
    </p:spTree>
    <p:extLst>
      <p:ext uri="{BB962C8B-B14F-4D97-AF65-F5344CB8AC3E}">
        <p14:creationId xmlns:p14="http://schemas.microsoft.com/office/powerpoint/2010/main" val="2360459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customXml" Target="../ink/ink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customXml" Target="../ink/ink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www.internetteder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570689" y="5335867"/>
            <a:ext cx="3744416" cy="960981"/>
          </a:xfrm>
          <a:prstGeom prst="rect">
            <a:avLst/>
          </a:prstGeom>
        </p:spPr>
        <p:txBody>
          <a:bodyPr vert="horz" lIns="121920" tIns="60960" rIns="121920" bIns="6096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tr-TR" sz="3200" b="1" i="1">
                <a:solidFill>
                  <a:srgbClr val="FF0000"/>
                </a:solidFill>
                <a:effectLst>
                  <a:outerShdw blurRad="38100" dist="38100" dir="2700000" algn="tl">
                    <a:srgbClr val="000000">
                      <a:alpha val="43137"/>
                    </a:srgbClr>
                  </a:outerShdw>
                </a:effectLst>
                <a:latin typeface="AvantGarde Md BT" pitchFamily="34" charset="0"/>
              </a:rPr>
              <a:t>10.Sınıf</a:t>
            </a:r>
            <a:endParaRPr lang="en-US" sz="3200" b="1" i="1">
              <a:solidFill>
                <a:srgbClr val="FF0000"/>
              </a:solidFill>
              <a:effectLst>
                <a:outerShdw blurRad="38100" dist="38100" dir="2700000" algn="tl">
                  <a:srgbClr val="000000">
                    <a:alpha val="43137"/>
                  </a:srgbClr>
                </a:outerShdw>
              </a:effectLst>
              <a:latin typeface="AvantGarde Md BT" pitchFamily="34" charset="0"/>
            </a:endParaRPr>
          </a:p>
        </p:txBody>
      </p:sp>
      <p:sp>
        <p:nvSpPr>
          <p:cNvPr id="6" name="TextBox 24"/>
          <p:cNvSpPr txBox="1"/>
          <p:nvPr/>
        </p:nvSpPr>
        <p:spPr>
          <a:xfrm>
            <a:off x="2284037" y="486840"/>
            <a:ext cx="9156674" cy="1733680"/>
          </a:xfrm>
          <a:prstGeom prst="rect">
            <a:avLst/>
          </a:prstGeom>
          <a:noFill/>
        </p:spPr>
        <p:txBody>
          <a:bodyPr wrap="none" rtlCol="0">
            <a:spAutoFit/>
          </a:bodyPr>
          <a:lstStyle>
            <a:defPPr>
              <a:defRPr lang="en-US"/>
            </a:defPPr>
            <a:lvl1pPr>
              <a:defRPr sz="11500" b="1" spc="-300">
                <a:ln w="19050">
                  <a:solidFill>
                    <a:schemeClr val="tx2">
                      <a:tint val="1000"/>
                    </a:schemeClr>
                  </a:solidFill>
                  <a:prstDash val="solid"/>
                </a:ln>
                <a:solidFill>
                  <a:schemeClr val="accent1">
                    <a:lumMod val="75000"/>
                  </a:schemeClr>
                </a:solidFill>
                <a:effectLst>
                  <a:outerShdw blurRad="50000" dist="50800" dir="7500000" algn="tl">
                    <a:srgbClr val="000000">
                      <a:shade val="5000"/>
                      <a:alpha val="35000"/>
                    </a:srgbClr>
                  </a:outerShdw>
                </a:effectLst>
                <a:latin typeface="Verdana"/>
                <a:cs typeface="Verdana"/>
              </a:defRPr>
            </a:lvl1pPr>
          </a:lstStyle>
          <a:p>
            <a:r>
              <a:rPr lang="en-US" sz="10666"/>
              <a:t>MATEMATİK</a:t>
            </a:r>
            <a:endParaRPr lang="en-US" sz="15333"/>
          </a:p>
        </p:txBody>
      </p:sp>
      <p:sp>
        <p:nvSpPr>
          <p:cNvPr id="7" name="Rectangle 3"/>
          <p:cNvSpPr txBox="1">
            <a:spLocks noChangeArrowheads="1"/>
          </p:cNvSpPr>
          <p:nvPr/>
        </p:nvSpPr>
        <p:spPr>
          <a:xfrm>
            <a:off x="2442898" y="2084851"/>
            <a:ext cx="8741668" cy="230425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buNone/>
              <a:tabLst>
                <a:tab pos="1915536" algn="l"/>
                <a:tab pos="3229953" algn="l"/>
              </a:tabLst>
            </a:pPr>
            <a:r>
              <a:rPr lang="tr-TR" sz="3733">
                <a:solidFill>
                  <a:srgbClr val="C00000"/>
                </a:solidFill>
                <a:latin typeface="Arial Black" pitchFamily="34" charset="0"/>
              </a:rPr>
              <a:t>ÜNİTE : 3  FONKSİYONLARDA İŞLEMLER</a:t>
            </a:r>
          </a:p>
          <a:p>
            <a:pPr marL="0" indent="0">
              <a:lnSpc>
                <a:spcPct val="140000"/>
              </a:lnSpc>
              <a:buNone/>
              <a:tabLst>
                <a:tab pos="1915536" algn="l"/>
                <a:tab pos="3229953" algn="l"/>
              </a:tabLst>
            </a:pPr>
            <a:r>
              <a:rPr lang="tr-TR" sz="2667">
                <a:solidFill>
                  <a:srgbClr val="C00000"/>
                </a:solidFill>
                <a:latin typeface="Arial Black" pitchFamily="34" charset="0"/>
              </a:rPr>
              <a:t>ALT KONU : DÖNÜŞÜMLER</a:t>
            </a:r>
            <a:endParaRPr lang="tr-TR" sz="3733"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02310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3" name="Dikdörtgen 2"/>
          <p:cNvSpPr/>
          <p:nvPr/>
        </p:nvSpPr>
        <p:spPr>
          <a:xfrm>
            <a:off x="1035098" y="849368"/>
            <a:ext cx="4292817"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 = </a:t>
            </a:r>
            <a:r>
              <a:rPr lang="tr-TR" sz="2400">
                <a:latin typeface="Symbol" panose="05050102010706020507" pitchFamily="18" charset="2"/>
                <a:ea typeface="Calibri" panose="020F0502020204030204" pitchFamily="34" charset="0"/>
                <a:cs typeface="ITCSouvenirOTF-Light"/>
              </a:rPr>
              <a:t>-</a:t>
            </a:r>
            <a:r>
              <a:rPr lang="tr-TR" sz="2400">
                <a:latin typeface="Verdana" panose="020B0604030504040204" pitchFamily="34" charset="0"/>
                <a:ea typeface="Calibri" panose="020F0502020204030204" pitchFamily="34" charset="0"/>
                <a:cs typeface="ITCSouvenirOTF-Light"/>
              </a:rPr>
              <a:t>x </a:t>
            </a:r>
            <a:r>
              <a:rPr lang="tr-TR" sz="2400">
                <a:latin typeface="Verdana" panose="020B0604030504040204" pitchFamily="34" charset="0"/>
                <a:ea typeface="Calibri" panose="020F0502020204030204" pitchFamily="34" charset="0"/>
                <a:cs typeface="ITCSouvenirOTF-Light"/>
              </a:rPr>
              <a:t>fonksiyonun </a:t>
            </a:r>
            <a:endParaRPr lang="tr-TR" sz="2400">
              <a:latin typeface="Verdana" panose="020B0604030504040204" pitchFamily="34" charset="0"/>
              <a:ea typeface="Calibri" panose="020F0502020204030204" pitchFamily="34" charset="0"/>
              <a:cs typeface="ITCSouvenirOTF-Light"/>
            </a:endParaRPr>
          </a:p>
          <a:p>
            <a:pPr>
              <a:lnSpc>
                <a:spcPct val="107000"/>
              </a:lnSpc>
            </a:pPr>
            <a:r>
              <a:rPr lang="tr-TR" sz="2400">
                <a:latin typeface="Verdana" panose="020B0604030504040204" pitchFamily="34" charset="0"/>
                <a:ea typeface="Calibri" panose="020F0502020204030204" pitchFamily="34" charset="0"/>
                <a:cs typeface="ITCSouvenirOTF-Light"/>
              </a:rPr>
              <a:t>grafiğini </a:t>
            </a:r>
            <a:r>
              <a:rPr lang="tr-TR" sz="2400">
                <a:latin typeface="Verdana" panose="020B0604030504040204" pitchFamily="34" charset="0"/>
                <a:ea typeface="Calibri" panose="020F0502020204030204" pitchFamily="34" charset="0"/>
                <a:cs typeface="ITCSouvenirOTF-Light"/>
              </a:rPr>
              <a:t>çiziniz</a:t>
            </a:r>
            <a:r>
              <a:rPr lang="tr-TR" sz="2400">
                <a:latin typeface="Verdana" panose="020B0604030504040204" pitchFamily="34" charset="0"/>
                <a:ea typeface="Calibri" panose="020F0502020204030204" pitchFamily="34" charset="0"/>
                <a:cs typeface="ITCSouvenirOTF-Light"/>
              </a:rPr>
              <a:t>.</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Resim 16"/>
          <p:cNvPicPr/>
          <p:nvPr/>
        </p:nvPicPr>
        <p:blipFill>
          <a:blip r:embed="rId2"/>
          <a:stretch>
            <a:fillRect/>
          </a:stretch>
        </p:blipFill>
        <p:spPr>
          <a:xfrm>
            <a:off x="1193209" y="2660915"/>
            <a:ext cx="3539913" cy="3201247"/>
          </a:xfrm>
          <a:prstGeom prst="rect">
            <a:avLst/>
          </a:prstGeom>
        </p:spPr>
      </p:pic>
      <p:cxnSp>
        <p:nvCxnSpPr>
          <p:cNvPr id="6" name="Düz Bağlayıcı 5"/>
          <p:cNvCxnSpPr/>
          <p:nvPr/>
        </p:nvCxnSpPr>
        <p:spPr>
          <a:xfrm>
            <a:off x="1193208" y="2710010"/>
            <a:ext cx="3168000" cy="31686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Dikdörtgen 34"/>
          <p:cNvSpPr/>
          <p:nvPr/>
        </p:nvSpPr>
        <p:spPr>
          <a:xfrm>
            <a:off x="5519936" y="805190"/>
            <a:ext cx="5664629"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y=f(x)=|x| fonksiyonun grafiğini çiziniz.</a:t>
            </a:r>
            <a:endParaRPr lang="tr-TR" sz="2400"/>
          </a:p>
        </p:txBody>
      </p:sp>
      <p:pic>
        <p:nvPicPr>
          <p:cNvPr id="36" name="Resim 35"/>
          <p:cNvPicPr/>
          <p:nvPr/>
        </p:nvPicPr>
        <p:blipFill>
          <a:blip r:embed="rId2"/>
          <a:stretch>
            <a:fillRect/>
          </a:stretch>
        </p:blipFill>
        <p:spPr>
          <a:xfrm>
            <a:off x="6156908" y="2660915"/>
            <a:ext cx="3539913" cy="3201247"/>
          </a:xfrm>
          <a:prstGeom prst="rect">
            <a:avLst/>
          </a:prstGeom>
        </p:spPr>
      </p:pic>
      <p:cxnSp>
        <p:nvCxnSpPr>
          <p:cNvPr id="37" name="Düz Bağlayıcı 36"/>
          <p:cNvCxnSpPr/>
          <p:nvPr/>
        </p:nvCxnSpPr>
        <p:spPr>
          <a:xfrm>
            <a:off x="6227411" y="2822456"/>
            <a:ext cx="1638492" cy="16321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Düz Bağlayıcı 38"/>
          <p:cNvCxnSpPr/>
          <p:nvPr/>
        </p:nvCxnSpPr>
        <p:spPr>
          <a:xfrm flipH="1">
            <a:off x="7881144" y="2822456"/>
            <a:ext cx="1625521" cy="163218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48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down)">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down)">
                                      <p:cBhvr>
                                        <p:cTn id="3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pic>
        <p:nvPicPr>
          <p:cNvPr id="17" name="Resim 16"/>
          <p:cNvPicPr/>
          <p:nvPr/>
        </p:nvPicPr>
        <p:blipFill>
          <a:blip r:embed="rId2"/>
          <a:stretch>
            <a:fillRect/>
          </a:stretch>
        </p:blipFill>
        <p:spPr>
          <a:xfrm>
            <a:off x="1193209" y="2084851"/>
            <a:ext cx="3539913" cy="3201247"/>
          </a:xfrm>
          <a:prstGeom prst="rect">
            <a:avLst/>
          </a:prstGeom>
        </p:spPr>
      </p:pic>
      <p:sp>
        <p:nvSpPr>
          <p:cNvPr id="35" name="Dikdörtgen 34"/>
          <p:cNvSpPr/>
          <p:nvPr/>
        </p:nvSpPr>
        <p:spPr>
          <a:xfrm>
            <a:off x="5519936" y="805190"/>
            <a:ext cx="5664629"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a:t>
            </a:r>
            <a:r>
              <a:rPr lang="tr-TR" sz="2400">
                <a:latin typeface="Verdana" panose="020B0604030504040204" pitchFamily="34" charset="0"/>
                <a:ea typeface="Calibri" panose="020F0502020204030204" pitchFamily="34" charset="0"/>
                <a:cs typeface="ITCSouvenirOTF-Light"/>
              </a:rPr>
              <a:t> 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fonksiyonun </a:t>
            </a:r>
            <a:r>
              <a:rPr lang="tr-TR" sz="2400">
                <a:latin typeface="Verdana" panose="020B0604030504040204" pitchFamily="34" charset="0"/>
                <a:ea typeface="Calibri" panose="020F0502020204030204" pitchFamily="34" charset="0"/>
                <a:cs typeface="ITCSouvenirOTF-Light"/>
              </a:rPr>
              <a:t>grafiğini çiziniz.</a:t>
            </a:r>
            <a:endParaRPr lang="tr-TR" sz="2400"/>
          </a:p>
        </p:txBody>
      </p:sp>
      <p:pic>
        <p:nvPicPr>
          <p:cNvPr id="36" name="Resim 35"/>
          <p:cNvPicPr/>
          <p:nvPr/>
        </p:nvPicPr>
        <p:blipFill>
          <a:blip r:embed="rId2"/>
          <a:stretch>
            <a:fillRect/>
          </a:stretch>
        </p:blipFill>
        <p:spPr>
          <a:xfrm>
            <a:off x="6156908" y="2075082"/>
            <a:ext cx="3539913" cy="3201247"/>
          </a:xfrm>
          <a:prstGeom prst="rect">
            <a:avLst/>
          </a:prstGeom>
        </p:spPr>
      </p:pic>
      <p:sp>
        <p:nvSpPr>
          <p:cNvPr id="2" name="Dikdörtgen 1"/>
          <p:cNvSpPr/>
          <p:nvPr/>
        </p:nvSpPr>
        <p:spPr>
          <a:xfrm>
            <a:off x="1026030" y="871345"/>
            <a:ext cx="4235077"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fonksiyonun grafiğini çiziniz.</a:t>
            </a:r>
            <a:endParaRPr lang="tr-TR" sz="2400"/>
          </a:p>
        </p:txBody>
      </p:sp>
      <p:pic>
        <p:nvPicPr>
          <p:cNvPr id="18" name="Resim 17"/>
          <p:cNvPicPr>
            <a:picLocks noChangeAspect="1"/>
          </p:cNvPicPr>
          <p:nvPr/>
        </p:nvPicPr>
        <p:blipFill rotWithShape="1">
          <a:blip r:embed="rId3">
            <a:clrChange>
              <a:clrFrom>
                <a:srgbClr val="FFFFFF"/>
              </a:clrFrom>
              <a:clrTo>
                <a:srgbClr val="FFFFFF">
                  <a:alpha val="0"/>
                </a:srgbClr>
              </a:clrTo>
            </a:clrChange>
          </a:blip>
          <a:srcRect t="14254"/>
          <a:stretch/>
        </p:blipFill>
        <p:spPr>
          <a:xfrm>
            <a:off x="2159563" y="2276871"/>
            <a:ext cx="1570928" cy="1741855"/>
          </a:xfrm>
          <a:prstGeom prst="rect">
            <a:avLst/>
          </a:prstGeom>
        </p:spPr>
      </p:pic>
      <p:pic>
        <p:nvPicPr>
          <p:cNvPr id="23" name="Resim 22"/>
          <p:cNvPicPr>
            <a:picLocks noChangeAspect="1"/>
          </p:cNvPicPr>
          <p:nvPr/>
        </p:nvPicPr>
        <p:blipFill rotWithShape="1">
          <a:blip r:embed="rId3">
            <a:clrChange>
              <a:clrFrom>
                <a:srgbClr val="FFFFFF"/>
              </a:clrFrom>
              <a:clrTo>
                <a:srgbClr val="FFFFFF">
                  <a:alpha val="0"/>
                </a:srgbClr>
              </a:clrTo>
            </a:clrChange>
          </a:blip>
          <a:srcRect t="14254"/>
          <a:stretch/>
        </p:blipFill>
        <p:spPr>
          <a:xfrm flipV="1">
            <a:off x="7125768" y="3716735"/>
            <a:ext cx="1570928" cy="1741855"/>
          </a:xfrm>
          <a:prstGeom prst="rect">
            <a:avLst/>
          </a:prstGeom>
        </p:spPr>
      </p:pic>
    </p:spTree>
    <p:extLst>
      <p:ext uri="{BB962C8B-B14F-4D97-AF65-F5344CB8AC3E}">
        <p14:creationId xmlns:p14="http://schemas.microsoft.com/office/powerpoint/2010/main" val="1326955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pic>
        <p:nvPicPr>
          <p:cNvPr id="17" name="Resim 16"/>
          <p:cNvPicPr/>
          <p:nvPr/>
        </p:nvPicPr>
        <p:blipFill>
          <a:blip r:embed="rId2"/>
          <a:stretch>
            <a:fillRect/>
          </a:stretch>
        </p:blipFill>
        <p:spPr>
          <a:xfrm>
            <a:off x="1193209" y="2084851"/>
            <a:ext cx="3539913" cy="3201247"/>
          </a:xfrm>
          <a:prstGeom prst="rect">
            <a:avLst/>
          </a:prstGeom>
        </p:spPr>
      </p:pic>
      <p:sp>
        <p:nvSpPr>
          <p:cNvPr id="35" name="Dikdörtgen 34"/>
          <p:cNvSpPr/>
          <p:nvPr/>
        </p:nvSpPr>
        <p:spPr>
          <a:xfrm>
            <a:off x="5519936" y="805190"/>
            <a:ext cx="5664629"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a:t>
            </a:r>
            <a:r>
              <a:rPr lang="tr-TR" sz="2400">
                <a:latin typeface="Verdana" panose="020B0604030504040204" pitchFamily="34" charset="0"/>
                <a:ea typeface="Calibri" panose="020F0502020204030204" pitchFamily="34" charset="0"/>
                <a:cs typeface="ITCSouvenirOTF-Light"/>
              </a:rPr>
              <a:t> x</a:t>
            </a:r>
            <a:r>
              <a:rPr lang="tr-TR" sz="2400" baseline="30000">
                <a:latin typeface="Verdana" panose="020B0604030504040204" pitchFamily="34" charset="0"/>
                <a:ea typeface="Calibri" panose="020F0502020204030204" pitchFamily="34" charset="0"/>
                <a:cs typeface="ITCSouvenirOTF-Light"/>
              </a:rPr>
              <a:t>3</a:t>
            </a:r>
            <a:r>
              <a:rPr lang="tr-TR" sz="2400">
                <a:latin typeface="Verdana" panose="020B0604030504040204" pitchFamily="34" charset="0"/>
                <a:ea typeface="Calibri" panose="020F0502020204030204" pitchFamily="34" charset="0"/>
                <a:cs typeface="ITCSouvenirOTF-Light"/>
              </a:rPr>
              <a:t> fonksiyonun </a:t>
            </a:r>
            <a:r>
              <a:rPr lang="tr-TR" sz="2400">
                <a:latin typeface="Verdana" panose="020B0604030504040204" pitchFamily="34" charset="0"/>
                <a:ea typeface="Calibri" panose="020F0502020204030204" pitchFamily="34" charset="0"/>
                <a:cs typeface="ITCSouvenirOTF-Light"/>
              </a:rPr>
              <a:t>grafiğini çiziniz.</a:t>
            </a:r>
            <a:endParaRPr lang="tr-TR" sz="2400"/>
          </a:p>
        </p:txBody>
      </p:sp>
      <p:pic>
        <p:nvPicPr>
          <p:cNvPr id="36" name="Resim 35"/>
          <p:cNvPicPr/>
          <p:nvPr/>
        </p:nvPicPr>
        <p:blipFill>
          <a:blip r:embed="rId2"/>
          <a:stretch>
            <a:fillRect/>
          </a:stretch>
        </p:blipFill>
        <p:spPr>
          <a:xfrm>
            <a:off x="6156908" y="2075082"/>
            <a:ext cx="3539913" cy="3201247"/>
          </a:xfrm>
          <a:prstGeom prst="rect">
            <a:avLst/>
          </a:prstGeom>
        </p:spPr>
      </p:pic>
      <p:sp>
        <p:nvSpPr>
          <p:cNvPr id="2" name="Dikdörtgen 1"/>
          <p:cNvSpPr/>
          <p:nvPr/>
        </p:nvSpPr>
        <p:spPr>
          <a:xfrm>
            <a:off x="1026030" y="871345"/>
            <a:ext cx="4235077"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3</a:t>
            </a:r>
            <a:r>
              <a:rPr lang="tr-TR" sz="2400">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2400"/>
          </a:p>
        </p:txBody>
      </p:sp>
      <p:pic>
        <p:nvPicPr>
          <p:cNvPr id="3" name="Resim 2"/>
          <p:cNvPicPr>
            <a:picLocks noChangeAspect="1"/>
          </p:cNvPicPr>
          <p:nvPr/>
        </p:nvPicPr>
        <p:blipFill>
          <a:blip r:embed="rId3">
            <a:clrChange>
              <a:clrFrom>
                <a:srgbClr val="FFFFFF"/>
              </a:clrFrom>
              <a:clrTo>
                <a:srgbClr val="FFFFFF">
                  <a:alpha val="0"/>
                </a:srgbClr>
              </a:clrTo>
            </a:clrChange>
          </a:blip>
          <a:stretch>
            <a:fillRect/>
          </a:stretch>
        </p:blipFill>
        <p:spPr>
          <a:xfrm>
            <a:off x="1980901" y="2138218"/>
            <a:ext cx="1680491" cy="3129525"/>
          </a:xfrm>
          <a:prstGeom prst="rect">
            <a:avLst/>
          </a:prstGeom>
        </p:spPr>
      </p:pic>
      <p:pic>
        <p:nvPicPr>
          <p:cNvPr id="20" name="Resim 19"/>
          <p:cNvPicPr>
            <a:picLocks noChangeAspect="1"/>
          </p:cNvPicPr>
          <p:nvPr/>
        </p:nvPicPr>
        <p:blipFill>
          <a:blip r:embed="rId3">
            <a:clrChange>
              <a:clrFrom>
                <a:srgbClr val="FFFFFF"/>
              </a:clrFrom>
              <a:clrTo>
                <a:srgbClr val="FFFFFF">
                  <a:alpha val="0"/>
                </a:srgbClr>
              </a:clrTo>
            </a:clrChange>
          </a:blip>
          <a:stretch>
            <a:fillRect/>
          </a:stretch>
        </p:blipFill>
        <p:spPr>
          <a:xfrm flipV="1">
            <a:off x="6951511" y="2488978"/>
            <a:ext cx="1680491" cy="3129525"/>
          </a:xfrm>
          <a:prstGeom prst="rect">
            <a:avLst/>
          </a:prstGeom>
        </p:spPr>
      </p:pic>
      <mc:AlternateContent xmlns:mc="http://schemas.openxmlformats.org/markup-compatibility/2006">
        <mc:Choice xmlns:p14="http://schemas.microsoft.com/office/powerpoint/2010/main" Requires="p14">
          <p:contentPart p14:bwMode="auto" r:id="rId4">
            <p14:nvContentPartPr>
              <p14:cNvPr id="4" name="Mürekkep 3"/>
              <p14:cNvContentPartPr/>
              <p14:nvPr/>
            </p14:nvContentPartPr>
            <p14:xfrm>
              <a:off x="2595840" y="3516960"/>
              <a:ext cx="860160" cy="723360"/>
            </p14:xfrm>
          </p:contentPart>
        </mc:Choice>
        <mc:Fallback>
          <p:pic>
            <p:nvPicPr>
              <p:cNvPr id="4" name="Mürekkep 3"/>
              <p:cNvPicPr/>
              <p:nvPr/>
            </p:nvPicPr>
            <p:blipFill>
              <a:blip r:embed="rId5"/>
              <a:stretch>
                <a:fillRect/>
              </a:stretch>
            </p:blipFill>
            <p:spPr>
              <a:xfrm>
                <a:off x="2590439" y="3513721"/>
                <a:ext cx="868801" cy="731277"/>
              </a:xfrm>
              <a:prstGeom prst="rect">
                <a:avLst/>
              </a:prstGeom>
            </p:spPr>
          </p:pic>
        </mc:Fallback>
      </mc:AlternateContent>
    </p:spTree>
    <p:extLst>
      <p:ext uri="{BB962C8B-B14F-4D97-AF65-F5344CB8AC3E}">
        <p14:creationId xmlns:p14="http://schemas.microsoft.com/office/powerpoint/2010/main" val="3601003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pic>
        <p:nvPicPr>
          <p:cNvPr id="17" name="Resim 16"/>
          <p:cNvPicPr/>
          <p:nvPr/>
        </p:nvPicPr>
        <p:blipFill>
          <a:blip r:embed="rId2"/>
          <a:stretch>
            <a:fillRect/>
          </a:stretch>
        </p:blipFill>
        <p:spPr>
          <a:xfrm>
            <a:off x="1193209" y="2084851"/>
            <a:ext cx="3539913" cy="3201247"/>
          </a:xfrm>
          <a:prstGeom prst="rect">
            <a:avLst/>
          </a:prstGeom>
        </p:spPr>
      </p:pic>
      <p:sp>
        <p:nvSpPr>
          <p:cNvPr id="35" name="Dikdörtgen 34"/>
          <p:cNvSpPr/>
          <p:nvPr/>
        </p:nvSpPr>
        <p:spPr>
          <a:xfrm>
            <a:off x="5519936" y="805190"/>
            <a:ext cx="5664629"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 1/x fonksiyonun </a:t>
            </a:r>
            <a:r>
              <a:rPr lang="tr-TR" sz="2400">
                <a:latin typeface="Verdana" panose="020B0604030504040204" pitchFamily="34" charset="0"/>
                <a:ea typeface="Calibri" panose="020F0502020204030204" pitchFamily="34" charset="0"/>
                <a:cs typeface="ITCSouvenirOTF-Light"/>
              </a:rPr>
              <a:t>grafiğini çiziniz.</a:t>
            </a:r>
            <a:endParaRPr lang="tr-TR" sz="2400"/>
          </a:p>
        </p:txBody>
      </p:sp>
      <p:pic>
        <p:nvPicPr>
          <p:cNvPr id="36" name="Resim 35"/>
          <p:cNvPicPr/>
          <p:nvPr/>
        </p:nvPicPr>
        <p:blipFill>
          <a:blip r:embed="rId2"/>
          <a:stretch>
            <a:fillRect/>
          </a:stretch>
        </p:blipFill>
        <p:spPr>
          <a:xfrm>
            <a:off x="6156908" y="2075082"/>
            <a:ext cx="3539913" cy="3201247"/>
          </a:xfrm>
          <a:prstGeom prst="rect">
            <a:avLst/>
          </a:prstGeom>
        </p:spPr>
      </p:pic>
      <p:sp>
        <p:nvSpPr>
          <p:cNvPr id="2" name="Dikdörtgen 1"/>
          <p:cNvSpPr/>
          <p:nvPr/>
        </p:nvSpPr>
        <p:spPr>
          <a:xfrm>
            <a:off x="1026030" y="871345"/>
            <a:ext cx="4235077" cy="830997"/>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4</a:t>
            </a:r>
            <a:r>
              <a:rPr lang="tr-TR" sz="2400">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2400"/>
          </a:p>
        </p:txBody>
      </p:sp>
      <p:pic>
        <p:nvPicPr>
          <p:cNvPr id="4" name="Resim 3"/>
          <p:cNvPicPr>
            <a:picLocks noChangeAspect="1"/>
          </p:cNvPicPr>
          <p:nvPr/>
        </p:nvPicPr>
        <p:blipFill>
          <a:blip r:embed="rId3">
            <a:clrChange>
              <a:clrFrom>
                <a:srgbClr val="FFFFFF"/>
              </a:clrFrom>
              <a:clrTo>
                <a:srgbClr val="FFFFFF">
                  <a:alpha val="0"/>
                </a:srgbClr>
              </a:clrTo>
            </a:clrChange>
          </a:blip>
          <a:stretch>
            <a:fillRect/>
          </a:stretch>
        </p:blipFill>
        <p:spPr>
          <a:xfrm>
            <a:off x="2325829" y="2215203"/>
            <a:ext cx="1218068" cy="1769760"/>
          </a:xfrm>
          <a:prstGeom prst="rect">
            <a:avLst/>
          </a:prstGeom>
        </p:spPr>
      </p:pic>
      <p:pic>
        <p:nvPicPr>
          <p:cNvPr id="6" name="Resim 5"/>
          <p:cNvPicPr>
            <a:picLocks noChangeAspect="1"/>
          </p:cNvPicPr>
          <p:nvPr/>
        </p:nvPicPr>
        <p:blipFill rotWithShape="1">
          <a:blip r:embed="rId4">
            <a:clrChange>
              <a:clrFrom>
                <a:srgbClr val="FFFFFF"/>
              </a:clrFrom>
              <a:clrTo>
                <a:srgbClr val="FFFFFF">
                  <a:alpha val="0"/>
                </a:srgbClr>
              </a:clrTo>
            </a:clrChange>
          </a:blip>
          <a:srcRect l="11111" t="25392" r="13333" b="17963"/>
          <a:stretch/>
        </p:blipFill>
        <p:spPr>
          <a:xfrm>
            <a:off x="6288021" y="2468893"/>
            <a:ext cx="3264363" cy="2784311"/>
          </a:xfrm>
          <a:prstGeom prst="rect">
            <a:avLst/>
          </a:prstGeom>
        </p:spPr>
      </p:pic>
    </p:spTree>
    <p:extLst>
      <p:ext uri="{BB962C8B-B14F-4D97-AF65-F5344CB8AC3E}">
        <p14:creationId xmlns:p14="http://schemas.microsoft.com/office/powerpoint/2010/main" val="780066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2" name="Dikdörtgen 1"/>
          <p:cNvSpPr/>
          <p:nvPr/>
        </p:nvSpPr>
        <p:spPr>
          <a:xfrm>
            <a:off x="1026030" y="871345"/>
            <a:ext cx="9486461" cy="461665"/>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y=f(x)= </a:t>
            </a:r>
            <a:r>
              <a:rPr lang="tr-TR" sz="2400">
                <a:latin typeface="Symbol" panose="05050102010706020507" pitchFamily="18" charset="2"/>
                <a:ea typeface="Calibri" panose="020F0502020204030204" pitchFamily="34" charset="0"/>
                <a:cs typeface="ITCSouvenirOTF-Light"/>
              </a:rPr>
              <a:t>-</a:t>
            </a:r>
            <a:r>
              <a:rPr lang="tr-TR" sz="2400">
                <a:latin typeface="Verdana" panose="020B0604030504040204" pitchFamily="34" charset="0"/>
                <a:ea typeface="Calibri" panose="020F0502020204030204" pitchFamily="34" charset="0"/>
                <a:cs typeface="ITCSouvenirOTF-Light"/>
              </a:rPr>
              <a:t>1/x </a:t>
            </a:r>
            <a:r>
              <a:rPr lang="tr-TR" sz="2400">
                <a:latin typeface="Verdana" panose="020B0604030504040204" pitchFamily="34" charset="0"/>
                <a:ea typeface="Calibri" panose="020F0502020204030204" pitchFamily="34" charset="0"/>
                <a:cs typeface="ITCSouvenirOTF-Light"/>
              </a:rPr>
              <a:t>fonksiyonun grafiğini çiziniz.</a:t>
            </a:r>
            <a:endParaRPr lang="tr-TR" sz="2400"/>
          </a:p>
        </p:txBody>
      </p:sp>
      <p:pic>
        <p:nvPicPr>
          <p:cNvPr id="4" name="Resim 3"/>
          <p:cNvPicPr>
            <a:picLocks noChangeAspect="1"/>
          </p:cNvPicPr>
          <p:nvPr/>
        </p:nvPicPr>
        <p:blipFill>
          <a:blip r:embed="rId2">
            <a:clrChange>
              <a:clrFrom>
                <a:srgbClr val="FFFFFF"/>
              </a:clrFrom>
              <a:clrTo>
                <a:srgbClr val="FFFFFF">
                  <a:alpha val="0"/>
                </a:srgbClr>
              </a:clrTo>
            </a:clrChange>
          </a:blip>
          <a:stretch>
            <a:fillRect/>
          </a:stretch>
        </p:blipFill>
        <p:spPr>
          <a:xfrm>
            <a:off x="2500171" y="1363787"/>
            <a:ext cx="5716989" cy="5322325"/>
          </a:xfrm>
          <a:prstGeom prst="rect">
            <a:avLst/>
          </a:prstGeom>
        </p:spPr>
      </p:pic>
    </p:spTree>
    <p:extLst>
      <p:ext uri="{BB962C8B-B14F-4D97-AF65-F5344CB8AC3E}">
        <p14:creationId xmlns:p14="http://schemas.microsoft.com/office/powerpoint/2010/main" val="512480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911424" y="787396"/>
            <a:ext cx="9505056"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Sanırız yukarıdaki çizimleri geçen yıldan hatırladınız. </a:t>
            </a:r>
            <a:endParaRPr lang="tr-TR" sz="2400">
              <a:latin typeface="Verdana" panose="020B0604030504040204" pitchFamily="34" charset="0"/>
              <a:ea typeface="Calibri" panose="020F0502020204030204" pitchFamily="34" charset="0"/>
              <a:cs typeface="ITCSouvenirOTF-Light"/>
            </a:endParaRPr>
          </a:p>
          <a:p>
            <a:pPr>
              <a:lnSpc>
                <a:spcPct val="107000"/>
              </a:lnSpc>
            </a:pPr>
            <a:r>
              <a:rPr lang="tr-TR" sz="2400">
                <a:latin typeface="Verdana" panose="020B0604030504040204" pitchFamily="34" charset="0"/>
                <a:ea typeface="Calibri" panose="020F0502020204030204" pitchFamily="34" charset="0"/>
                <a:cs typeface="ITCSouvenirOTF-Light"/>
              </a:rPr>
              <a:t>Hatırladınız </a:t>
            </a:r>
            <a:r>
              <a:rPr lang="tr-TR" sz="2400">
                <a:latin typeface="Verdana" panose="020B0604030504040204" pitchFamily="34" charset="0"/>
                <a:ea typeface="Calibri" panose="020F0502020204030204" pitchFamily="34" charset="0"/>
                <a:cs typeface="ITCSouvenirOTF-Light"/>
              </a:rPr>
              <a:t>mı ? </a:t>
            </a:r>
            <a:r>
              <a:rPr lang="tr-TR" sz="2400">
                <a:latin typeface="Verdana" panose="020B0604030504040204" pitchFamily="34" charset="0"/>
                <a:ea typeface="Calibri" panose="020F0502020204030204" pitchFamily="34" charset="0"/>
                <a:cs typeface="ITCSouvenirOTF-Light"/>
                <a:sym typeface="Wingdings" panose="05000000000000000000" pitchFamily="2" charset="2"/>
              </a:rPr>
              <a:t></a:t>
            </a:r>
            <a:r>
              <a:rPr lang="tr-TR" sz="2400">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sym typeface="Wingdings" panose="05000000000000000000" pitchFamily="2" charset="2"/>
              </a:rPr>
              <a:t></a:t>
            </a:r>
            <a:r>
              <a:rPr lang="tr-TR" sz="2400">
                <a:latin typeface="Verdana" panose="020B0604030504040204" pitchFamily="34" charset="0"/>
                <a:ea typeface="Calibri" panose="020F0502020204030204" pitchFamily="34" charset="0"/>
                <a:cs typeface="ITCSouvenirOTF-Light"/>
              </a:rPr>
              <a:t> </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3" name="Dikdörtgen 2"/>
          <p:cNvSpPr/>
          <p:nvPr/>
        </p:nvSpPr>
        <p:spPr>
          <a:xfrm>
            <a:off x="880037" y="1726374"/>
            <a:ext cx="11041227" cy="1673022"/>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Şimdi bu fonksiyonların grafiklerini öteleyerek döndürerek veya yansıtarak yeni fonksiyon grafikleri elde edeceğiz.</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Bunu yapmadan önce geogebra (Dinamik-geometri cebir) programını biraz tanıyalım.</a:t>
            </a:r>
            <a:endParaRPr lang="tr-TR" sz="32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tr-TR" sz="2400">
                <a:latin typeface="Verdana" panose="020B0604030504040204" pitchFamily="34" charset="0"/>
                <a:ea typeface="Calibri" panose="020F0502020204030204" pitchFamily="34" charset="0"/>
                <a:cs typeface="ITCSouvenirOTF-Light"/>
              </a:rPr>
              <a:t> </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 name="Dikdörtgen 3"/>
          <p:cNvSpPr/>
          <p:nvPr/>
        </p:nvSpPr>
        <p:spPr>
          <a:xfrm>
            <a:off x="880037" y="3091652"/>
            <a:ext cx="11009840"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Öncelikle bir noktayı ötelenmenin geogebra programı yardımıyla nasıl yapıldığına bakalım.</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grpSp>
        <p:nvGrpSpPr>
          <p:cNvPr id="5" name="Grup 4"/>
          <p:cNvGrpSpPr/>
          <p:nvPr/>
        </p:nvGrpSpPr>
        <p:grpSpPr>
          <a:xfrm>
            <a:off x="291003" y="102647"/>
            <a:ext cx="9165368" cy="590785"/>
            <a:chOff x="389074" y="257854"/>
            <a:chExt cx="6240505" cy="443089"/>
          </a:xfrm>
        </p:grpSpPr>
        <p:sp>
          <p:nvSpPr>
            <p:cNvPr id="6" name="Serbest Form 5"/>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7" name="Serbest Form 6"/>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Oval 8"/>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1" name="Dikdörtgen 10"/>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2" name="Serbest Form 11"/>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3" name="Dikdörtgen 12"/>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4" name="Dikdörtgen 13"/>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503552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p:nvPr/>
        </p:nvPicPr>
        <p:blipFill>
          <a:blip r:embed="rId2"/>
          <a:stretch>
            <a:fillRect/>
          </a:stretch>
        </p:blipFill>
        <p:spPr>
          <a:xfrm>
            <a:off x="1487489" y="1961443"/>
            <a:ext cx="7880649" cy="4608512"/>
          </a:xfrm>
          <a:prstGeom prst="rect">
            <a:avLst/>
          </a:prstGeom>
        </p:spPr>
      </p:pic>
      <p:sp>
        <p:nvSpPr>
          <p:cNvPr id="3" name="Dikdörtgen 2"/>
          <p:cNvSpPr/>
          <p:nvPr/>
        </p:nvSpPr>
        <p:spPr>
          <a:xfrm>
            <a:off x="1154763" y="809315"/>
            <a:ext cx="6957461"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=x+2 fonksiyonun grafiğini çizelim.</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cxnSp>
        <p:nvCxnSpPr>
          <p:cNvPr id="5" name="Düz Bağlayıcı 4"/>
          <p:cNvCxnSpPr/>
          <p:nvPr/>
        </p:nvCxnSpPr>
        <p:spPr>
          <a:xfrm flipV="1">
            <a:off x="2835524" y="1796819"/>
            <a:ext cx="5184576" cy="518457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Düz Ok Bağlayıcısı 6"/>
          <p:cNvCxnSpPr/>
          <p:nvPr/>
        </p:nvCxnSpPr>
        <p:spPr>
          <a:xfrm flipV="1">
            <a:off x="5163291" y="3771947"/>
            <a:ext cx="0" cy="86409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6" name="Grup 5"/>
          <p:cNvGrpSpPr/>
          <p:nvPr/>
        </p:nvGrpSpPr>
        <p:grpSpPr>
          <a:xfrm>
            <a:off x="291003" y="102647"/>
            <a:ext cx="9165368" cy="590785"/>
            <a:chOff x="389074" y="257854"/>
            <a:chExt cx="6240505" cy="443089"/>
          </a:xfrm>
        </p:grpSpPr>
        <p:sp>
          <p:nvSpPr>
            <p:cNvPr id="8" name="Serbest Form 7"/>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Serbest Form 9"/>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Oval 11"/>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Dikdörtgen 12"/>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4" name="Serbest Form 13"/>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5" name="Dikdörtgen 14"/>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Dikdörtgen 16"/>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30701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4" presetClass="path" presetSubtype="0" accel="50000" decel="50000" fill="hold" nodeType="clickEffect">
                                  <p:stCondLst>
                                    <p:cond delay="0"/>
                                  </p:stCondLst>
                                  <p:childTnLst>
                                    <p:animMotion origin="layout" path="M 1.11111E-6 -4.81481E-6 L -0.00035 -0.12993 " pathEditMode="relative" rAng="0" ptsTypes="AA">
                                      <p:cBhvr>
                                        <p:cTn id="26" dur="2000" fill="hold"/>
                                        <p:tgtEl>
                                          <p:spTgt spid="5"/>
                                        </p:tgtEl>
                                        <p:attrNameLst>
                                          <p:attrName>ppt_x</p:attrName>
                                          <p:attrName>ppt_y</p:attrName>
                                        </p:attrNameLst>
                                      </p:cBhvr>
                                      <p:rCtr x="-17" y="-6512"/>
                                    </p:animMotion>
                                  </p:childTnLst>
                                </p:cTn>
                              </p:par>
                              <p:par>
                                <p:cTn id="27" presetID="10" presetClass="exit" presetSubtype="0" fill="hold" nodeType="withEffect">
                                  <p:stCondLst>
                                    <p:cond delay="0"/>
                                  </p:stCondLst>
                                  <p:childTnLst>
                                    <p:animEffect transition="out" filter="fade">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p:nvPr/>
        </p:nvPicPr>
        <p:blipFill>
          <a:blip r:embed="rId2"/>
          <a:stretch>
            <a:fillRect/>
          </a:stretch>
        </p:blipFill>
        <p:spPr>
          <a:xfrm>
            <a:off x="1487489" y="1796819"/>
            <a:ext cx="7880649" cy="4608512"/>
          </a:xfrm>
          <a:prstGeom prst="rect">
            <a:avLst/>
          </a:prstGeom>
        </p:spPr>
      </p:pic>
      <p:sp>
        <p:nvSpPr>
          <p:cNvPr id="3" name="Dikdörtgen 2"/>
          <p:cNvSpPr/>
          <p:nvPr/>
        </p:nvSpPr>
        <p:spPr>
          <a:xfrm>
            <a:off x="1154763" y="894515"/>
            <a:ext cx="6957461"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=x</a:t>
            </a:r>
            <a:r>
              <a:rPr lang="tr-TR" sz="2400">
                <a:latin typeface="Symbol" panose="05050102010706020507" pitchFamily="18" charset="2"/>
                <a:ea typeface="Calibri" panose="020F0502020204030204" pitchFamily="34" charset="0"/>
                <a:cs typeface="ITCSouvenirOTF-Light"/>
              </a:rPr>
              <a:t>-</a:t>
            </a:r>
            <a:r>
              <a:rPr lang="tr-TR" sz="2400">
                <a:latin typeface="Verdana" panose="020B0604030504040204" pitchFamily="34" charset="0"/>
                <a:ea typeface="Calibri" panose="020F0502020204030204" pitchFamily="34" charset="0"/>
                <a:cs typeface="ITCSouvenirOTF-Light"/>
              </a:rPr>
              <a:t>3 fonksiyonun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cxnSp>
        <p:nvCxnSpPr>
          <p:cNvPr id="5" name="Düz Bağlayıcı 4"/>
          <p:cNvCxnSpPr/>
          <p:nvPr/>
        </p:nvCxnSpPr>
        <p:spPr>
          <a:xfrm flipV="1">
            <a:off x="3727018" y="2564906"/>
            <a:ext cx="3360373" cy="33603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Düz Ok Bağlayıcısı 6"/>
          <p:cNvCxnSpPr/>
          <p:nvPr/>
        </p:nvCxnSpPr>
        <p:spPr>
          <a:xfrm>
            <a:off x="5163291" y="4471419"/>
            <a:ext cx="0" cy="145385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6" name="Grup 5"/>
          <p:cNvGrpSpPr/>
          <p:nvPr/>
        </p:nvGrpSpPr>
        <p:grpSpPr>
          <a:xfrm>
            <a:off x="291003" y="102647"/>
            <a:ext cx="9165368" cy="590785"/>
            <a:chOff x="389074" y="257854"/>
            <a:chExt cx="6240505" cy="443089"/>
          </a:xfrm>
        </p:grpSpPr>
        <p:sp>
          <p:nvSpPr>
            <p:cNvPr id="8" name="Serbest Form 7"/>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Serbest Form 9"/>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Oval 11"/>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Dikdörtgen 12"/>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4" name="Serbest Form 13"/>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5" name="Dikdörtgen 14"/>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Dikdörtgen 16"/>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419649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4" presetClass="path" presetSubtype="0" accel="50000" decel="50000" fill="hold" nodeType="clickEffect">
                                  <p:stCondLst>
                                    <p:cond delay="0"/>
                                  </p:stCondLst>
                                  <p:childTnLst>
                                    <p:animMotion origin="layout" path="M -2.77778E-6 2.83951E-6 L -0.00034 0.20617 " pathEditMode="relative" rAng="0" ptsTypes="AA">
                                      <p:cBhvr>
                                        <p:cTn id="26" dur="2000" fill="hold"/>
                                        <p:tgtEl>
                                          <p:spTgt spid="5"/>
                                        </p:tgtEl>
                                        <p:attrNameLst>
                                          <p:attrName>ppt_x</p:attrName>
                                          <p:attrName>ppt_y</p:attrName>
                                        </p:attrNameLst>
                                      </p:cBhvr>
                                      <p:rCtr x="-17" y="10309"/>
                                    </p:animMotion>
                                  </p:childTnLst>
                                </p:cTn>
                              </p:par>
                              <p:par>
                                <p:cTn id="27" presetID="10" presetClass="exit" presetSubtype="0" fill="hold" nodeType="withEffect">
                                  <p:stCondLst>
                                    <p:cond delay="0"/>
                                  </p:stCondLst>
                                  <p:childTnLst>
                                    <p:animEffect transition="out" filter="fade">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Resim 45"/>
          <p:cNvPicPr/>
          <p:nvPr/>
        </p:nvPicPr>
        <p:blipFill>
          <a:blip r:embed="rId2"/>
          <a:stretch>
            <a:fillRect/>
          </a:stretch>
        </p:blipFill>
        <p:spPr>
          <a:xfrm>
            <a:off x="1487489" y="1988840"/>
            <a:ext cx="7880649" cy="4608512"/>
          </a:xfrm>
          <a:prstGeom prst="rect">
            <a:avLst/>
          </a:prstGeom>
        </p:spPr>
      </p:pic>
      <p:sp>
        <p:nvSpPr>
          <p:cNvPr id="47" name="Dikdörtgen 46"/>
          <p:cNvSpPr/>
          <p:nvPr/>
        </p:nvSpPr>
        <p:spPr>
          <a:xfrm>
            <a:off x="1154763" y="1086536"/>
            <a:ext cx="6957461"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Verdana" panose="020B0604030504040204" pitchFamily="34" charset="0"/>
                <a:cs typeface="Verdana" panose="020B0604030504040204" pitchFamily="34" charset="0"/>
              </a:rPr>
              <a:t>1</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45"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6308" r="42362"/>
          <a:stretch/>
        </p:blipFill>
        <p:spPr bwMode="auto">
          <a:xfrm>
            <a:off x="3681720" y="1852872"/>
            <a:ext cx="2958957" cy="2924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8" name="Dikdörtgen 47"/>
          <p:cNvSpPr/>
          <p:nvPr/>
        </p:nvSpPr>
        <p:spPr>
          <a:xfrm>
            <a:off x="6461089" y="1537688"/>
            <a:ext cx="2184164"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Verdana" panose="020B0604030504040204" pitchFamily="34" charset="0"/>
                <a:cs typeface="Verdana" panose="020B0604030504040204" pitchFamily="34" charset="0"/>
              </a:rPr>
              <a:t>1</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9" name="Dikdörtgen 48"/>
          <p:cNvSpPr/>
          <p:nvPr/>
        </p:nvSpPr>
        <p:spPr>
          <a:xfrm>
            <a:off x="6288022" y="2372883"/>
            <a:ext cx="2184164"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=x</a:t>
            </a:r>
            <a:r>
              <a:rPr lang="tr-TR" sz="2400" baseline="30000">
                <a:latin typeface="Verdana" panose="020B0604030504040204" pitchFamily="34" charset="0"/>
                <a:ea typeface="Calibri" panose="020F0502020204030204" pitchFamily="34" charset="0"/>
                <a:cs typeface="ITCSouvenirOTF-Light"/>
              </a:rPr>
              <a:t>2</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 6"/>
          <p:cNvGrpSpPr/>
          <p:nvPr/>
        </p:nvGrpSpPr>
        <p:grpSpPr>
          <a:xfrm>
            <a:off x="291003" y="102647"/>
            <a:ext cx="9165368" cy="590785"/>
            <a:chOff x="389074" y="257854"/>
            <a:chExt cx="6240505" cy="443089"/>
          </a:xfrm>
        </p:grpSpPr>
        <p:sp>
          <p:nvSpPr>
            <p:cNvPr id="8" name="Serbest Form 7"/>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Serbest Form 9"/>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Oval 11"/>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Dikdörtgen 12"/>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4" name="Serbest Form 13"/>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5" name="Dikdörtgen 14"/>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Dikdörtgen 16"/>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329091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nodeType="clickEffect">
                                  <p:stCondLst>
                                    <p:cond delay="0"/>
                                  </p:stCondLst>
                                  <p:childTnLst>
                                    <p:animMotion origin="layout" path="M -3.88889E-6 -3.33333E-6 L -0.00208 -0.06728 " pathEditMode="relative" rAng="0" ptsTypes="AA">
                                      <p:cBhvr>
                                        <p:cTn id="24" dur="2000" fill="hold"/>
                                        <p:tgtEl>
                                          <p:spTgt spid="45"/>
                                        </p:tgtEl>
                                        <p:attrNameLst>
                                          <p:attrName>ppt_x</p:attrName>
                                          <p:attrName>ppt_y</p:attrName>
                                        </p:attrNameLst>
                                      </p:cBhvr>
                                      <p:rCtr x="-104" y="-3364"/>
                                    </p:animMotion>
                                  </p:childTnLst>
                                </p:cTn>
                              </p:par>
                              <p:par>
                                <p:cTn id="25" presetID="10"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2000"/>
                                        <p:tgtEl>
                                          <p:spTgt spid="48"/>
                                        </p:tgtEl>
                                      </p:cBhvr>
                                    </p:animEffect>
                                  </p:childTnLst>
                                </p:cTn>
                              </p:par>
                              <p:par>
                                <p:cTn id="28" presetID="10" presetClass="exit" presetSubtype="0" fill="hold" grpId="1" nodeType="withEffect">
                                  <p:stCondLst>
                                    <p:cond delay="0"/>
                                  </p:stCondLst>
                                  <p:childTnLst>
                                    <p:animEffect transition="out" filter="fade">
                                      <p:cBhvr>
                                        <p:cTn id="29" dur="3000"/>
                                        <p:tgtEl>
                                          <p:spTgt spid="49"/>
                                        </p:tgtEl>
                                      </p:cBhvr>
                                    </p:animEffect>
                                    <p:set>
                                      <p:cBhvr>
                                        <p:cTn id="30" dur="1" fill="hold">
                                          <p:stCondLst>
                                            <p:cond delay="29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49"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Resim 45"/>
          <p:cNvPicPr/>
          <p:nvPr/>
        </p:nvPicPr>
        <p:blipFill>
          <a:blip r:embed="rId2"/>
          <a:stretch>
            <a:fillRect/>
          </a:stretch>
        </p:blipFill>
        <p:spPr>
          <a:xfrm>
            <a:off x="1487489" y="1988840"/>
            <a:ext cx="7880649" cy="4608512"/>
          </a:xfrm>
          <a:prstGeom prst="rect">
            <a:avLst/>
          </a:prstGeom>
        </p:spPr>
      </p:pic>
      <p:sp>
        <p:nvSpPr>
          <p:cNvPr id="47" name="Dikdörtgen 46"/>
          <p:cNvSpPr/>
          <p:nvPr/>
        </p:nvSpPr>
        <p:spPr>
          <a:xfrm>
            <a:off x="1154763" y="836712"/>
            <a:ext cx="6957461"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Verdana" panose="020B0604030504040204" pitchFamily="34" charset="0"/>
                <a:cs typeface="Verdana" panose="020B0604030504040204" pitchFamily="34" charset="0"/>
              </a:rPr>
              <a:t>2</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45"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6308" r="42362"/>
          <a:stretch/>
        </p:blipFill>
        <p:spPr bwMode="auto">
          <a:xfrm>
            <a:off x="3681720" y="1852872"/>
            <a:ext cx="2958957" cy="2924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8" name="Dikdörtgen 47"/>
          <p:cNvSpPr/>
          <p:nvPr/>
        </p:nvSpPr>
        <p:spPr>
          <a:xfrm>
            <a:off x="6243938" y="3389043"/>
            <a:ext cx="2184164"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Verdana" panose="020B0604030504040204" pitchFamily="34" charset="0"/>
                <a:cs typeface="Verdana" panose="020B0604030504040204" pitchFamily="34" charset="0"/>
              </a:rPr>
              <a:t>2</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9" name="Dikdörtgen 48"/>
          <p:cNvSpPr/>
          <p:nvPr/>
        </p:nvSpPr>
        <p:spPr>
          <a:xfrm>
            <a:off x="6288022" y="2372883"/>
            <a:ext cx="2184164"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=x</a:t>
            </a:r>
            <a:r>
              <a:rPr lang="tr-TR" sz="2400" baseline="30000">
                <a:latin typeface="Verdana" panose="020B0604030504040204" pitchFamily="34" charset="0"/>
                <a:ea typeface="Calibri" panose="020F0502020204030204" pitchFamily="34" charset="0"/>
                <a:cs typeface="ITCSouvenirOTF-Light"/>
              </a:rPr>
              <a:t>2</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 6"/>
          <p:cNvGrpSpPr/>
          <p:nvPr/>
        </p:nvGrpSpPr>
        <p:grpSpPr>
          <a:xfrm>
            <a:off x="291003" y="102647"/>
            <a:ext cx="9165368" cy="590785"/>
            <a:chOff x="389074" y="257854"/>
            <a:chExt cx="6240505" cy="443089"/>
          </a:xfrm>
        </p:grpSpPr>
        <p:sp>
          <p:nvSpPr>
            <p:cNvPr id="8" name="Serbest Form 7"/>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Serbest Form 9"/>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Oval 11"/>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Dikdörtgen 12"/>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4" name="Serbest Form 13"/>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5" name="Dikdörtgen 14"/>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Dikdörtgen 16"/>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511168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nodeType="clickEffect">
                                  <p:stCondLst>
                                    <p:cond delay="0"/>
                                  </p:stCondLst>
                                  <p:childTnLst>
                                    <p:animMotion origin="layout" path="M -3.88889E-6 -3.33333E-6 L -0.00208 0.12871 " pathEditMode="relative" rAng="0" ptsTypes="AA">
                                      <p:cBhvr>
                                        <p:cTn id="24" dur="2000" fill="hold"/>
                                        <p:tgtEl>
                                          <p:spTgt spid="45"/>
                                        </p:tgtEl>
                                        <p:attrNameLst>
                                          <p:attrName>ppt_x</p:attrName>
                                          <p:attrName>ppt_y</p:attrName>
                                        </p:attrNameLst>
                                      </p:cBhvr>
                                      <p:rCtr x="-104" y="6420"/>
                                    </p:animMotion>
                                  </p:childTnLst>
                                </p:cTn>
                              </p:par>
                              <p:par>
                                <p:cTn id="25" presetID="10"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2000"/>
                                        <p:tgtEl>
                                          <p:spTgt spid="48"/>
                                        </p:tgtEl>
                                      </p:cBhvr>
                                    </p:animEffect>
                                  </p:childTnLst>
                                </p:cTn>
                              </p:par>
                              <p:par>
                                <p:cTn id="28" presetID="10" presetClass="exit" presetSubtype="0" fill="hold" grpId="1" nodeType="withEffect">
                                  <p:stCondLst>
                                    <p:cond delay="0"/>
                                  </p:stCondLst>
                                  <p:childTnLst>
                                    <p:animEffect transition="out" filter="fade">
                                      <p:cBhvr>
                                        <p:cTn id="29" dur="3000"/>
                                        <p:tgtEl>
                                          <p:spTgt spid="49"/>
                                        </p:tgtEl>
                                      </p:cBhvr>
                                    </p:animEffect>
                                    <p:set>
                                      <p:cBhvr>
                                        <p:cTn id="30" dur="1" fill="hold">
                                          <p:stCondLst>
                                            <p:cond delay="29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4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8"/>
            <a:ext cx="7972027" cy="590785"/>
            <a:chOff x="389074" y="257854"/>
            <a:chExt cx="5979020"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03604" y="442251"/>
              <a:ext cx="596557"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926295" y="443061"/>
              <a:ext cx="344084"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3" y="441442"/>
              <a:ext cx="3870609" cy="223091"/>
            </a:xfrm>
            <a:prstGeom prst="rect">
              <a:avLst/>
            </a:prstGeom>
            <a:ln>
              <a:noFill/>
            </a:ln>
          </p:spPr>
          <p:txBody>
            <a:bodyPr wrap="square">
              <a:spAutoFit/>
            </a:bodyPr>
            <a:lstStyle/>
            <a:p>
              <a:pPr algn="ctr"/>
              <a:r>
                <a:rPr lang="tr-TR" sz="1333" b="1">
                  <a:solidFill>
                    <a:schemeClr val="tx2">
                      <a:lumMod val="75000"/>
                    </a:schemeClr>
                  </a:solidFill>
                  <a:latin typeface="Verdana" panose="020B0604030504040204" pitchFamily="34" charset="0"/>
                  <a:ea typeface="Verdana" panose="020B0604030504040204" pitchFamily="34" charset="0"/>
                  <a:cs typeface="Verdana" panose="020B0604030504040204" pitchFamily="34" charset="0"/>
                </a:rPr>
                <a:t>FONKSİYONLARLA İŞLEMLER VE UYGULAMALARI</a:t>
              </a:r>
              <a:endParaRPr lang="tr-TR" sz="1333" b="1">
                <a:solidFill>
                  <a:schemeClr val="tx2">
                    <a:lumMod val="7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7" name="Metin kutusu 16"/>
          <p:cNvSpPr txBox="1"/>
          <p:nvPr/>
        </p:nvSpPr>
        <p:spPr>
          <a:xfrm>
            <a:off x="1029697" y="1022381"/>
            <a:ext cx="4009431"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Neler öğreneceksiniz?</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8" name="Metin kutusu 17"/>
          <p:cNvSpPr txBox="1"/>
          <p:nvPr/>
        </p:nvSpPr>
        <p:spPr>
          <a:xfrm>
            <a:off x="1005618" y="1514823"/>
            <a:ext cx="10596106" cy="2308324"/>
          </a:xfrm>
          <a:prstGeom prst="rect">
            <a:avLst/>
          </a:prstGeom>
          <a:noFill/>
        </p:spPr>
        <p:txBody>
          <a:bodyPr wrap="none" rtlCol="0">
            <a:spAutoFit/>
          </a:bodyPr>
          <a:lstStyle/>
          <a:p>
            <a:pPr marL="380990" indent="-380990">
              <a:buFont typeface="Wingdings" panose="05000000000000000000" pitchFamily="2" charset="2"/>
              <a:buChar char="v"/>
            </a:pPr>
            <a:r>
              <a:rPr lang="tr-TR" sz="2400">
                <a:latin typeface="Verdana" panose="020B0604030504040204" pitchFamily="34" charset="0"/>
                <a:ea typeface="Verdana" panose="020B0604030504040204" pitchFamily="34" charset="0"/>
                <a:cs typeface="Verdana" panose="020B0604030504040204" pitchFamily="34" charset="0"/>
              </a:rPr>
              <a:t>Bir </a:t>
            </a:r>
            <a:r>
              <a:rPr lang="tr-TR" sz="2400">
                <a:latin typeface="Verdana" panose="020B0604030504040204" pitchFamily="34" charset="0"/>
                <a:ea typeface="Verdana" panose="020B0604030504040204" pitchFamily="34" charset="0"/>
                <a:cs typeface="Verdana" panose="020B0604030504040204" pitchFamily="34" charset="0"/>
              </a:rPr>
              <a:t>fonksiyon grafiğinden dönüşümler yardımıyla yeni </a:t>
            </a:r>
            <a:endParaRPr lang="tr-TR" sz="2400">
              <a:latin typeface="Verdana" panose="020B0604030504040204" pitchFamily="34" charset="0"/>
              <a:ea typeface="Verdana" panose="020B0604030504040204" pitchFamily="34" charset="0"/>
              <a:cs typeface="Verdana" panose="020B0604030504040204" pitchFamily="34" charset="0"/>
            </a:endParaRPr>
          </a:p>
          <a:p>
            <a:r>
              <a:rPr lang="tr-TR" sz="2400">
                <a:latin typeface="Verdana" panose="020B0604030504040204" pitchFamily="34" charset="0"/>
                <a:ea typeface="Verdana" panose="020B0604030504040204" pitchFamily="34" charset="0"/>
                <a:cs typeface="Verdana" panose="020B0604030504040204" pitchFamily="34" charset="0"/>
              </a:rPr>
              <a:t>fonksiyon </a:t>
            </a:r>
            <a:r>
              <a:rPr lang="tr-TR" sz="2400">
                <a:latin typeface="Verdana" panose="020B0604030504040204" pitchFamily="34" charset="0"/>
                <a:ea typeface="Verdana" panose="020B0604030504040204" pitchFamily="34" charset="0"/>
                <a:cs typeface="Verdana" panose="020B0604030504040204" pitchFamily="34" charset="0"/>
              </a:rPr>
              <a:t>grafikleri </a:t>
            </a:r>
            <a:r>
              <a:rPr lang="tr-TR" sz="2400">
                <a:latin typeface="Verdana" panose="020B0604030504040204" pitchFamily="34" charset="0"/>
                <a:ea typeface="Verdana" panose="020B0604030504040204" pitchFamily="34" charset="0"/>
                <a:cs typeface="Verdana" panose="020B0604030504040204" pitchFamily="34" charset="0"/>
              </a:rPr>
              <a:t>çizmeyi,</a:t>
            </a:r>
          </a:p>
          <a:p>
            <a:pPr marL="380990" indent="-380990">
              <a:buFont typeface="Wingdings" panose="05000000000000000000" pitchFamily="2" charset="2"/>
              <a:buChar char="v"/>
            </a:pPr>
            <a:r>
              <a:rPr lang="tr-TR" sz="2400">
                <a:latin typeface="Verdana" panose="020B0604030504040204" pitchFamily="34" charset="0"/>
                <a:ea typeface="Verdana" panose="020B0604030504040204" pitchFamily="34" charset="0"/>
                <a:cs typeface="Verdana" panose="020B0604030504040204" pitchFamily="34" charset="0"/>
              </a:rPr>
              <a:t>Fonksiyonlarda </a:t>
            </a:r>
            <a:r>
              <a:rPr lang="tr-TR" sz="2400">
                <a:latin typeface="Verdana" panose="020B0604030504040204" pitchFamily="34" charset="0"/>
                <a:ea typeface="Verdana" panose="020B0604030504040204" pitchFamily="34" charset="0"/>
                <a:cs typeface="Verdana" panose="020B0604030504040204" pitchFamily="34" charset="0"/>
              </a:rPr>
              <a:t>toplama, çıkarma, çarpma ve bölme işlemlerinin </a:t>
            </a:r>
            <a:endParaRPr lang="tr-TR" sz="2400">
              <a:latin typeface="Verdana" panose="020B0604030504040204" pitchFamily="34" charset="0"/>
              <a:ea typeface="Verdana" panose="020B0604030504040204" pitchFamily="34" charset="0"/>
              <a:cs typeface="Verdana" panose="020B0604030504040204" pitchFamily="34" charset="0"/>
            </a:endParaRPr>
          </a:p>
          <a:p>
            <a:r>
              <a:rPr lang="tr-TR" sz="2400">
                <a:latin typeface="Verdana" panose="020B0604030504040204" pitchFamily="34" charset="0"/>
                <a:ea typeface="Verdana" panose="020B0604030504040204" pitchFamily="34" charset="0"/>
                <a:cs typeface="Verdana" panose="020B0604030504040204" pitchFamily="34" charset="0"/>
              </a:rPr>
              <a:t>nasıl yapıldığını,</a:t>
            </a:r>
          </a:p>
          <a:p>
            <a:pPr marL="380990" indent="-380990">
              <a:buFont typeface="Wingdings" panose="05000000000000000000" pitchFamily="2" charset="2"/>
              <a:buChar char="v"/>
            </a:pPr>
            <a:r>
              <a:rPr lang="tr-TR" sz="2400">
                <a:latin typeface="Verdana" panose="020B0604030504040204" pitchFamily="34" charset="0"/>
                <a:ea typeface="Verdana" panose="020B0604030504040204" pitchFamily="34" charset="0"/>
                <a:cs typeface="Verdana" panose="020B0604030504040204" pitchFamily="34" charset="0"/>
              </a:rPr>
              <a:t>Tek </a:t>
            </a:r>
            <a:r>
              <a:rPr lang="tr-TR" sz="2400">
                <a:latin typeface="Verdana" panose="020B0604030504040204" pitchFamily="34" charset="0"/>
                <a:ea typeface="Verdana" panose="020B0604030504040204" pitchFamily="34" charset="0"/>
                <a:cs typeface="Verdana" panose="020B0604030504040204" pitchFamily="34" charset="0"/>
              </a:rPr>
              <a:t>ve çift fonksiyonların cebirsel ve grafiksel özelliklerini </a:t>
            </a:r>
            <a:endParaRPr lang="tr-TR" sz="2400">
              <a:latin typeface="Verdana" panose="020B0604030504040204" pitchFamily="34" charset="0"/>
              <a:ea typeface="Verdana" panose="020B0604030504040204" pitchFamily="34" charset="0"/>
              <a:cs typeface="Verdana" panose="020B0604030504040204" pitchFamily="34" charset="0"/>
            </a:endParaRPr>
          </a:p>
          <a:p>
            <a:r>
              <a:rPr lang="tr-TR" sz="2400">
                <a:latin typeface="Verdana" panose="020B0604030504040204" pitchFamily="34" charset="0"/>
                <a:ea typeface="Verdana" panose="020B0604030504040204" pitchFamily="34" charset="0"/>
                <a:cs typeface="Verdana" panose="020B0604030504040204" pitchFamily="34" charset="0"/>
              </a:rPr>
              <a:t>öğreneceksiniz</a:t>
            </a:r>
            <a:r>
              <a:rPr lang="tr-TR" sz="2400">
                <a:latin typeface="Verdana" panose="020B0604030504040204" pitchFamily="34" charset="0"/>
                <a:ea typeface="Verdana" panose="020B0604030504040204" pitchFamily="34" charset="0"/>
                <a:cs typeface="Verdana" panose="020B0604030504040204" pitchFamily="34" charset="0"/>
              </a:rPr>
              <a:t>.</a:t>
            </a:r>
            <a:endParaRPr lang="tr-TR" sz="2400">
              <a:latin typeface="Verdana" panose="020B0604030504040204" pitchFamily="34" charset="0"/>
              <a:ea typeface="Verdana" panose="020B0604030504040204" pitchFamily="34" charset="0"/>
              <a:cs typeface="Verdana" panose="020B0604030504040204" pitchFamily="34" charset="0"/>
            </a:endParaRPr>
          </a:p>
        </p:txBody>
      </p:sp>
      <p:sp>
        <p:nvSpPr>
          <p:cNvPr id="19" name="Metin kutusu 18"/>
          <p:cNvSpPr txBox="1"/>
          <p:nvPr/>
        </p:nvSpPr>
        <p:spPr>
          <a:xfrm>
            <a:off x="1029697" y="4049833"/>
            <a:ext cx="7132081"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Başlamadan bilmeniz gereken beceriler:</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0" name="Metin kutusu 19"/>
          <p:cNvSpPr txBox="1"/>
          <p:nvPr/>
        </p:nvSpPr>
        <p:spPr>
          <a:xfrm>
            <a:off x="1026004" y="4542275"/>
            <a:ext cx="10167079" cy="830997"/>
          </a:xfrm>
          <a:prstGeom prst="rect">
            <a:avLst/>
          </a:prstGeom>
          <a:noFill/>
        </p:spPr>
        <p:txBody>
          <a:bodyPr wrap="none" rtlCol="0">
            <a:spAutoFit/>
          </a:bodyPr>
          <a:lstStyle/>
          <a:p>
            <a:pPr marL="380990" indent="-380990">
              <a:buFont typeface="Wingdings" panose="05000000000000000000" pitchFamily="2" charset="2"/>
              <a:buChar char="v"/>
            </a:pPr>
            <a:r>
              <a:rPr lang="tr-TR" sz="2400">
                <a:latin typeface="Verdana" panose="020B0604030504040204" pitchFamily="34" charset="0"/>
                <a:ea typeface="Verdana" panose="020B0604030504040204" pitchFamily="34" charset="0"/>
                <a:cs typeface="Verdana" panose="020B0604030504040204" pitchFamily="34" charset="0"/>
              </a:rPr>
              <a:t>9. sınıf matematik dersinde gördüğümüz fonksiyonlar ile ilgili </a:t>
            </a:r>
            <a:endParaRPr lang="tr-TR" sz="2400">
              <a:latin typeface="Verdana" panose="020B0604030504040204" pitchFamily="34" charset="0"/>
              <a:ea typeface="Verdana" panose="020B0604030504040204" pitchFamily="34" charset="0"/>
              <a:cs typeface="Verdana" panose="020B0604030504040204" pitchFamily="34" charset="0"/>
            </a:endParaRPr>
          </a:p>
          <a:p>
            <a:r>
              <a:rPr lang="tr-TR" sz="2400">
                <a:latin typeface="Verdana" panose="020B0604030504040204" pitchFamily="34" charset="0"/>
                <a:ea typeface="Verdana" panose="020B0604030504040204" pitchFamily="34" charset="0"/>
                <a:cs typeface="Verdana" panose="020B0604030504040204" pitchFamily="34" charset="0"/>
              </a:rPr>
              <a:t>temel </a:t>
            </a:r>
            <a:r>
              <a:rPr lang="tr-TR" sz="2400">
                <a:latin typeface="Verdana" panose="020B0604030504040204" pitchFamily="34" charset="0"/>
                <a:ea typeface="Verdana" panose="020B0604030504040204" pitchFamily="34" charset="0"/>
                <a:cs typeface="Verdana" panose="020B0604030504040204" pitchFamily="34" charset="0"/>
              </a:rPr>
              <a:t>kavram </a:t>
            </a:r>
            <a:r>
              <a:rPr lang="tr-TR" sz="2400">
                <a:latin typeface="Verdana" panose="020B0604030504040204" pitchFamily="34" charset="0"/>
                <a:ea typeface="Verdana" panose="020B0604030504040204" pitchFamily="34" charset="0"/>
                <a:cs typeface="Verdana" panose="020B0604030504040204" pitchFamily="34" charset="0"/>
              </a:rPr>
              <a:t>ve </a:t>
            </a:r>
            <a:r>
              <a:rPr lang="tr-TR" sz="2400">
                <a:latin typeface="Verdana" panose="020B0604030504040204" pitchFamily="34" charset="0"/>
                <a:ea typeface="Verdana" panose="020B0604030504040204" pitchFamily="34" charset="0"/>
                <a:cs typeface="Verdana" panose="020B0604030504040204" pitchFamily="34" charset="0"/>
              </a:rPr>
              <a:t>kuralları bilmeniz gerekmektedir.</a:t>
            </a:r>
            <a:endParaRPr lang="tr-TR" sz="240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85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Resim 45"/>
          <p:cNvPicPr/>
          <p:nvPr/>
        </p:nvPicPr>
        <p:blipFill>
          <a:blip r:embed="rId2"/>
          <a:stretch>
            <a:fillRect/>
          </a:stretch>
        </p:blipFill>
        <p:spPr>
          <a:xfrm>
            <a:off x="1487489" y="1835855"/>
            <a:ext cx="7880649" cy="4608512"/>
          </a:xfrm>
          <a:prstGeom prst="rect">
            <a:avLst/>
          </a:prstGeom>
        </p:spPr>
      </p:pic>
      <p:sp>
        <p:nvSpPr>
          <p:cNvPr id="47" name="Dikdörtgen 46"/>
          <p:cNvSpPr/>
          <p:nvPr/>
        </p:nvSpPr>
        <p:spPr>
          <a:xfrm>
            <a:off x="1154763" y="1010945"/>
            <a:ext cx="7629536"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+4</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45"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6308" t="26268" r="42362"/>
          <a:stretch/>
        </p:blipFill>
        <p:spPr bwMode="auto">
          <a:xfrm flipV="1">
            <a:off x="3868010" y="4441395"/>
            <a:ext cx="2595535" cy="2155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8" name="Dikdörtgen 47"/>
          <p:cNvSpPr/>
          <p:nvPr/>
        </p:nvSpPr>
        <p:spPr>
          <a:xfrm>
            <a:off x="5999989" y="2872868"/>
            <a:ext cx="2592288"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2</a:t>
            </a:r>
            <a:r>
              <a:rPr lang="tr-TR" sz="2400">
                <a:latin typeface="Verdana" panose="020B0604030504040204" pitchFamily="34" charset="0"/>
                <a:ea typeface="Calibri" panose="020F0502020204030204" pitchFamily="34" charset="0"/>
                <a:cs typeface="ITCSouvenirOTF-Light"/>
              </a:rPr>
              <a:t> + 4</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9" name="Dikdörtgen 48"/>
          <p:cNvSpPr/>
          <p:nvPr/>
        </p:nvSpPr>
        <p:spPr>
          <a:xfrm>
            <a:off x="6192011" y="5631033"/>
            <a:ext cx="2592288"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2</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grpSp>
        <p:nvGrpSpPr>
          <p:cNvPr id="7" name="Grup 6"/>
          <p:cNvGrpSpPr/>
          <p:nvPr/>
        </p:nvGrpSpPr>
        <p:grpSpPr>
          <a:xfrm>
            <a:off x="291003" y="102647"/>
            <a:ext cx="9165368" cy="590785"/>
            <a:chOff x="389074" y="257854"/>
            <a:chExt cx="6240505" cy="443089"/>
          </a:xfrm>
        </p:grpSpPr>
        <p:sp>
          <p:nvSpPr>
            <p:cNvPr id="8" name="Serbest Form 7"/>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Serbest Form 9"/>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Oval 11"/>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Dikdörtgen 12"/>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4" name="Serbest Form 13"/>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5" name="Dikdörtgen 14"/>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Dikdörtgen 16"/>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19409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nodeType="clickEffect">
                                  <p:stCondLst>
                                    <p:cond delay="0"/>
                                  </p:stCondLst>
                                  <p:childTnLst>
                                    <p:animMotion origin="layout" path="M 0.00313 0.00556 L -0.00017 -0.26358 " pathEditMode="relative" rAng="0" ptsTypes="AA">
                                      <p:cBhvr>
                                        <p:cTn id="24" dur="2000" fill="hold"/>
                                        <p:tgtEl>
                                          <p:spTgt spid="45"/>
                                        </p:tgtEl>
                                        <p:attrNameLst>
                                          <p:attrName>ppt_x</p:attrName>
                                          <p:attrName>ppt_y</p:attrName>
                                        </p:attrNameLst>
                                      </p:cBhvr>
                                      <p:rCtr x="-174" y="-13457"/>
                                    </p:animMotion>
                                  </p:childTnLst>
                                </p:cTn>
                              </p:par>
                              <p:par>
                                <p:cTn id="25" presetID="10"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2000"/>
                                        <p:tgtEl>
                                          <p:spTgt spid="48"/>
                                        </p:tgtEl>
                                      </p:cBhvr>
                                    </p:animEffect>
                                  </p:childTnLst>
                                </p:cTn>
                              </p:par>
                              <p:par>
                                <p:cTn id="28" presetID="10" presetClass="exit" presetSubtype="0" fill="hold" grpId="1" nodeType="withEffect">
                                  <p:stCondLst>
                                    <p:cond delay="0"/>
                                  </p:stCondLst>
                                  <p:childTnLst>
                                    <p:animEffect transition="out" filter="fade">
                                      <p:cBhvr>
                                        <p:cTn id="29" dur="3000"/>
                                        <p:tgtEl>
                                          <p:spTgt spid="49"/>
                                        </p:tgtEl>
                                      </p:cBhvr>
                                    </p:animEffect>
                                    <p:set>
                                      <p:cBhvr>
                                        <p:cTn id="30" dur="1" fill="hold">
                                          <p:stCondLst>
                                            <p:cond delay="29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49"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Resim 45"/>
          <p:cNvPicPr/>
          <p:nvPr/>
        </p:nvPicPr>
        <p:blipFill>
          <a:blip r:embed="rId2"/>
          <a:stretch>
            <a:fillRect/>
          </a:stretch>
        </p:blipFill>
        <p:spPr>
          <a:xfrm>
            <a:off x="1487489" y="1412776"/>
            <a:ext cx="7880649" cy="4608512"/>
          </a:xfrm>
          <a:prstGeom prst="rect">
            <a:avLst/>
          </a:prstGeom>
        </p:spPr>
      </p:pic>
      <p:sp>
        <p:nvSpPr>
          <p:cNvPr id="47" name="Dikdörtgen 46"/>
          <p:cNvSpPr/>
          <p:nvPr/>
        </p:nvSpPr>
        <p:spPr>
          <a:xfrm>
            <a:off x="1154763" y="922652"/>
            <a:ext cx="7629536"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 x</a:t>
            </a:r>
            <a:r>
              <a:rPr lang="tr-TR" sz="2400" baseline="30000">
                <a:latin typeface="Verdana" panose="020B0604030504040204" pitchFamily="34" charset="0"/>
                <a:ea typeface="Calibri" panose="020F0502020204030204" pitchFamily="34" charset="0"/>
                <a:cs typeface="ITCSouvenirOTF-Light"/>
              </a:rPr>
              <a:t>3</a:t>
            </a:r>
            <a:r>
              <a:rPr lang="tr-TR" sz="2400">
                <a:latin typeface="Verdana" panose="020B0604030504040204" pitchFamily="34" charset="0"/>
                <a:ea typeface="Calibri" panose="020F0502020204030204" pitchFamily="34" charset="0"/>
                <a:cs typeface="ITCSouvenirOTF-Light"/>
              </a:rPr>
              <a:t>+1</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8" name="Dikdörtgen 47"/>
          <p:cNvSpPr/>
          <p:nvPr/>
        </p:nvSpPr>
        <p:spPr>
          <a:xfrm>
            <a:off x="5986723" y="1727321"/>
            <a:ext cx="2592288"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3</a:t>
            </a:r>
            <a:r>
              <a:rPr lang="tr-TR" sz="2400">
                <a:latin typeface="Verdana" panose="020B0604030504040204" pitchFamily="34" charset="0"/>
                <a:ea typeface="Calibri" panose="020F0502020204030204" pitchFamily="34" charset="0"/>
                <a:cs typeface="ITCSouvenirOTF-Light"/>
              </a:rPr>
              <a:t> + 1</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9" name="Dikdörtgen 48"/>
          <p:cNvSpPr/>
          <p:nvPr/>
        </p:nvSpPr>
        <p:spPr>
          <a:xfrm>
            <a:off x="5711957" y="3440569"/>
            <a:ext cx="2592288"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3</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7" name="Resim 6"/>
          <p:cNvPicPr>
            <a:picLocks noChangeAspect="1"/>
          </p:cNvPicPr>
          <p:nvPr/>
        </p:nvPicPr>
        <p:blipFill>
          <a:blip r:embed="rId3">
            <a:clrChange>
              <a:clrFrom>
                <a:srgbClr val="FFFFFF"/>
              </a:clrFrom>
              <a:clrTo>
                <a:srgbClr val="FFFFFF">
                  <a:alpha val="0"/>
                </a:srgbClr>
              </a:clrTo>
            </a:clrChange>
          </a:blip>
          <a:stretch>
            <a:fillRect/>
          </a:stretch>
        </p:blipFill>
        <p:spPr>
          <a:xfrm>
            <a:off x="3858656" y="1985594"/>
            <a:ext cx="2333355" cy="3841349"/>
          </a:xfrm>
          <a:prstGeom prst="rect">
            <a:avLst/>
          </a:prstGeom>
        </p:spPr>
      </p:pic>
      <p:grpSp>
        <p:nvGrpSpPr>
          <p:cNvPr id="19" name="Grup 18"/>
          <p:cNvGrpSpPr/>
          <p:nvPr/>
        </p:nvGrpSpPr>
        <p:grpSpPr>
          <a:xfrm>
            <a:off x="291003" y="102647"/>
            <a:ext cx="9165368" cy="590785"/>
            <a:chOff x="389074" y="257854"/>
            <a:chExt cx="6240505" cy="443089"/>
          </a:xfrm>
        </p:grpSpPr>
        <p:sp>
          <p:nvSpPr>
            <p:cNvPr id="20" name="Serbest Form 19"/>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1" name="Serbest Form 20"/>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2" name="Serbest Form 21"/>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3" name="Oval 22"/>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4" name="Oval 23"/>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5" name="Dikdörtgen 24"/>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26" name="Serbest Form 25"/>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7" name="Dikdörtgen 26"/>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8" name="Dikdörtgen 27"/>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9" name="Dikdörtgen 28"/>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mc:AlternateContent xmlns:mc="http://schemas.openxmlformats.org/markup-compatibility/2006">
        <mc:Choice xmlns:p14="http://schemas.microsoft.com/office/powerpoint/2010/main" Requires="p14">
          <p:contentPart p14:bwMode="auto" r:id="rId4">
            <p14:nvContentPartPr>
              <p14:cNvPr id="2" name="Mürekkep 1"/>
              <p14:cNvContentPartPr/>
              <p14:nvPr/>
            </p14:nvContentPartPr>
            <p14:xfrm>
              <a:off x="2659680" y="1252800"/>
              <a:ext cx="300480" cy="99360"/>
            </p14:xfrm>
          </p:contentPart>
        </mc:Choice>
        <mc:Fallback>
          <p:pic>
            <p:nvPicPr>
              <p:cNvPr id="2" name="Mürekkep 1"/>
              <p:cNvPicPr/>
              <p:nvPr/>
            </p:nvPicPr>
            <p:blipFill>
              <a:blip r:embed="rId5"/>
              <a:stretch>
                <a:fillRect/>
              </a:stretch>
            </p:blipFill>
            <p:spPr>
              <a:xfrm>
                <a:off x="2653922" y="1249920"/>
                <a:ext cx="312355" cy="105120"/>
              </a:xfrm>
              <a:prstGeom prst="rect">
                <a:avLst/>
              </a:prstGeom>
            </p:spPr>
          </p:pic>
        </mc:Fallback>
      </mc:AlternateContent>
    </p:spTree>
    <p:extLst>
      <p:ext uri="{BB962C8B-B14F-4D97-AF65-F5344CB8AC3E}">
        <p14:creationId xmlns:p14="http://schemas.microsoft.com/office/powerpoint/2010/main" val="260709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2.77778E-6 -4.44444E-6 L 0.00122 -0.0679 " pathEditMode="relative" rAng="0" ptsTypes="AA">
                                      <p:cBhvr>
                                        <p:cTn id="24" dur="2000" fill="hold"/>
                                        <p:tgtEl>
                                          <p:spTgt spid="7"/>
                                        </p:tgtEl>
                                        <p:attrNameLst>
                                          <p:attrName>ppt_x</p:attrName>
                                          <p:attrName>ppt_y</p:attrName>
                                        </p:attrNameLst>
                                      </p:cBhvr>
                                      <p:rCtr x="52" y="-3395"/>
                                    </p:animMotion>
                                  </p:childTnLst>
                                </p:cTn>
                              </p:par>
                              <p:par>
                                <p:cTn id="25" presetID="10"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2000"/>
                                        <p:tgtEl>
                                          <p:spTgt spid="48"/>
                                        </p:tgtEl>
                                      </p:cBhvr>
                                    </p:animEffect>
                                  </p:childTnLst>
                                </p:cTn>
                              </p:par>
                              <p:par>
                                <p:cTn id="28" presetID="10" presetClass="exit" presetSubtype="0" fill="hold" grpId="1" nodeType="withEffect">
                                  <p:stCondLst>
                                    <p:cond delay="0"/>
                                  </p:stCondLst>
                                  <p:childTnLst>
                                    <p:animEffect transition="out" filter="fade">
                                      <p:cBhvr>
                                        <p:cTn id="29" dur="3000"/>
                                        <p:tgtEl>
                                          <p:spTgt spid="49"/>
                                        </p:tgtEl>
                                      </p:cBhvr>
                                    </p:animEffect>
                                    <p:set>
                                      <p:cBhvr>
                                        <p:cTn id="30" dur="1" fill="hold">
                                          <p:stCondLst>
                                            <p:cond delay="29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4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Resim 45"/>
          <p:cNvPicPr/>
          <p:nvPr/>
        </p:nvPicPr>
        <p:blipFill>
          <a:blip r:embed="rId2"/>
          <a:stretch>
            <a:fillRect/>
          </a:stretch>
        </p:blipFill>
        <p:spPr>
          <a:xfrm>
            <a:off x="1487489" y="1412776"/>
            <a:ext cx="7880649" cy="4608512"/>
          </a:xfrm>
          <a:prstGeom prst="rect">
            <a:avLst/>
          </a:prstGeom>
        </p:spPr>
      </p:pic>
      <p:sp>
        <p:nvSpPr>
          <p:cNvPr id="47" name="Dikdörtgen 46"/>
          <p:cNvSpPr/>
          <p:nvPr/>
        </p:nvSpPr>
        <p:spPr>
          <a:xfrm>
            <a:off x="1154763" y="921793"/>
            <a:ext cx="7629536"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 = </a:t>
            </a:r>
            <a:r>
              <a:rPr lang="tr-TR" sz="2400">
                <a:latin typeface="Symbol" panose="05050102010706020507" pitchFamily="18" charset="2"/>
                <a:ea typeface="Calibri" panose="020F0502020204030204" pitchFamily="34" charset="0"/>
                <a:cs typeface="ITCSouvenirOTF-Light"/>
              </a:rPr>
              <a:t>-</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3</a:t>
            </a:r>
            <a:r>
              <a:rPr lang="tr-TR" sz="2400">
                <a:latin typeface="Verdana" panose="020B0604030504040204" pitchFamily="34" charset="0"/>
                <a:ea typeface="Calibri" panose="020F0502020204030204" pitchFamily="34" charset="0"/>
                <a:cs typeface="ITCSouvenirOTF-Light"/>
              </a:rPr>
              <a:t>+2</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fonksiyonun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8" name="Dikdörtgen 47"/>
          <p:cNvSpPr/>
          <p:nvPr/>
        </p:nvSpPr>
        <p:spPr>
          <a:xfrm>
            <a:off x="4559829" y="1726463"/>
            <a:ext cx="2592288"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3</a:t>
            </a:r>
            <a:r>
              <a:rPr lang="tr-TR" sz="2400">
                <a:latin typeface="Verdana" panose="020B0604030504040204" pitchFamily="34" charset="0"/>
                <a:ea typeface="Calibri" panose="020F0502020204030204" pitchFamily="34" charset="0"/>
                <a:cs typeface="ITCSouvenirOTF-Light"/>
              </a:rPr>
              <a:t> + 2</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49" name="Dikdörtgen 48"/>
          <p:cNvSpPr/>
          <p:nvPr/>
        </p:nvSpPr>
        <p:spPr>
          <a:xfrm>
            <a:off x="5711957" y="4389107"/>
            <a:ext cx="2592288"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 </a:t>
            </a:r>
            <a:r>
              <a:rPr lang="tr-TR" sz="2400">
                <a:latin typeface="Verdana" panose="020B0604030504040204" pitchFamily="34" charset="0"/>
                <a:ea typeface="Calibri" panose="020F0502020204030204" pitchFamily="34" charset="0"/>
                <a:cs typeface="ITCSouvenirOTF-Light"/>
              </a:rPr>
              <a:t>x</a:t>
            </a:r>
            <a:r>
              <a:rPr lang="tr-TR" sz="2400" baseline="30000">
                <a:latin typeface="Verdana" panose="020B0604030504040204" pitchFamily="34" charset="0"/>
                <a:ea typeface="Calibri" panose="020F0502020204030204" pitchFamily="34" charset="0"/>
                <a:cs typeface="ITCSouvenirOTF-Light"/>
              </a:rPr>
              <a:t>3</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7" name="Resim 6"/>
          <p:cNvPicPr>
            <a:picLocks noChangeAspect="1"/>
          </p:cNvPicPr>
          <p:nvPr/>
        </p:nvPicPr>
        <p:blipFill>
          <a:blip r:embed="rId3">
            <a:clrChange>
              <a:clrFrom>
                <a:srgbClr val="FFFFFF"/>
              </a:clrFrom>
              <a:clrTo>
                <a:srgbClr val="FFFFFF">
                  <a:alpha val="0"/>
                </a:srgbClr>
              </a:clrTo>
            </a:clrChange>
          </a:blip>
          <a:stretch>
            <a:fillRect/>
          </a:stretch>
        </p:blipFill>
        <p:spPr>
          <a:xfrm flipH="1">
            <a:off x="4174085" y="1985594"/>
            <a:ext cx="2333355" cy="3841349"/>
          </a:xfrm>
          <a:prstGeom prst="rect">
            <a:avLst/>
          </a:prstGeom>
        </p:spPr>
      </p:pic>
      <p:grpSp>
        <p:nvGrpSpPr>
          <p:cNvPr id="8" name="Grup 7"/>
          <p:cNvGrpSpPr/>
          <p:nvPr/>
        </p:nvGrpSpPr>
        <p:grpSpPr>
          <a:xfrm>
            <a:off x="291003" y="102647"/>
            <a:ext cx="9165368" cy="590785"/>
            <a:chOff x="389074" y="257854"/>
            <a:chExt cx="6240505" cy="443089"/>
          </a:xfrm>
        </p:grpSpPr>
        <p:sp>
          <p:nvSpPr>
            <p:cNvPr id="9" name="Serbest Form 8"/>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Serbest Form 9"/>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Serbest Form 10"/>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Oval 11"/>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3" name="Oval 12"/>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4" name="Dikdörtgen 13"/>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5" name="Serbest Form 14"/>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6" name="Dikdörtgen 15"/>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Dikdörtgen 16"/>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8" name="Dikdörtgen 17"/>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97842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500"/>
                                        <p:tgtEl>
                                          <p:spTgt spid="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8.33333E-7 -4.44444E-6 L -0.00104 -0.1395 " pathEditMode="relative" rAng="0" ptsTypes="AA">
                                      <p:cBhvr>
                                        <p:cTn id="24" dur="2000" fill="hold"/>
                                        <p:tgtEl>
                                          <p:spTgt spid="7"/>
                                        </p:tgtEl>
                                        <p:attrNameLst>
                                          <p:attrName>ppt_x</p:attrName>
                                          <p:attrName>ppt_y</p:attrName>
                                        </p:attrNameLst>
                                      </p:cBhvr>
                                      <p:rCtr x="-52" y="-6975"/>
                                    </p:animMotion>
                                  </p:childTnLst>
                                </p:cTn>
                              </p:par>
                              <p:par>
                                <p:cTn id="25" presetID="10"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3000"/>
                                        <p:tgtEl>
                                          <p:spTgt spid="48"/>
                                        </p:tgtEl>
                                      </p:cBhvr>
                                    </p:animEffect>
                                  </p:childTnLst>
                                </p:cTn>
                              </p:par>
                              <p:par>
                                <p:cTn id="28" presetID="10" presetClass="exit" presetSubtype="0" fill="hold" grpId="1" nodeType="withEffect">
                                  <p:stCondLst>
                                    <p:cond delay="0"/>
                                  </p:stCondLst>
                                  <p:childTnLst>
                                    <p:animEffect transition="out" filter="fade">
                                      <p:cBhvr>
                                        <p:cTn id="29" dur="3000"/>
                                        <p:tgtEl>
                                          <p:spTgt spid="49"/>
                                        </p:tgtEl>
                                      </p:cBhvr>
                                    </p:animEffect>
                                    <p:set>
                                      <p:cBhvr>
                                        <p:cTn id="30" dur="1" fill="hold">
                                          <p:stCondLst>
                                            <p:cond delay="2999"/>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4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1487488" y="1205744"/>
            <a:ext cx="9505056"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Bu durumda en genel halde y=f(x) fonksiyonun (r,k) kadar ötelenmesiyle elde edilen </a:t>
            </a:r>
            <a:r>
              <a:rPr lang="tr-TR" sz="2400">
                <a:latin typeface="Verdana" panose="020B0604030504040204" pitchFamily="34" charset="0"/>
                <a:ea typeface="Calibri" panose="020F0502020204030204" pitchFamily="34" charset="0"/>
                <a:cs typeface="ITCSouvenirOTF-Light"/>
              </a:rPr>
              <a:t>fonksiyon</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3" name="Dikdörtgen 2"/>
          <p:cNvSpPr/>
          <p:nvPr/>
        </p:nvSpPr>
        <p:spPr>
          <a:xfrm>
            <a:off x="1487488" y="2119157"/>
            <a:ext cx="3417602" cy="461665"/>
          </a:xfrm>
          <a:prstGeom prst="rect">
            <a:avLst/>
          </a:prstGeom>
        </p:spPr>
        <p:txBody>
          <a:bodyPr wrap="none">
            <a:spAutoFit/>
          </a:bodyPr>
          <a:lstStyle/>
          <a:p>
            <a:r>
              <a:rPr lang="tr-TR" sz="2400">
                <a:latin typeface="Verdana" panose="020B0604030504040204" pitchFamily="34" charset="0"/>
                <a:ea typeface="Calibri" panose="020F0502020204030204" pitchFamily="34" charset="0"/>
                <a:cs typeface="ITCSouvenirOTF-Light"/>
              </a:rPr>
              <a:t>g(x)=f(x – r)+k olur.</a:t>
            </a:r>
            <a:endParaRPr lang="tr-TR" sz="2400"/>
          </a:p>
        </p:txBody>
      </p:sp>
      <p:sp>
        <p:nvSpPr>
          <p:cNvPr id="4" name="Dikdörtgen 3"/>
          <p:cNvSpPr/>
          <p:nvPr/>
        </p:nvSpPr>
        <p:spPr>
          <a:xfrm>
            <a:off x="1487488" y="2837925"/>
            <a:ext cx="9697077"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Örneğin ; y=g(x) =|x – 3| - 1   fonksiyonun grafiğini çizelim.</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5" name="Dikdörtgen 4"/>
          <p:cNvSpPr/>
          <p:nvPr/>
        </p:nvSpPr>
        <p:spPr>
          <a:xfrm>
            <a:off x="1461749" y="3525011"/>
            <a:ext cx="7656512" cy="461665"/>
          </a:xfrm>
          <a:prstGeom prst="rect">
            <a:avLst/>
          </a:prstGeom>
        </p:spPr>
        <p:txBody>
          <a:bodyPr wrap="square">
            <a:spAutoFit/>
          </a:bodyPr>
          <a:lstStyle/>
          <a:p>
            <a:r>
              <a:rPr lang="tr-TR" sz="2400">
                <a:latin typeface="Verdana" panose="020B0604030504040204" pitchFamily="34" charset="0"/>
                <a:ea typeface="Calibri" panose="020F0502020204030204" pitchFamily="34" charset="0"/>
                <a:cs typeface="ITCSouvenirOTF-Light"/>
              </a:rPr>
              <a:t>Önce y =f(x)= |x| fonksiyonun grafiğini çizelim.</a:t>
            </a:r>
            <a:endParaRPr lang="tr-TR" sz="2400"/>
          </a:p>
        </p:txBody>
      </p:sp>
      <p:grpSp>
        <p:nvGrpSpPr>
          <p:cNvPr id="6" name="Grup 5"/>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68473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p:nvPr/>
        </p:nvPicPr>
        <p:blipFill>
          <a:blip r:embed="rId2"/>
          <a:stretch>
            <a:fillRect/>
          </a:stretch>
        </p:blipFill>
        <p:spPr>
          <a:xfrm>
            <a:off x="1487489" y="836712"/>
            <a:ext cx="7880649" cy="4608512"/>
          </a:xfrm>
          <a:prstGeom prst="rect">
            <a:avLst/>
          </a:prstGeom>
        </p:spPr>
      </p:pic>
      <p:grpSp>
        <p:nvGrpSpPr>
          <p:cNvPr id="6" name="Grup 5"/>
          <p:cNvGrpSpPr/>
          <p:nvPr/>
        </p:nvGrpSpPr>
        <p:grpSpPr>
          <a:xfrm>
            <a:off x="2873563" y="1225664"/>
            <a:ext cx="4614896" cy="2305832"/>
            <a:chOff x="2155172" y="919248"/>
            <a:chExt cx="3461172" cy="1729374"/>
          </a:xfrm>
        </p:grpSpPr>
        <p:cxnSp>
          <p:nvCxnSpPr>
            <p:cNvPr id="4" name="Düz Bağlayıcı 3"/>
            <p:cNvCxnSpPr/>
            <p:nvPr/>
          </p:nvCxnSpPr>
          <p:spPr>
            <a:xfrm flipV="1">
              <a:off x="3888152" y="920430"/>
              <a:ext cx="1728192" cy="17281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Düz Bağlayıcı 4"/>
            <p:cNvCxnSpPr/>
            <p:nvPr/>
          </p:nvCxnSpPr>
          <p:spPr>
            <a:xfrm rot="16200000" flipV="1">
              <a:off x="2155172" y="919248"/>
              <a:ext cx="1728192" cy="172819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 name="Dikdörtgen 6"/>
          <p:cNvSpPr/>
          <p:nvPr/>
        </p:nvSpPr>
        <p:spPr>
          <a:xfrm>
            <a:off x="7344139" y="1226813"/>
            <a:ext cx="1824203"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f(x) =</a:t>
            </a:r>
            <a:r>
              <a:rPr lang="tr-TR" sz="2400">
                <a:latin typeface="Symbol" panose="05050102010706020507" pitchFamily="18" charset="2"/>
                <a:ea typeface="Calibri" panose="020F0502020204030204" pitchFamily="34" charset="0"/>
                <a:cs typeface="ITCSouvenirOTF-Light"/>
              </a:rPr>
              <a:t> </a:t>
            </a:r>
            <a:r>
              <a:rPr lang="tr-TR" sz="2400">
                <a:latin typeface="Verdana" panose="020B0604030504040204" pitchFamily="34" charset="0"/>
                <a:ea typeface="Verdana" panose="020B0604030504040204" pitchFamily="34" charset="0"/>
                <a:cs typeface="Verdana" panose="020B0604030504040204" pitchFamily="34" charset="0"/>
              </a:rPr>
              <a:t>|x|</a:t>
            </a:r>
            <a:endParaRPr lang="tr-TR" sz="3200">
              <a:latin typeface="Verdana" panose="020B0604030504040204" pitchFamily="34" charset="0"/>
              <a:ea typeface="Verdana" panose="020B0604030504040204" pitchFamily="34" charset="0"/>
              <a:cs typeface="Verdana" panose="020B0604030504040204" pitchFamily="34" charset="0"/>
            </a:endParaRPr>
          </a:p>
        </p:txBody>
      </p:sp>
      <p:sp>
        <p:nvSpPr>
          <p:cNvPr id="8" name="Dikdörtgen 7"/>
          <p:cNvSpPr/>
          <p:nvPr/>
        </p:nvSpPr>
        <p:spPr>
          <a:xfrm>
            <a:off x="7525441" y="1261779"/>
            <a:ext cx="3191652"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g(x)=|x – 3|</a:t>
            </a:r>
            <a:r>
              <a:rPr lang="tr-TR" sz="2400">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–1</a:t>
            </a:r>
            <a:endParaRPr lang="tr-TR" sz="2400">
              <a:latin typeface="Verdana" panose="020B0604030504040204" pitchFamily="34" charset="0"/>
              <a:ea typeface="Verdana" panose="020B0604030504040204" pitchFamily="34" charset="0"/>
              <a:cs typeface="Verdana" panose="020B0604030504040204" pitchFamily="34" charset="0"/>
            </a:endParaRPr>
          </a:p>
        </p:txBody>
      </p:sp>
      <p:grpSp>
        <p:nvGrpSpPr>
          <p:cNvPr id="9" name="Grup 8"/>
          <p:cNvGrpSpPr/>
          <p:nvPr/>
        </p:nvGrpSpPr>
        <p:grpSpPr>
          <a:xfrm>
            <a:off x="291003" y="102647"/>
            <a:ext cx="9165368" cy="590785"/>
            <a:chOff x="389074" y="257854"/>
            <a:chExt cx="6240505" cy="443089"/>
          </a:xfrm>
        </p:grpSpPr>
        <p:sp>
          <p:nvSpPr>
            <p:cNvPr id="10" name="Serbest Form 9"/>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Serbest Form 10"/>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2" name="Serbest Form 11"/>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3" name="Oval 12"/>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Oval 13"/>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6" name="Serbest Form 15"/>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7" name="Dikdörtgen 16"/>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8" name="Dikdörtgen 17"/>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9" name="Dikdörtgen 18"/>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358126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0" presetClass="path" presetSubtype="0" accel="50000" decel="50000" fill="hold" nodeType="clickEffect">
                                  <p:stCondLst>
                                    <p:cond delay="0"/>
                                  </p:stCondLst>
                                  <p:childTnLst>
                                    <p:animMotion origin="layout" path="M 5.55112E-17 -4.93827E-6 L 0.0566 -4.93827E-6 C 0.08194 -4.93827E-6 0.11319 0.01976 0.11319 0.03612 L 0.11319 0.07223 " pathEditMode="relative" rAng="0" ptsTypes="AAAA">
                                      <p:cBhvr>
                                        <p:cTn id="19" dur="2000" fill="hold"/>
                                        <p:tgtEl>
                                          <p:spTgt spid="6"/>
                                        </p:tgtEl>
                                        <p:attrNameLst>
                                          <p:attrName>ppt_x</p:attrName>
                                          <p:attrName>ppt_y</p:attrName>
                                        </p:attrNameLst>
                                      </p:cBhvr>
                                      <p:rCtr x="5660" y="3611"/>
                                    </p:animMotion>
                                  </p:childTnLst>
                                </p:cTn>
                              </p:par>
                              <p:par>
                                <p:cTn id="20" presetID="10" presetClass="exit" presetSubtype="0" fill="hold" grpId="1" nodeType="withEffect">
                                  <p:stCondLst>
                                    <p:cond delay="0"/>
                                  </p:stCondLst>
                                  <p:childTnLst>
                                    <p:animEffect transition="out" filter="fade">
                                      <p:cBhvr>
                                        <p:cTn id="21" dur="2000"/>
                                        <p:tgtEl>
                                          <p:spTgt spid="7"/>
                                        </p:tgtEl>
                                      </p:cBhvr>
                                    </p:animEffect>
                                    <p:set>
                                      <p:cBhvr>
                                        <p:cTn id="22" dur="1" fill="hold">
                                          <p:stCondLst>
                                            <p:cond delay="1999"/>
                                          </p:stCondLst>
                                        </p:cTn>
                                        <p:tgtEl>
                                          <p:spTgt spid="7"/>
                                        </p:tgtEl>
                                        <p:attrNameLst>
                                          <p:attrName>style.visibility</p:attrName>
                                        </p:attrNameLst>
                                      </p:cBhvr>
                                      <p:to>
                                        <p:strVal val="hidden"/>
                                      </p:to>
                                    </p:se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Resim 24"/>
          <p:cNvPicPr/>
          <p:nvPr/>
        </p:nvPicPr>
        <p:blipFill>
          <a:blip r:embed="rId2">
            <a:clrChange>
              <a:clrFrom>
                <a:srgbClr val="FFFFFF"/>
              </a:clrFrom>
              <a:clrTo>
                <a:srgbClr val="FFFFFF">
                  <a:alpha val="0"/>
                </a:srgbClr>
              </a:clrTo>
            </a:clrChange>
          </a:blip>
          <a:stretch>
            <a:fillRect/>
          </a:stretch>
        </p:blipFill>
        <p:spPr>
          <a:xfrm>
            <a:off x="2102131" y="2121076"/>
            <a:ext cx="5667925" cy="3708861"/>
          </a:xfrm>
          <a:prstGeom prst="rect">
            <a:avLst/>
          </a:prstGeom>
        </p:spPr>
      </p:pic>
      <p:pic>
        <p:nvPicPr>
          <p:cNvPr id="12" name="Resim 11"/>
          <p:cNvPicPr>
            <a:picLocks noChangeAspect="1"/>
          </p:cNvPicPr>
          <p:nvPr/>
        </p:nvPicPr>
        <p:blipFill rotWithShape="1">
          <a:blip r:embed="rId3">
            <a:clrChange>
              <a:clrFrom>
                <a:srgbClr val="FFFFFF"/>
              </a:clrFrom>
              <a:clrTo>
                <a:srgbClr val="FFFFFF">
                  <a:alpha val="0"/>
                </a:srgbClr>
              </a:clrTo>
            </a:clrChange>
          </a:blip>
          <a:srcRect r="56246"/>
          <a:stretch/>
        </p:blipFill>
        <p:spPr>
          <a:xfrm>
            <a:off x="1817789" y="1770378"/>
            <a:ext cx="5831099" cy="4419039"/>
          </a:xfrm>
          <a:prstGeom prst="rect">
            <a:avLst/>
          </a:prstGeom>
        </p:spPr>
      </p:pic>
      <p:sp>
        <p:nvSpPr>
          <p:cNvPr id="11" name="Dikdörtgen 10"/>
          <p:cNvSpPr/>
          <p:nvPr/>
        </p:nvSpPr>
        <p:spPr>
          <a:xfrm>
            <a:off x="6718813" y="5695048"/>
            <a:ext cx="1440160"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a:t>
            </a:r>
            <a:endParaRPr lang="tr-TR" sz="2400">
              <a:latin typeface="Verdana" panose="020B0604030504040204" pitchFamily="34" charset="0"/>
              <a:ea typeface="Verdana" panose="020B0604030504040204" pitchFamily="34" charset="0"/>
              <a:cs typeface="Verdana" panose="020B0604030504040204" pitchFamily="34" charset="0"/>
            </a:endParaRPr>
          </a:p>
        </p:txBody>
      </p:sp>
      <p:sp>
        <p:nvSpPr>
          <p:cNvPr id="10" name="Dikdörtgen 9"/>
          <p:cNvSpPr/>
          <p:nvPr/>
        </p:nvSpPr>
        <p:spPr>
          <a:xfrm>
            <a:off x="1295467" y="855492"/>
            <a:ext cx="9931367" cy="882678"/>
          </a:xfrm>
          <a:prstGeom prst="rect">
            <a:avLst/>
          </a:prstGeom>
        </p:spPr>
        <p:txBody>
          <a:bodyPr wrap="square">
            <a:spAutoFit/>
          </a:bodyPr>
          <a:lstStyle/>
          <a:p>
            <a:pPr>
              <a:lnSpc>
                <a:spcPct val="107000"/>
              </a:lnSpc>
            </a:pPr>
            <a:r>
              <a:rPr lang="tr-TR" sz="2400" b="1" i="1">
                <a:solidFill>
                  <a:srgbClr val="FF0000"/>
                </a:solidFill>
                <a:latin typeface="Verdana" panose="020B0604030504040204" pitchFamily="34" charset="0"/>
                <a:ea typeface="Calibri" panose="020F0502020204030204" pitchFamily="34" charset="0"/>
                <a:cs typeface="ITCSouvenirOTF-Light"/>
              </a:rPr>
              <a:t>ÖRNEK :</a:t>
            </a:r>
            <a:r>
              <a:rPr lang="tr-TR" sz="2400">
                <a:solidFill>
                  <a:srgbClr val="FF0000"/>
                </a:solidFill>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Aşağıda grafiği verilen y=f(x) fonksiyonu için y=g(x)=f(x+1) + </a:t>
            </a:r>
            <a:r>
              <a:rPr lang="tr-TR" sz="2400">
                <a:latin typeface="Verdana" panose="020B0604030504040204" pitchFamily="34" charset="0"/>
                <a:ea typeface="Calibri" panose="020F0502020204030204" pitchFamily="34" charset="0"/>
                <a:cs typeface="ITCSouvenirOTF-Light"/>
              </a:rPr>
              <a:t>1 </a:t>
            </a:r>
            <a:r>
              <a:rPr lang="tr-TR" sz="2400">
                <a:latin typeface="Verdana" panose="020B0604030504040204" pitchFamily="34" charset="0"/>
                <a:ea typeface="Calibri" panose="020F0502020204030204" pitchFamily="34" charset="0"/>
                <a:cs typeface="ITCSouvenirOTF-Light"/>
              </a:rPr>
              <a:t>fonksiyonunun grafiğini çiziniz.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cxnSp>
        <p:nvCxnSpPr>
          <p:cNvPr id="14" name="Düz Bağlayıcı 13"/>
          <p:cNvCxnSpPr/>
          <p:nvPr/>
        </p:nvCxnSpPr>
        <p:spPr>
          <a:xfrm flipH="1">
            <a:off x="3650464" y="2813735"/>
            <a:ext cx="336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Düz Bağlayıcı 15"/>
          <p:cNvCxnSpPr/>
          <p:nvPr/>
        </p:nvCxnSpPr>
        <p:spPr>
          <a:xfrm rot="5400000" flipH="1">
            <a:off x="3449992" y="2632980"/>
            <a:ext cx="384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Düz Bağlayıcı 16"/>
          <p:cNvCxnSpPr/>
          <p:nvPr/>
        </p:nvCxnSpPr>
        <p:spPr>
          <a:xfrm flipH="1">
            <a:off x="4397339" y="3909360"/>
            <a:ext cx="336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Düz Bağlayıcı 17"/>
          <p:cNvCxnSpPr/>
          <p:nvPr/>
        </p:nvCxnSpPr>
        <p:spPr>
          <a:xfrm rot="5400000" flipH="1">
            <a:off x="4205339" y="3717360"/>
            <a:ext cx="384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Düz Bağlayıcı 18"/>
          <p:cNvCxnSpPr/>
          <p:nvPr/>
        </p:nvCxnSpPr>
        <p:spPr>
          <a:xfrm flipH="1">
            <a:off x="5082152" y="2810911"/>
            <a:ext cx="336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Düz Bağlayıcı 19"/>
          <p:cNvCxnSpPr/>
          <p:nvPr/>
        </p:nvCxnSpPr>
        <p:spPr>
          <a:xfrm rot="5400000" flipH="1">
            <a:off x="4904699" y="2618911"/>
            <a:ext cx="384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Düz Bağlayıcı 20"/>
          <p:cNvCxnSpPr/>
          <p:nvPr/>
        </p:nvCxnSpPr>
        <p:spPr>
          <a:xfrm flipH="1">
            <a:off x="6093149" y="4287759"/>
            <a:ext cx="336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Düz Bağlayıcı 21"/>
          <p:cNvCxnSpPr/>
          <p:nvPr/>
        </p:nvCxnSpPr>
        <p:spPr>
          <a:xfrm rot="5400000" flipH="1">
            <a:off x="5915145" y="4095759"/>
            <a:ext cx="384000" cy="0"/>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Serbest Form 22"/>
          <p:cNvSpPr/>
          <p:nvPr/>
        </p:nvSpPr>
        <p:spPr>
          <a:xfrm>
            <a:off x="3994935" y="2791629"/>
            <a:ext cx="3179788" cy="3086071"/>
          </a:xfrm>
          <a:custGeom>
            <a:avLst/>
            <a:gdLst>
              <a:gd name="connsiteX0" fmla="*/ 0 w 1257300"/>
              <a:gd name="connsiteY0" fmla="*/ 0 h 1247775"/>
              <a:gd name="connsiteX1" fmla="*/ 352425 w 1257300"/>
              <a:gd name="connsiteY1" fmla="*/ 447675 h 1247775"/>
              <a:gd name="connsiteX2" fmla="*/ 742950 w 1257300"/>
              <a:gd name="connsiteY2" fmla="*/ 76200 h 1247775"/>
              <a:gd name="connsiteX3" fmla="*/ 1257300 w 1257300"/>
              <a:gd name="connsiteY3" fmla="*/ 1247775 h 1247775"/>
              <a:gd name="connsiteX0" fmla="*/ 0 w 1211581"/>
              <a:gd name="connsiteY0" fmla="*/ 27742 h 1194036"/>
              <a:gd name="connsiteX1" fmla="*/ 306706 w 1211581"/>
              <a:gd name="connsiteY1" fmla="*/ 393936 h 1194036"/>
              <a:gd name="connsiteX2" fmla="*/ 697231 w 1211581"/>
              <a:gd name="connsiteY2" fmla="*/ 22461 h 1194036"/>
              <a:gd name="connsiteX3" fmla="*/ 1211581 w 1211581"/>
              <a:gd name="connsiteY3" fmla="*/ 1194036 h 1194036"/>
              <a:gd name="connsiteX0" fmla="*/ 0 w 1211581"/>
              <a:gd name="connsiteY0" fmla="*/ 0 h 1194036"/>
              <a:gd name="connsiteX1" fmla="*/ 306706 w 1211581"/>
              <a:gd name="connsiteY1" fmla="*/ 393936 h 1194036"/>
              <a:gd name="connsiteX2" fmla="*/ 697231 w 1211581"/>
              <a:gd name="connsiteY2" fmla="*/ 22461 h 1194036"/>
              <a:gd name="connsiteX3" fmla="*/ 1211581 w 1211581"/>
              <a:gd name="connsiteY3" fmla="*/ 1194036 h 1194036"/>
              <a:gd name="connsiteX0" fmla="*/ 0 w 1211581"/>
              <a:gd name="connsiteY0" fmla="*/ 0 h 1194036"/>
              <a:gd name="connsiteX1" fmla="*/ 309537 w 1211581"/>
              <a:gd name="connsiteY1" fmla="*/ 424655 h 1194036"/>
              <a:gd name="connsiteX2" fmla="*/ 697231 w 1211581"/>
              <a:gd name="connsiteY2" fmla="*/ 22461 h 1194036"/>
              <a:gd name="connsiteX3" fmla="*/ 1211581 w 1211581"/>
              <a:gd name="connsiteY3" fmla="*/ 1194036 h 1194036"/>
              <a:gd name="connsiteX0" fmla="*/ 0 w 1211581"/>
              <a:gd name="connsiteY0" fmla="*/ 138 h 1194174"/>
              <a:gd name="connsiteX1" fmla="*/ 309537 w 1211581"/>
              <a:gd name="connsiteY1" fmla="*/ 424793 h 1194174"/>
              <a:gd name="connsiteX2" fmla="*/ 657598 w 1211581"/>
              <a:gd name="connsiteY2" fmla="*/ 19806 h 1194174"/>
              <a:gd name="connsiteX3" fmla="*/ 1211581 w 1211581"/>
              <a:gd name="connsiteY3" fmla="*/ 1194174 h 1194174"/>
              <a:gd name="connsiteX0" fmla="*/ 0 w 1211581"/>
              <a:gd name="connsiteY0" fmla="*/ 0 h 1194036"/>
              <a:gd name="connsiteX1" fmla="*/ 309537 w 1211581"/>
              <a:gd name="connsiteY1" fmla="*/ 424655 h 1194036"/>
              <a:gd name="connsiteX2" fmla="*/ 657598 w 1211581"/>
              <a:gd name="connsiteY2" fmla="*/ 19668 h 1194036"/>
              <a:gd name="connsiteX3" fmla="*/ 1211581 w 1211581"/>
              <a:gd name="connsiteY3" fmla="*/ 1194036 h 1194036"/>
              <a:gd name="connsiteX0" fmla="*/ 0 w 1211581"/>
              <a:gd name="connsiteY0" fmla="*/ 8214 h 1202250"/>
              <a:gd name="connsiteX1" fmla="*/ 309537 w 1211581"/>
              <a:gd name="connsiteY1" fmla="*/ 432869 h 1202250"/>
              <a:gd name="connsiteX2" fmla="*/ 660429 w 1211581"/>
              <a:gd name="connsiteY2" fmla="*/ 8214 h 1202250"/>
              <a:gd name="connsiteX3" fmla="*/ 1211581 w 1211581"/>
              <a:gd name="connsiteY3" fmla="*/ 1202250 h 1202250"/>
              <a:gd name="connsiteX0" fmla="*/ 0 w 1211581"/>
              <a:gd name="connsiteY0" fmla="*/ 0 h 1194036"/>
              <a:gd name="connsiteX1" fmla="*/ 309537 w 1211581"/>
              <a:gd name="connsiteY1" fmla="*/ 424655 h 1194036"/>
              <a:gd name="connsiteX2" fmla="*/ 632121 w 1211581"/>
              <a:gd name="connsiteY2" fmla="*/ 11170 h 1194036"/>
              <a:gd name="connsiteX3" fmla="*/ 1211581 w 1211581"/>
              <a:gd name="connsiteY3" fmla="*/ 1194036 h 1194036"/>
              <a:gd name="connsiteX0" fmla="*/ 0 w 1211581"/>
              <a:gd name="connsiteY0" fmla="*/ 8214 h 1202250"/>
              <a:gd name="connsiteX1" fmla="*/ 309537 w 1211581"/>
              <a:gd name="connsiteY1" fmla="*/ 432869 h 1202250"/>
              <a:gd name="connsiteX2" fmla="*/ 629290 w 1211581"/>
              <a:gd name="connsiteY2" fmla="*/ 8214 h 1202250"/>
              <a:gd name="connsiteX3" fmla="*/ 1211581 w 1211581"/>
              <a:gd name="connsiteY3" fmla="*/ 1202250 h 1202250"/>
              <a:gd name="connsiteX0" fmla="*/ 0 w 1211581"/>
              <a:gd name="connsiteY0" fmla="*/ 12 h 1194048"/>
              <a:gd name="connsiteX1" fmla="*/ 309537 w 1211581"/>
              <a:gd name="connsiteY1" fmla="*/ 424667 h 1194048"/>
              <a:gd name="connsiteX2" fmla="*/ 629290 w 1211581"/>
              <a:gd name="connsiteY2" fmla="*/ 12 h 1194048"/>
              <a:gd name="connsiteX3" fmla="*/ 1211581 w 1211581"/>
              <a:gd name="connsiteY3" fmla="*/ 1194048 h 1194048"/>
              <a:gd name="connsiteX0" fmla="*/ 0 w 1211581"/>
              <a:gd name="connsiteY0" fmla="*/ 202 h 1194238"/>
              <a:gd name="connsiteX1" fmla="*/ 309537 w 1211581"/>
              <a:gd name="connsiteY1" fmla="*/ 424857 h 1194238"/>
              <a:gd name="connsiteX2" fmla="*/ 629290 w 1211581"/>
              <a:gd name="connsiteY2" fmla="*/ 202 h 1194238"/>
              <a:gd name="connsiteX3" fmla="*/ 1211581 w 1211581"/>
              <a:gd name="connsiteY3" fmla="*/ 1194238 h 1194238"/>
              <a:gd name="connsiteX0" fmla="*/ 0 w 1211581"/>
              <a:gd name="connsiteY0" fmla="*/ 12 h 1194048"/>
              <a:gd name="connsiteX1" fmla="*/ 309537 w 1211581"/>
              <a:gd name="connsiteY1" fmla="*/ 424667 h 1194048"/>
              <a:gd name="connsiteX2" fmla="*/ 629290 w 1211581"/>
              <a:gd name="connsiteY2" fmla="*/ 12 h 1194048"/>
              <a:gd name="connsiteX3" fmla="*/ 1211581 w 1211581"/>
              <a:gd name="connsiteY3" fmla="*/ 1194048 h 1194048"/>
              <a:gd name="connsiteX0" fmla="*/ 0 w 1211581"/>
              <a:gd name="connsiteY0" fmla="*/ 23 h 1194059"/>
              <a:gd name="connsiteX1" fmla="*/ 309537 w 1211581"/>
              <a:gd name="connsiteY1" fmla="*/ 424678 h 1194059"/>
              <a:gd name="connsiteX2" fmla="*/ 610786 w 1211581"/>
              <a:gd name="connsiteY2" fmla="*/ 11 h 1194059"/>
              <a:gd name="connsiteX3" fmla="*/ 1211581 w 1211581"/>
              <a:gd name="connsiteY3" fmla="*/ 1194059 h 1194059"/>
              <a:gd name="connsiteX0" fmla="*/ 0 w 1279522"/>
              <a:gd name="connsiteY0" fmla="*/ 18611 h 1195891"/>
              <a:gd name="connsiteX1" fmla="*/ 309537 w 1279522"/>
              <a:gd name="connsiteY1" fmla="*/ 443266 h 1195891"/>
              <a:gd name="connsiteX2" fmla="*/ 610786 w 1279522"/>
              <a:gd name="connsiteY2" fmla="*/ 18599 h 1195891"/>
              <a:gd name="connsiteX3" fmla="*/ 1279522 w 1279522"/>
              <a:gd name="connsiteY3" fmla="*/ 1195891 h 1195891"/>
              <a:gd name="connsiteX0" fmla="*/ 0 w 1262536"/>
              <a:gd name="connsiteY0" fmla="*/ 15807 h 1195879"/>
              <a:gd name="connsiteX1" fmla="*/ 292551 w 1262536"/>
              <a:gd name="connsiteY1" fmla="*/ 443254 h 1195879"/>
              <a:gd name="connsiteX2" fmla="*/ 593800 w 1262536"/>
              <a:gd name="connsiteY2" fmla="*/ 18587 h 1195879"/>
              <a:gd name="connsiteX3" fmla="*/ 1262536 w 1262536"/>
              <a:gd name="connsiteY3" fmla="*/ 1195879 h 1195879"/>
              <a:gd name="connsiteX0" fmla="*/ 0 w 1262536"/>
              <a:gd name="connsiteY0" fmla="*/ 0 h 1180072"/>
              <a:gd name="connsiteX1" fmla="*/ 292551 w 1262536"/>
              <a:gd name="connsiteY1" fmla="*/ 427447 h 1180072"/>
              <a:gd name="connsiteX2" fmla="*/ 639105 w 1262536"/>
              <a:gd name="connsiteY2" fmla="*/ 36294 h 1180072"/>
              <a:gd name="connsiteX3" fmla="*/ 1262536 w 1262536"/>
              <a:gd name="connsiteY3" fmla="*/ 1180072 h 1180072"/>
            </a:gdLst>
            <a:ahLst/>
            <a:cxnLst>
              <a:cxn ang="0">
                <a:pos x="connsiteX0" y="connsiteY0"/>
              </a:cxn>
              <a:cxn ang="0">
                <a:pos x="connsiteX1" y="connsiteY1"/>
              </a:cxn>
              <a:cxn ang="0">
                <a:pos x="connsiteX2" y="connsiteY2"/>
              </a:cxn>
              <a:cxn ang="0">
                <a:pos x="connsiteX3" y="connsiteY3"/>
              </a:cxn>
            </a:cxnLst>
            <a:rect l="l" t="t" r="r" b="b"/>
            <a:pathLst>
              <a:path w="1262536" h="1180072">
                <a:moveTo>
                  <a:pt x="0" y="0"/>
                </a:moveTo>
                <a:cubicBezTo>
                  <a:pt x="114300" y="217487"/>
                  <a:pt x="186034" y="421398"/>
                  <a:pt x="292551" y="427447"/>
                </a:cubicBezTo>
                <a:cubicBezTo>
                  <a:pt x="399068" y="433496"/>
                  <a:pt x="477441" y="-89143"/>
                  <a:pt x="639105" y="36294"/>
                </a:cubicBezTo>
                <a:cubicBezTo>
                  <a:pt x="800769" y="161731"/>
                  <a:pt x="1262536" y="1180072"/>
                  <a:pt x="1262536" y="118007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prstTxWarp prst="textNoShape">
              <a:avLst/>
            </a:prstTxWarp>
            <a:noAutofit/>
          </a:bodyPr>
          <a:lstStyle/>
          <a:p>
            <a:endParaRPr lang="tr-TR" sz="2400"/>
          </a:p>
        </p:txBody>
      </p:sp>
      <p:sp>
        <p:nvSpPr>
          <p:cNvPr id="26" name="Dikdörtgen 25"/>
          <p:cNvSpPr/>
          <p:nvPr/>
        </p:nvSpPr>
        <p:spPr>
          <a:xfrm>
            <a:off x="7058446" y="4937257"/>
            <a:ext cx="2152164"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y=f(x+1)+1</a:t>
            </a:r>
            <a:endParaRPr lang="tr-TR" sz="2400">
              <a:latin typeface="Verdana" panose="020B0604030504040204" pitchFamily="34" charset="0"/>
              <a:ea typeface="Verdana" panose="020B0604030504040204" pitchFamily="34" charset="0"/>
              <a:cs typeface="Verdana" panose="020B0604030504040204" pitchFamily="34" charset="0"/>
            </a:endParaRPr>
          </a:p>
        </p:txBody>
      </p:sp>
      <p:grpSp>
        <p:nvGrpSpPr>
          <p:cNvPr id="27" name="Grup 26"/>
          <p:cNvGrpSpPr/>
          <p:nvPr/>
        </p:nvGrpSpPr>
        <p:grpSpPr>
          <a:xfrm>
            <a:off x="291003" y="102647"/>
            <a:ext cx="9165368" cy="590785"/>
            <a:chOff x="389074" y="257854"/>
            <a:chExt cx="6240505" cy="443089"/>
          </a:xfrm>
        </p:grpSpPr>
        <p:sp>
          <p:nvSpPr>
            <p:cNvPr id="28" name="Serbest Form 27"/>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9" name="Serbest Form 28"/>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0" name="Serbest Form 29"/>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1" name="Oval 30"/>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2" name="Oval 31"/>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33" name="Dikdörtgen 32"/>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34" name="Serbest Form 33"/>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5" name="Dikdörtgen 34"/>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36" name="Dikdörtgen 35"/>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37" name="Dikdörtgen 36"/>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DÖNÜŞÜMLER-ÖTELEME</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3079381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2" nodeType="click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35" presetClass="path" presetSubtype="0" accel="50000" decel="50000" fill="hold" grpId="0" nodeType="clickEffect">
                                  <p:stCondLst>
                                    <p:cond delay="0"/>
                                  </p:stCondLst>
                                  <p:childTnLst>
                                    <p:animMotion origin="layout" path="M -0.00191 -0.0034 L -0.03334 -0.0034 " pathEditMode="relative" rAng="0" ptsTypes="AA">
                                      <p:cBhvr>
                                        <p:cTn id="64" dur="2000" fill="hold"/>
                                        <p:tgtEl>
                                          <p:spTgt spid="23"/>
                                        </p:tgtEl>
                                        <p:attrNameLst>
                                          <p:attrName>ppt_x</p:attrName>
                                          <p:attrName>ppt_y</p:attrName>
                                        </p:attrNameLst>
                                      </p:cBhvr>
                                      <p:rCtr x="-1580" y="0"/>
                                    </p:animMotion>
                                  </p:childTnLst>
                                </p:cTn>
                              </p:par>
                            </p:childTnLst>
                          </p:cTn>
                        </p:par>
                      </p:childTnLst>
                    </p:cTn>
                  </p:par>
                  <p:par>
                    <p:cTn id="65" fill="hold">
                      <p:stCondLst>
                        <p:cond delay="indefinite"/>
                      </p:stCondLst>
                      <p:childTnLst>
                        <p:par>
                          <p:cTn id="66" fill="hold">
                            <p:stCondLst>
                              <p:cond delay="0"/>
                            </p:stCondLst>
                            <p:childTnLst>
                              <p:par>
                                <p:cTn id="67" presetID="64" presetClass="path" presetSubtype="0" accel="50000" decel="50000" fill="hold" grpId="1" nodeType="clickEffect">
                                  <p:stCondLst>
                                    <p:cond delay="0"/>
                                  </p:stCondLst>
                                  <p:childTnLst>
                                    <p:animMotion origin="layout" path="M -0.02917 -0.00154 L -0.02917 -0.05772 " pathEditMode="relative" rAng="0" ptsTypes="AA">
                                      <p:cBhvr>
                                        <p:cTn id="68" dur="2000" fill="hold"/>
                                        <p:tgtEl>
                                          <p:spTgt spid="23"/>
                                        </p:tgtEl>
                                        <p:attrNameLst>
                                          <p:attrName>ppt_x</p:attrName>
                                          <p:attrName>ppt_y</p:attrName>
                                        </p:attrNameLst>
                                      </p:cBhvr>
                                      <p:rCtr x="0" y="-2809"/>
                                    </p:animMotion>
                                  </p:childTnLst>
                                </p:cTn>
                              </p:par>
                              <p:par>
                                <p:cTn id="69" presetID="10" presetClass="exit" presetSubtype="0" fill="hold" nodeType="withEffect">
                                  <p:stCondLst>
                                    <p:cond delay="0"/>
                                  </p:stCondLst>
                                  <p:childTnLst>
                                    <p:animEffect transition="out" filter="fade">
                                      <p:cBhvr>
                                        <p:cTn id="70" dur="500"/>
                                        <p:tgtEl>
                                          <p:spTgt spid="12"/>
                                        </p:tgtEl>
                                      </p:cBhvr>
                                    </p:animEffect>
                                    <p:set>
                                      <p:cBhvr>
                                        <p:cTn id="71" dur="1" fill="hold">
                                          <p:stCondLst>
                                            <p:cond delay="499"/>
                                          </p:stCondLst>
                                        </p:cTn>
                                        <p:tgtEl>
                                          <p:spTgt spid="12"/>
                                        </p:tgtEl>
                                        <p:attrNameLst>
                                          <p:attrName>style.visibility</p:attrName>
                                        </p:attrNameLst>
                                      </p:cBhvr>
                                      <p:to>
                                        <p:strVal val="hidden"/>
                                      </p:to>
                                    </p:set>
                                  </p:childTnLst>
                                </p:cTn>
                              </p:par>
                              <p:par>
                                <p:cTn id="72" presetID="10" presetClass="entr" presetSubtype="0" fill="hold" nodeType="with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14"/>
                                        </p:tgtEl>
                                      </p:cBhvr>
                                    </p:animEffect>
                                    <p:set>
                                      <p:cBhvr>
                                        <p:cTn id="79" dur="1" fill="hold">
                                          <p:stCondLst>
                                            <p:cond delay="499"/>
                                          </p:stCondLst>
                                        </p:cTn>
                                        <p:tgtEl>
                                          <p:spTgt spid="14"/>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16"/>
                                        </p:tgtEl>
                                      </p:cBhvr>
                                    </p:animEffect>
                                    <p:set>
                                      <p:cBhvr>
                                        <p:cTn id="82" dur="1" fill="hold">
                                          <p:stCondLst>
                                            <p:cond delay="499"/>
                                          </p:stCondLst>
                                        </p:cTn>
                                        <p:tgtEl>
                                          <p:spTgt spid="16"/>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17"/>
                                        </p:tgtEl>
                                      </p:cBhvr>
                                    </p:animEffect>
                                    <p:set>
                                      <p:cBhvr>
                                        <p:cTn id="85" dur="1" fill="hold">
                                          <p:stCondLst>
                                            <p:cond delay="499"/>
                                          </p:stCondLst>
                                        </p:cTn>
                                        <p:tgtEl>
                                          <p:spTgt spid="17"/>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18"/>
                                        </p:tgtEl>
                                      </p:cBhvr>
                                    </p:animEffect>
                                    <p:set>
                                      <p:cBhvr>
                                        <p:cTn id="88" dur="1" fill="hold">
                                          <p:stCondLst>
                                            <p:cond delay="499"/>
                                          </p:stCondLst>
                                        </p:cTn>
                                        <p:tgtEl>
                                          <p:spTgt spid="18"/>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19"/>
                                        </p:tgtEl>
                                      </p:cBhvr>
                                    </p:animEffect>
                                    <p:set>
                                      <p:cBhvr>
                                        <p:cTn id="91" dur="1" fill="hold">
                                          <p:stCondLst>
                                            <p:cond delay="499"/>
                                          </p:stCondLst>
                                        </p:cTn>
                                        <p:tgtEl>
                                          <p:spTgt spid="19"/>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20"/>
                                        </p:tgtEl>
                                      </p:cBhvr>
                                    </p:animEffect>
                                    <p:set>
                                      <p:cBhvr>
                                        <p:cTn id="94" dur="1" fill="hold">
                                          <p:stCondLst>
                                            <p:cond delay="499"/>
                                          </p:stCondLst>
                                        </p:cTn>
                                        <p:tgtEl>
                                          <p:spTgt spid="20"/>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21"/>
                                        </p:tgtEl>
                                      </p:cBhvr>
                                    </p:animEffect>
                                    <p:set>
                                      <p:cBhvr>
                                        <p:cTn id="97" dur="1" fill="hold">
                                          <p:stCondLst>
                                            <p:cond delay="499"/>
                                          </p:stCondLst>
                                        </p:cTn>
                                        <p:tgtEl>
                                          <p:spTgt spid="21"/>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22"/>
                                        </p:tgtEl>
                                      </p:cBhvr>
                                    </p:animEffect>
                                    <p:set>
                                      <p:cBhvr>
                                        <p:cTn id="100" dur="1" fill="hold">
                                          <p:stCondLst>
                                            <p:cond delay="499"/>
                                          </p:stCondLst>
                                        </p:cTn>
                                        <p:tgtEl>
                                          <p:spTgt spid="22"/>
                                        </p:tgtEl>
                                        <p:attrNameLst>
                                          <p:attrName>style.visibility</p:attrName>
                                        </p:attrNameLst>
                                      </p:cBhvr>
                                      <p:to>
                                        <p:strVal val="hidden"/>
                                      </p:to>
                                    </p:set>
                                  </p:childTnLst>
                                </p:cTn>
                              </p:par>
                              <p:par>
                                <p:cTn id="101" presetID="10" presetClass="entr" presetSubtype="0"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500"/>
                                        <p:tgtEl>
                                          <p:spTgt spid="26"/>
                                        </p:tgtEl>
                                      </p:cBhvr>
                                    </p:animEffect>
                                  </p:childTnLst>
                                </p:cTn>
                              </p:par>
                              <p:par>
                                <p:cTn id="104" presetID="10" presetClass="exit" presetSubtype="0" fill="hold" grpId="1" nodeType="withEffect">
                                  <p:stCondLst>
                                    <p:cond delay="0"/>
                                  </p:stCondLst>
                                  <p:childTnLst>
                                    <p:animEffect transition="out" filter="fade">
                                      <p:cBhvr>
                                        <p:cTn id="105" dur="500"/>
                                        <p:tgtEl>
                                          <p:spTgt spid="11"/>
                                        </p:tgtEl>
                                      </p:cBhvr>
                                    </p:animEffect>
                                    <p:set>
                                      <p:cBhvr>
                                        <p:cTn id="106"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0" grpId="0"/>
      <p:bldP spid="23" grpId="0" animBg="1"/>
      <p:bldP spid="23" grpId="1" animBg="1"/>
      <p:bldP spid="23" grpId="2" animBg="1"/>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682641" y="836713"/>
            <a:ext cx="11521280" cy="5016758"/>
          </a:xfrm>
          <a:prstGeom prst="rect">
            <a:avLst/>
          </a:prstGeom>
        </p:spPr>
        <p:txBody>
          <a:bodyPr wrap="square">
            <a:spAutoFit/>
          </a:bodyPr>
          <a:lstStyle/>
          <a:p>
            <a:pPr algn="ctr"/>
            <a:r>
              <a:rPr lang="tr-TR" sz="6400" b="1" i="1" dirty="0">
                <a:solidFill>
                  <a:srgbClr val="FF0000"/>
                </a:solidFill>
                <a:effectLst>
                  <a:outerShdw blurRad="38100" dist="38100" dir="2700000" algn="tl">
                    <a:srgbClr val="000000">
                      <a:alpha val="43137"/>
                    </a:srgbClr>
                  </a:outerShdw>
                </a:effectLst>
              </a:rPr>
              <a:t>Bu dersin devamı</a:t>
            </a:r>
          </a:p>
          <a:p>
            <a:pPr algn="ctr"/>
            <a:r>
              <a:rPr lang="tr-TR" sz="6400" b="1" i="1" dirty="0">
                <a:solidFill>
                  <a:srgbClr val="FF0000"/>
                </a:solidFill>
                <a:effectLst>
                  <a:outerShdw blurRad="38100" dist="38100" dir="2700000" algn="tl">
                    <a:srgbClr val="000000">
                      <a:alpha val="43137"/>
                    </a:srgbClr>
                  </a:outerShdw>
                </a:effectLst>
              </a:rPr>
              <a:t>Ve daha fazlası</a:t>
            </a:r>
          </a:p>
          <a:p>
            <a:pPr algn="ctr"/>
            <a:r>
              <a:rPr lang="tr-TR" sz="6400" b="1" i="1" dirty="0">
                <a:solidFill>
                  <a:srgbClr val="FF0000"/>
                </a:solidFill>
                <a:effectLst>
                  <a:outerShdw blurRad="38100" dist="38100" dir="2700000" algn="tl">
                    <a:srgbClr val="000000">
                      <a:alpha val="43137"/>
                    </a:srgbClr>
                  </a:outerShdw>
                </a:effectLst>
                <a:hlinkClick r:id="rId2"/>
              </a:rPr>
              <a:t>www.</a:t>
            </a:r>
            <a:r>
              <a:rPr lang="tr-TR" sz="6400" b="1" i="1" dirty="0" err="1">
                <a:solidFill>
                  <a:srgbClr val="FF0000"/>
                </a:solidFill>
                <a:effectLst>
                  <a:outerShdw blurRad="38100" dist="38100" dir="2700000" algn="tl">
                    <a:srgbClr val="000000">
                      <a:alpha val="43137"/>
                    </a:srgbClr>
                  </a:outerShdw>
                </a:effectLst>
                <a:hlinkClick r:id="rId2"/>
              </a:rPr>
              <a:t>internetteders</a:t>
            </a:r>
            <a:r>
              <a:rPr lang="tr-TR" sz="6400" b="1" i="1" dirty="0">
                <a:solidFill>
                  <a:srgbClr val="FF0000"/>
                </a:solidFill>
                <a:effectLst>
                  <a:outerShdw blurRad="38100" dist="38100" dir="2700000" algn="tl">
                    <a:srgbClr val="000000">
                      <a:alpha val="43137"/>
                    </a:srgbClr>
                  </a:outerShdw>
                </a:effectLst>
                <a:hlinkClick r:id="rId2"/>
              </a:rPr>
              <a:t>.com</a:t>
            </a:r>
            <a:r>
              <a:rPr lang="tr-TR" sz="6400" b="1" i="1" dirty="0">
                <a:solidFill>
                  <a:srgbClr val="FF0000"/>
                </a:solidFill>
                <a:effectLst>
                  <a:outerShdw blurRad="38100" dist="38100" dir="2700000" algn="tl">
                    <a:srgbClr val="000000">
                      <a:alpha val="43137"/>
                    </a:srgbClr>
                  </a:outerShdw>
                </a:effectLst>
              </a:rPr>
              <a:t> da</a:t>
            </a:r>
          </a:p>
          <a:p>
            <a:pPr algn="ctr"/>
            <a:r>
              <a:rPr lang="tr-TR" sz="6400" b="1" i="1" dirty="0">
                <a:solidFill>
                  <a:srgbClr val="FF0000"/>
                </a:solidFill>
                <a:effectLst>
                  <a:outerShdw blurRad="38100" dist="38100" dir="2700000" algn="tl">
                    <a:srgbClr val="000000">
                      <a:alpha val="43137"/>
                    </a:srgbClr>
                  </a:outerShdw>
                </a:effectLst>
              </a:rPr>
              <a:t>İzleyebilir ders notlarını </a:t>
            </a:r>
          </a:p>
          <a:p>
            <a:pPr algn="ctr"/>
            <a:r>
              <a:rPr lang="tr-TR" sz="6400" b="1" i="1" dirty="0">
                <a:solidFill>
                  <a:srgbClr val="FF0000"/>
                </a:solidFill>
                <a:effectLst>
                  <a:outerShdw blurRad="38100" dist="38100" dir="2700000" algn="tl">
                    <a:srgbClr val="000000">
                      <a:alpha val="43137"/>
                    </a:srgbClr>
                  </a:outerShdw>
                </a:effectLst>
              </a:rPr>
              <a:t>İndirebilirsiniz.</a:t>
            </a:r>
            <a:endParaRPr lang="tr-TR" sz="6400"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67568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7" name="Metin kutusu 16"/>
          <p:cNvSpPr txBox="1"/>
          <p:nvPr/>
        </p:nvSpPr>
        <p:spPr>
          <a:xfrm>
            <a:off x="1127002" y="926501"/>
            <a:ext cx="3857146"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3.1.1 - DÖNÜŞÜMLER</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2" name="Dikdörtgen 1"/>
          <p:cNvSpPr/>
          <p:nvPr/>
        </p:nvSpPr>
        <p:spPr>
          <a:xfrm>
            <a:off x="882297" y="1508787"/>
            <a:ext cx="10905313" cy="4154984"/>
          </a:xfrm>
          <a:prstGeom prst="rect">
            <a:avLst/>
          </a:prstGeom>
        </p:spPr>
        <p:txBody>
          <a:bodyPr wrap="square">
            <a:spAutoFit/>
          </a:bodyPr>
          <a:lstStyle/>
          <a:p>
            <a:r>
              <a:rPr lang="tr-TR" sz="2400">
                <a:solidFill>
                  <a:srgbClr val="000000"/>
                </a:solidFill>
                <a:latin typeface="ITCSouvenirOTF-Light"/>
              </a:rPr>
              <a:t>Dönüşümler, bilgisayar grafiğinde oldukça önemli bir yere sahiptir. Bilgisayar</a:t>
            </a:r>
          </a:p>
          <a:p>
            <a:r>
              <a:rPr lang="tr-TR" sz="2400">
                <a:solidFill>
                  <a:srgbClr val="000000"/>
                </a:solidFill>
                <a:latin typeface="ITCSouvenirOTF-Light"/>
              </a:rPr>
              <a:t>ekranındaki bir nesnenin yerini, şeklini değiştirmek ve değişen nesnenin yeni</a:t>
            </a:r>
          </a:p>
          <a:p>
            <a:r>
              <a:rPr lang="tr-TR" sz="2400">
                <a:solidFill>
                  <a:srgbClr val="000000"/>
                </a:solidFill>
                <a:latin typeface="ITCSouvenirOTF-Light"/>
              </a:rPr>
              <a:t>yerini ve şeklini belirlemek için kullanılır. Bilgisayar grafiğinde dönüşümler;</a:t>
            </a:r>
          </a:p>
          <a:p>
            <a:pPr marL="380990" indent="-380990">
              <a:buFont typeface="Wingdings" panose="05000000000000000000" pitchFamily="2" charset="2"/>
              <a:buChar char="v"/>
            </a:pPr>
            <a:r>
              <a:rPr lang="tr-TR" sz="2400">
                <a:solidFill>
                  <a:srgbClr val="000000"/>
                </a:solidFill>
                <a:latin typeface="ITCSouvenirOTF-Light"/>
              </a:rPr>
              <a:t>öteleme</a:t>
            </a:r>
            <a:r>
              <a:rPr lang="tr-TR" sz="2400">
                <a:solidFill>
                  <a:srgbClr val="000000"/>
                </a:solidFill>
                <a:latin typeface="ITCSouvenirOTF-Light"/>
              </a:rPr>
              <a:t>,</a:t>
            </a:r>
          </a:p>
          <a:p>
            <a:pPr marL="380990" indent="-380990">
              <a:buFont typeface="Wingdings" panose="05000000000000000000" pitchFamily="2" charset="2"/>
              <a:buChar char="v"/>
            </a:pPr>
            <a:r>
              <a:rPr lang="tr-TR" sz="2400">
                <a:solidFill>
                  <a:srgbClr val="000000"/>
                </a:solidFill>
                <a:latin typeface="ITCSouvenirOTF-Light"/>
              </a:rPr>
              <a:t>simetri</a:t>
            </a:r>
            <a:r>
              <a:rPr lang="tr-TR" sz="2400">
                <a:solidFill>
                  <a:srgbClr val="000000"/>
                </a:solidFill>
                <a:latin typeface="ITCSouvenirOTF-Light"/>
              </a:rPr>
              <a:t>,</a:t>
            </a:r>
          </a:p>
          <a:p>
            <a:pPr marL="380990" indent="-380990">
              <a:buFont typeface="Wingdings" panose="05000000000000000000" pitchFamily="2" charset="2"/>
              <a:buChar char="v"/>
            </a:pPr>
            <a:r>
              <a:rPr lang="tr-TR" sz="2400">
                <a:solidFill>
                  <a:srgbClr val="000000"/>
                </a:solidFill>
                <a:latin typeface="ITCSouvenirOTF-Light"/>
              </a:rPr>
              <a:t>döndürme</a:t>
            </a:r>
            <a:r>
              <a:rPr lang="tr-TR" sz="2400">
                <a:solidFill>
                  <a:srgbClr val="000000"/>
                </a:solidFill>
                <a:latin typeface="ITCSouvenirOTF-Light"/>
              </a:rPr>
              <a:t>,</a:t>
            </a:r>
          </a:p>
          <a:p>
            <a:pPr marL="380990" indent="-380990">
              <a:buFont typeface="Wingdings" panose="05000000000000000000" pitchFamily="2" charset="2"/>
              <a:buChar char="v"/>
            </a:pPr>
            <a:r>
              <a:rPr lang="tr-TR" sz="2400">
                <a:solidFill>
                  <a:srgbClr val="000000"/>
                </a:solidFill>
                <a:latin typeface="ITCSouvenirOTF-Light"/>
              </a:rPr>
              <a:t>Ölçeklendirme olmak </a:t>
            </a:r>
            <a:r>
              <a:rPr lang="tr-TR" sz="2400">
                <a:solidFill>
                  <a:srgbClr val="000000"/>
                </a:solidFill>
                <a:latin typeface="ITCSouvenirOTF-Light"/>
              </a:rPr>
              <a:t>üzere dört farklı yöntemin tek tek ya da birlikte kullanılmasıyla </a:t>
            </a:r>
            <a:r>
              <a:rPr lang="tr-TR" sz="2400">
                <a:solidFill>
                  <a:srgbClr val="000000"/>
                </a:solidFill>
                <a:latin typeface="ITCSouvenirOTF-Light"/>
              </a:rPr>
              <a:t>yapılmaktadır. Mühendislik</a:t>
            </a:r>
            <a:r>
              <a:rPr lang="tr-TR" sz="2400">
                <a:solidFill>
                  <a:srgbClr val="000000"/>
                </a:solidFill>
                <a:latin typeface="ITCSouvenirOTF-Light"/>
              </a:rPr>
              <a:t>, tıp ve sanayide robotların hareketlerini sağlamak amacıyla </a:t>
            </a:r>
            <a:r>
              <a:rPr lang="tr-TR" sz="2400">
                <a:solidFill>
                  <a:srgbClr val="000000"/>
                </a:solidFill>
                <a:latin typeface="ITCSouvenirOTF-Light"/>
              </a:rPr>
              <a:t>sensör, kamera </a:t>
            </a:r>
            <a:r>
              <a:rPr lang="tr-TR" sz="2400">
                <a:solidFill>
                  <a:srgbClr val="000000"/>
                </a:solidFill>
                <a:latin typeface="ITCSouvenirOTF-Light"/>
              </a:rPr>
              <a:t>gibi birçok aygıt yanında, bilgisayar yazılımları da </a:t>
            </a:r>
            <a:r>
              <a:rPr lang="tr-TR" sz="2400">
                <a:solidFill>
                  <a:srgbClr val="000000"/>
                </a:solidFill>
                <a:latin typeface="ITCSouvenirOTF-Light"/>
              </a:rPr>
              <a:t>kullanılmaktadır. Bilgisayar </a:t>
            </a:r>
            <a:r>
              <a:rPr lang="tr-TR" sz="2400">
                <a:solidFill>
                  <a:srgbClr val="000000"/>
                </a:solidFill>
                <a:latin typeface="ITCSouvenirOTF-Light"/>
              </a:rPr>
              <a:t>yazılımlarında, robotun hareketini sağlamak amacıyla birçok </a:t>
            </a:r>
            <a:r>
              <a:rPr lang="tr-TR" sz="2400">
                <a:solidFill>
                  <a:srgbClr val="000000"/>
                </a:solidFill>
                <a:latin typeface="ITCSouvenirOTF-Light"/>
              </a:rPr>
              <a:t>dönüşüm birlikte </a:t>
            </a:r>
            <a:r>
              <a:rPr lang="tr-TR" sz="2400">
                <a:solidFill>
                  <a:srgbClr val="000000"/>
                </a:solidFill>
                <a:latin typeface="ITCSouvenirOTF-Light"/>
              </a:rPr>
              <a:t>kullanılır.</a:t>
            </a:r>
            <a:endParaRPr lang="tr-TR" sz="2400"/>
          </a:p>
        </p:txBody>
      </p:sp>
    </p:spTree>
    <p:extLst>
      <p:ext uri="{BB962C8B-B14F-4D97-AF65-F5344CB8AC3E}">
        <p14:creationId xmlns:p14="http://schemas.microsoft.com/office/powerpoint/2010/main" val="978771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7" name="Metin kutusu 16"/>
          <p:cNvSpPr txBox="1"/>
          <p:nvPr/>
        </p:nvSpPr>
        <p:spPr>
          <a:xfrm>
            <a:off x="1127002" y="926501"/>
            <a:ext cx="3857146"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3.1.1 - DÖNÜŞÜMLER</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4" name="Dikdörtgen 3"/>
          <p:cNvSpPr/>
          <p:nvPr/>
        </p:nvSpPr>
        <p:spPr>
          <a:xfrm>
            <a:off x="1725426" y="1652012"/>
            <a:ext cx="10422989" cy="1014445"/>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Times New Roman" panose="02020603050405020304" pitchFamily="18" charset="0"/>
              </a:rPr>
              <a:t>Bir şekli yada bir nesneyi ötelersek yada simetriğini alırsak ya da </a:t>
            </a:r>
            <a:r>
              <a:rPr lang="tr-TR" sz="2400">
                <a:latin typeface="Verdana" panose="020B0604030504040204" pitchFamily="34" charset="0"/>
                <a:ea typeface="Calibri" panose="020F0502020204030204" pitchFamily="34" charset="0"/>
                <a:cs typeface="Times New Roman" panose="02020603050405020304" pitchFamily="18" charset="0"/>
              </a:rPr>
              <a:t>döndürürsek</a:t>
            </a:r>
            <a:r>
              <a:rPr lang="tr-TR" sz="3200">
                <a:latin typeface="Calibri" panose="020F0502020204030204" pitchFamily="34" charset="0"/>
                <a:ea typeface="Calibri" panose="020F0502020204030204" pitchFamily="34" charset="0"/>
                <a:cs typeface="Times New Roman" panose="02020603050405020304" pitchFamily="18" charset="0"/>
              </a:rPr>
              <a:t> </a:t>
            </a:r>
            <a:r>
              <a:rPr lang="tr-TR" sz="2400">
                <a:latin typeface="Verdana" panose="020B0604030504040204" pitchFamily="34" charset="0"/>
                <a:ea typeface="Calibri" panose="020F0502020204030204" pitchFamily="34" charset="0"/>
                <a:cs typeface="Times New Roman" panose="02020603050405020304" pitchFamily="18" charset="0"/>
              </a:rPr>
              <a:t>şekil </a:t>
            </a:r>
            <a:r>
              <a:rPr lang="tr-TR" sz="2400">
                <a:latin typeface="Verdana" panose="020B0604030504040204" pitchFamily="34" charset="0"/>
                <a:ea typeface="Calibri" panose="020F0502020204030204" pitchFamily="34" charset="0"/>
                <a:cs typeface="Times New Roman" panose="02020603050405020304" pitchFamily="18" charset="0"/>
              </a:rPr>
              <a:t>de yada </a:t>
            </a:r>
            <a:r>
              <a:rPr lang="tr-TR" sz="2400">
                <a:latin typeface="Verdana" panose="020B0604030504040204" pitchFamily="34" charset="0"/>
                <a:ea typeface="Calibri" panose="020F0502020204030204" pitchFamily="34" charset="0"/>
                <a:cs typeface="Times New Roman" panose="02020603050405020304" pitchFamily="18" charset="0"/>
              </a:rPr>
              <a:t>nesne de </a:t>
            </a:r>
            <a:r>
              <a:rPr lang="tr-TR" sz="2400">
                <a:latin typeface="Verdana" panose="020B0604030504040204" pitchFamily="34" charset="0"/>
                <a:ea typeface="Calibri" panose="020F0502020204030204" pitchFamily="34" charset="0"/>
                <a:cs typeface="Times New Roman" panose="02020603050405020304" pitchFamily="18" charset="0"/>
              </a:rPr>
              <a:t>değişiklik olur mu?</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20" name="Resim 19"/>
          <p:cNvPicPr/>
          <p:nvPr/>
        </p:nvPicPr>
        <p:blipFill>
          <a:blip r:embed="rId2" cstate="print">
            <a:extLst>
              <a:ext uri="{28A0092B-C50C-407E-A947-70E740481C1C}">
                <a14:useLocalDpi xmlns:a14="http://schemas.microsoft.com/office/drawing/2010/main" val="0"/>
              </a:ext>
            </a:extLst>
          </a:blip>
          <a:stretch>
            <a:fillRect/>
          </a:stretch>
        </p:blipFill>
        <p:spPr>
          <a:xfrm>
            <a:off x="1314793" y="1583267"/>
            <a:ext cx="410633" cy="575733"/>
          </a:xfrm>
          <a:prstGeom prst="rect">
            <a:avLst/>
          </a:prstGeom>
        </p:spPr>
      </p:pic>
    </p:spTree>
    <p:extLst>
      <p:ext uri="{BB962C8B-B14F-4D97-AF65-F5344CB8AC3E}">
        <p14:creationId xmlns:p14="http://schemas.microsoft.com/office/powerpoint/2010/main" val="1176315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7" name="Metin kutusu 16"/>
          <p:cNvSpPr txBox="1"/>
          <p:nvPr/>
        </p:nvSpPr>
        <p:spPr>
          <a:xfrm>
            <a:off x="1127002" y="926501"/>
            <a:ext cx="3857146"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3.1.1 - DÖNÜŞÜMLER</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8" name="Dikdörtgen 17"/>
          <p:cNvSpPr/>
          <p:nvPr/>
        </p:nvSpPr>
        <p:spPr>
          <a:xfrm>
            <a:off x="951328" y="1418943"/>
            <a:ext cx="10905313" cy="830997"/>
          </a:xfrm>
          <a:prstGeom prst="rect">
            <a:avLst/>
          </a:prstGeom>
        </p:spPr>
        <p:txBody>
          <a:bodyPr wrap="square">
            <a:spAutoFit/>
          </a:bodyPr>
          <a:lstStyle/>
          <a:p>
            <a:r>
              <a:rPr lang="tr-TR" sz="2400">
                <a:solidFill>
                  <a:srgbClr val="000000"/>
                </a:solidFill>
                <a:latin typeface="ITCSouvenirOTF-Light"/>
              </a:rPr>
              <a:t>Bir şekli yada bir nesneyi ötelersek yada simetriğini alırsak ya da döndürürsek</a:t>
            </a:r>
          </a:p>
          <a:p>
            <a:r>
              <a:rPr lang="tr-TR" sz="2400">
                <a:solidFill>
                  <a:srgbClr val="000000"/>
                </a:solidFill>
                <a:latin typeface="ITCSouvenirOTF-Light"/>
              </a:rPr>
              <a:t>şeklide yada nesnede değişiklik olur mu?</a:t>
            </a:r>
            <a:endParaRPr lang="tr-TR" sz="2400"/>
          </a:p>
        </p:txBody>
      </p:sp>
      <p:sp>
        <p:nvSpPr>
          <p:cNvPr id="19" name="Dikdörtgen 18"/>
          <p:cNvSpPr/>
          <p:nvPr/>
        </p:nvSpPr>
        <p:spPr>
          <a:xfrm>
            <a:off x="1167234" y="2182679"/>
            <a:ext cx="7352919" cy="461665"/>
          </a:xfrm>
          <a:prstGeom prst="rect">
            <a:avLst/>
          </a:prstGeom>
        </p:spPr>
        <p:txBody>
          <a:bodyPr wrap="square">
            <a:spAutoFit/>
          </a:bodyPr>
          <a:lstStyle/>
          <a:p>
            <a:r>
              <a:rPr lang="tr-TR" sz="2400">
                <a:solidFill>
                  <a:srgbClr val="000000"/>
                </a:solidFill>
                <a:latin typeface="ITCSouvenirOTF-Light"/>
              </a:rPr>
              <a:t>a) Aşağıdaki şekli y eksenine göre simetriğini alınız.</a:t>
            </a:r>
            <a:endParaRPr lang="tr-TR" sz="2400"/>
          </a:p>
        </p:txBody>
      </p:sp>
      <p:pic>
        <p:nvPicPr>
          <p:cNvPr id="2" name="Resim 1"/>
          <p:cNvPicPr>
            <a:picLocks noChangeAspect="1"/>
          </p:cNvPicPr>
          <p:nvPr/>
        </p:nvPicPr>
        <p:blipFill>
          <a:blip r:embed="rId2"/>
          <a:stretch>
            <a:fillRect/>
          </a:stretch>
        </p:blipFill>
        <p:spPr>
          <a:xfrm>
            <a:off x="2410315" y="2607067"/>
            <a:ext cx="5261157" cy="4056583"/>
          </a:xfrm>
          <a:prstGeom prst="rect">
            <a:avLst/>
          </a:prstGeom>
        </p:spPr>
      </p:pic>
      <p:sp>
        <p:nvSpPr>
          <p:cNvPr id="3" name="Serbest Form 2"/>
          <p:cNvSpPr/>
          <p:nvPr/>
        </p:nvSpPr>
        <p:spPr>
          <a:xfrm>
            <a:off x="2955045" y="3170144"/>
            <a:ext cx="1410984" cy="1383587"/>
          </a:xfrm>
          <a:custGeom>
            <a:avLst/>
            <a:gdLst>
              <a:gd name="connsiteX0" fmla="*/ 0 w 1058238"/>
              <a:gd name="connsiteY0" fmla="*/ 339047 h 1037690"/>
              <a:gd name="connsiteX1" fmla="*/ 328773 w 1058238"/>
              <a:gd name="connsiteY1" fmla="*/ 1037690 h 1037690"/>
              <a:gd name="connsiteX2" fmla="*/ 1058238 w 1058238"/>
              <a:gd name="connsiteY2" fmla="*/ 0 h 1037690"/>
              <a:gd name="connsiteX3" fmla="*/ 0 w 1058238"/>
              <a:gd name="connsiteY3" fmla="*/ 339047 h 1037690"/>
              <a:gd name="connsiteX0" fmla="*/ 0 w 1058238"/>
              <a:gd name="connsiteY0" fmla="*/ 339047 h 1037690"/>
              <a:gd name="connsiteX1" fmla="*/ 350940 w 1058238"/>
              <a:gd name="connsiteY1" fmla="*/ 1037690 h 1037690"/>
              <a:gd name="connsiteX2" fmla="*/ 1058238 w 1058238"/>
              <a:gd name="connsiteY2" fmla="*/ 0 h 1037690"/>
              <a:gd name="connsiteX3" fmla="*/ 0 w 1058238"/>
              <a:gd name="connsiteY3" fmla="*/ 339047 h 1037690"/>
            </a:gdLst>
            <a:ahLst/>
            <a:cxnLst>
              <a:cxn ang="0">
                <a:pos x="connsiteX0" y="connsiteY0"/>
              </a:cxn>
              <a:cxn ang="0">
                <a:pos x="connsiteX1" y="connsiteY1"/>
              </a:cxn>
              <a:cxn ang="0">
                <a:pos x="connsiteX2" y="connsiteY2"/>
              </a:cxn>
              <a:cxn ang="0">
                <a:pos x="connsiteX3" y="connsiteY3"/>
              </a:cxn>
            </a:cxnLst>
            <a:rect l="l" t="t" r="r" b="b"/>
            <a:pathLst>
              <a:path w="1058238" h="1037690">
                <a:moveTo>
                  <a:pt x="0" y="339047"/>
                </a:moveTo>
                <a:lnTo>
                  <a:pt x="350940" y="1037690"/>
                </a:lnTo>
                <a:lnTo>
                  <a:pt x="1058238" y="0"/>
                </a:lnTo>
                <a:lnTo>
                  <a:pt x="0" y="33904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0" name="Serbest Form 19"/>
          <p:cNvSpPr/>
          <p:nvPr/>
        </p:nvSpPr>
        <p:spPr>
          <a:xfrm flipH="1">
            <a:off x="5254147" y="3155366"/>
            <a:ext cx="1388816" cy="1390975"/>
          </a:xfrm>
          <a:custGeom>
            <a:avLst/>
            <a:gdLst>
              <a:gd name="connsiteX0" fmla="*/ 0 w 1058238"/>
              <a:gd name="connsiteY0" fmla="*/ 339047 h 1037690"/>
              <a:gd name="connsiteX1" fmla="*/ 328773 w 1058238"/>
              <a:gd name="connsiteY1" fmla="*/ 1037690 h 1037690"/>
              <a:gd name="connsiteX2" fmla="*/ 1058238 w 1058238"/>
              <a:gd name="connsiteY2" fmla="*/ 0 h 1037690"/>
              <a:gd name="connsiteX3" fmla="*/ 0 w 1058238"/>
              <a:gd name="connsiteY3" fmla="*/ 339047 h 1037690"/>
              <a:gd name="connsiteX0" fmla="*/ 0 w 1058238"/>
              <a:gd name="connsiteY0" fmla="*/ 339047 h 1032148"/>
              <a:gd name="connsiteX1" fmla="*/ 395275 w 1058238"/>
              <a:gd name="connsiteY1" fmla="*/ 1032148 h 1032148"/>
              <a:gd name="connsiteX2" fmla="*/ 1058238 w 1058238"/>
              <a:gd name="connsiteY2" fmla="*/ 0 h 1032148"/>
              <a:gd name="connsiteX3" fmla="*/ 0 w 1058238"/>
              <a:gd name="connsiteY3" fmla="*/ 339047 h 1032148"/>
              <a:gd name="connsiteX0" fmla="*/ 0 w 1102572"/>
              <a:gd name="connsiteY0" fmla="*/ 350130 h 1043231"/>
              <a:gd name="connsiteX1" fmla="*/ 395275 w 1102572"/>
              <a:gd name="connsiteY1" fmla="*/ 1043231 h 1043231"/>
              <a:gd name="connsiteX2" fmla="*/ 1102572 w 1102572"/>
              <a:gd name="connsiteY2" fmla="*/ 0 h 1043231"/>
              <a:gd name="connsiteX3" fmla="*/ 0 w 1102572"/>
              <a:gd name="connsiteY3" fmla="*/ 350130 h 1043231"/>
              <a:gd name="connsiteX0" fmla="*/ 0 w 1041612"/>
              <a:gd name="connsiteY0" fmla="*/ 333504 h 1043231"/>
              <a:gd name="connsiteX1" fmla="*/ 334315 w 1041612"/>
              <a:gd name="connsiteY1" fmla="*/ 1043231 h 1043231"/>
              <a:gd name="connsiteX2" fmla="*/ 1041612 w 1041612"/>
              <a:gd name="connsiteY2" fmla="*/ 0 h 1043231"/>
              <a:gd name="connsiteX3" fmla="*/ 0 w 1041612"/>
              <a:gd name="connsiteY3" fmla="*/ 333504 h 1043231"/>
            </a:gdLst>
            <a:ahLst/>
            <a:cxnLst>
              <a:cxn ang="0">
                <a:pos x="connsiteX0" y="connsiteY0"/>
              </a:cxn>
              <a:cxn ang="0">
                <a:pos x="connsiteX1" y="connsiteY1"/>
              </a:cxn>
              <a:cxn ang="0">
                <a:pos x="connsiteX2" y="connsiteY2"/>
              </a:cxn>
              <a:cxn ang="0">
                <a:pos x="connsiteX3" y="connsiteY3"/>
              </a:cxn>
            </a:cxnLst>
            <a:rect l="l" t="t" r="r" b="b"/>
            <a:pathLst>
              <a:path w="1041612" h="1043231">
                <a:moveTo>
                  <a:pt x="0" y="333504"/>
                </a:moveTo>
                <a:lnTo>
                  <a:pt x="334315" y="1043231"/>
                </a:lnTo>
                <a:lnTo>
                  <a:pt x="1041612" y="0"/>
                </a:lnTo>
                <a:lnTo>
                  <a:pt x="0" y="333504"/>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Tree>
    <p:extLst>
      <p:ext uri="{BB962C8B-B14F-4D97-AF65-F5344CB8AC3E}">
        <p14:creationId xmlns:p14="http://schemas.microsoft.com/office/powerpoint/2010/main" val="214921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down)">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7" name="Metin kutusu 16"/>
          <p:cNvSpPr txBox="1"/>
          <p:nvPr/>
        </p:nvSpPr>
        <p:spPr>
          <a:xfrm>
            <a:off x="1127002" y="926501"/>
            <a:ext cx="3857146"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3.1.1 - DÖNÜŞÜMLER</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9" name="Dikdörtgen 18"/>
          <p:cNvSpPr/>
          <p:nvPr/>
        </p:nvSpPr>
        <p:spPr>
          <a:xfrm>
            <a:off x="1167234" y="1473922"/>
            <a:ext cx="9249247" cy="461665"/>
          </a:xfrm>
          <a:prstGeom prst="rect">
            <a:avLst/>
          </a:prstGeom>
        </p:spPr>
        <p:txBody>
          <a:bodyPr wrap="square">
            <a:spAutoFit/>
          </a:bodyPr>
          <a:lstStyle/>
          <a:p>
            <a:r>
              <a:rPr lang="tr-TR" sz="2400">
                <a:solidFill>
                  <a:srgbClr val="000000"/>
                </a:solidFill>
                <a:latin typeface="ITCSouvenirOTF-Light"/>
              </a:rPr>
              <a:t>b) Aşağıdaki şekli 6 birim sağa 1 birim aşağı öteleyiniz. </a:t>
            </a:r>
            <a:endParaRPr lang="tr-TR" sz="2400"/>
          </a:p>
        </p:txBody>
      </p:sp>
      <p:pic>
        <p:nvPicPr>
          <p:cNvPr id="18" name="Resim 17"/>
          <p:cNvPicPr>
            <a:picLocks noChangeAspect="1"/>
          </p:cNvPicPr>
          <p:nvPr/>
        </p:nvPicPr>
        <p:blipFill>
          <a:blip r:embed="rId2"/>
          <a:stretch>
            <a:fillRect/>
          </a:stretch>
        </p:blipFill>
        <p:spPr>
          <a:xfrm>
            <a:off x="2410315" y="2607067"/>
            <a:ext cx="5261157" cy="4056583"/>
          </a:xfrm>
          <a:prstGeom prst="rect">
            <a:avLst/>
          </a:prstGeom>
        </p:spPr>
      </p:pic>
      <p:sp>
        <p:nvSpPr>
          <p:cNvPr id="20" name="Serbest Form 19"/>
          <p:cNvSpPr/>
          <p:nvPr/>
        </p:nvSpPr>
        <p:spPr>
          <a:xfrm>
            <a:off x="2955045" y="3170144"/>
            <a:ext cx="1410984" cy="1383587"/>
          </a:xfrm>
          <a:custGeom>
            <a:avLst/>
            <a:gdLst>
              <a:gd name="connsiteX0" fmla="*/ 0 w 1058238"/>
              <a:gd name="connsiteY0" fmla="*/ 339047 h 1037690"/>
              <a:gd name="connsiteX1" fmla="*/ 328773 w 1058238"/>
              <a:gd name="connsiteY1" fmla="*/ 1037690 h 1037690"/>
              <a:gd name="connsiteX2" fmla="*/ 1058238 w 1058238"/>
              <a:gd name="connsiteY2" fmla="*/ 0 h 1037690"/>
              <a:gd name="connsiteX3" fmla="*/ 0 w 1058238"/>
              <a:gd name="connsiteY3" fmla="*/ 339047 h 1037690"/>
              <a:gd name="connsiteX0" fmla="*/ 0 w 1058238"/>
              <a:gd name="connsiteY0" fmla="*/ 339047 h 1037690"/>
              <a:gd name="connsiteX1" fmla="*/ 350940 w 1058238"/>
              <a:gd name="connsiteY1" fmla="*/ 1037690 h 1037690"/>
              <a:gd name="connsiteX2" fmla="*/ 1058238 w 1058238"/>
              <a:gd name="connsiteY2" fmla="*/ 0 h 1037690"/>
              <a:gd name="connsiteX3" fmla="*/ 0 w 1058238"/>
              <a:gd name="connsiteY3" fmla="*/ 339047 h 1037690"/>
            </a:gdLst>
            <a:ahLst/>
            <a:cxnLst>
              <a:cxn ang="0">
                <a:pos x="connsiteX0" y="connsiteY0"/>
              </a:cxn>
              <a:cxn ang="0">
                <a:pos x="connsiteX1" y="connsiteY1"/>
              </a:cxn>
              <a:cxn ang="0">
                <a:pos x="connsiteX2" y="connsiteY2"/>
              </a:cxn>
              <a:cxn ang="0">
                <a:pos x="connsiteX3" y="connsiteY3"/>
              </a:cxn>
            </a:cxnLst>
            <a:rect l="l" t="t" r="r" b="b"/>
            <a:pathLst>
              <a:path w="1058238" h="1037690">
                <a:moveTo>
                  <a:pt x="0" y="339047"/>
                </a:moveTo>
                <a:lnTo>
                  <a:pt x="350940" y="1037690"/>
                </a:lnTo>
                <a:lnTo>
                  <a:pt x="1058238" y="0"/>
                </a:lnTo>
                <a:lnTo>
                  <a:pt x="0" y="33904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2" name="Serbest Form 21"/>
          <p:cNvSpPr/>
          <p:nvPr/>
        </p:nvSpPr>
        <p:spPr>
          <a:xfrm>
            <a:off x="5695220" y="3621021"/>
            <a:ext cx="1410984" cy="1383587"/>
          </a:xfrm>
          <a:custGeom>
            <a:avLst/>
            <a:gdLst>
              <a:gd name="connsiteX0" fmla="*/ 0 w 1058238"/>
              <a:gd name="connsiteY0" fmla="*/ 339047 h 1037690"/>
              <a:gd name="connsiteX1" fmla="*/ 328773 w 1058238"/>
              <a:gd name="connsiteY1" fmla="*/ 1037690 h 1037690"/>
              <a:gd name="connsiteX2" fmla="*/ 1058238 w 1058238"/>
              <a:gd name="connsiteY2" fmla="*/ 0 h 1037690"/>
              <a:gd name="connsiteX3" fmla="*/ 0 w 1058238"/>
              <a:gd name="connsiteY3" fmla="*/ 339047 h 1037690"/>
              <a:gd name="connsiteX0" fmla="*/ 0 w 1058238"/>
              <a:gd name="connsiteY0" fmla="*/ 339047 h 1037690"/>
              <a:gd name="connsiteX1" fmla="*/ 350940 w 1058238"/>
              <a:gd name="connsiteY1" fmla="*/ 1037690 h 1037690"/>
              <a:gd name="connsiteX2" fmla="*/ 1058238 w 1058238"/>
              <a:gd name="connsiteY2" fmla="*/ 0 h 1037690"/>
              <a:gd name="connsiteX3" fmla="*/ 0 w 1058238"/>
              <a:gd name="connsiteY3" fmla="*/ 339047 h 1037690"/>
            </a:gdLst>
            <a:ahLst/>
            <a:cxnLst>
              <a:cxn ang="0">
                <a:pos x="connsiteX0" y="connsiteY0"/>
              </a:cxn>
              <a:cxn ang="0">
                <a:pos x="connsiteX1" y="connsiteY1"/>
              </a:cxn>
              <a:cxn ang="0">
                <a:pos x="connsiteX2" y="connsiteY2"/>
              </a:cxn>
              <a:cxn ang="0">
                <a:pos x="connsiteX3" y="connsiteY3"/>
              </a:cxn>
            </a:cxnLst>
            <a:rect l="l" t="t" r="r" b="b"/>
            <a:pathLst>
              <a:path w="1058238" h="1037690">
                <a:moveTo>
                  <a:pt x="0" y="339047"/>
                </a:moveTo>
                <a:lnTo>
                  <a:pt x="350940" y="1037690"/>
                </a:lnTo>
                <a:lnTo>
                  <a:pt x="1058238" y="0"/>
                </a:lnTo>
                <a:lnTo>
                  <a:pt x="0" y="33904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Tree>
    <p:extLst>
      <p:ext uri="{BB962C8B-B14F-4D97-AF65-F5344CB8AC3E}">
        <p14:creationId xmlns:p14="http://schemas.microsoft.com/office/powerpoint/2010/main" val="833660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22" presetClass="entr" presetSubtype="4"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clrChange>
              <a:clrFrom>
                <a:srgbClr val="FFFFFF"/>
              </a:clrFrom>
              <a:clrTo>
                <a:srgbClr val="FFFFFF">
                  <a:alpha val="0"/>
                </a:srgbClr>
              </a:clrTo>
            </a:clrChange>
          </a:blip>
          <a:stretch>
            <a:fillRect/>
          </a:stretch>
        </p:blipFill>
        <p:spPr>
          <a:xfrm>
            <a:off x="2768238" y="2081987"/>
            <a:ext cx="4545311" cy="4461655"/>
          </a:xfrm>
          <a:prstGeom prst="rect">
            <a:avLst/>
          </a:prstGeom>
        </p:spPr>
      </p:pic>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7" name="Metin kutusu 16"/>
          <p:cNvSpPr txBox="1"/>
          <p:nvPr/>
        </p:nvSpPr>
        <p:spPr>
          <a:xfrm>
            <a:off x="1127002" y="926501"/>
            <a:ext cx="3857146" cy="461665"/>
          </a:xfrm>
          <a:prstGeom prst="rect">
            <a:avLst/>
          </a:prstGeom>
          <a:noFill/>
        </p:spPr>
        <p:txBody>
          <a:bodyPr wrap="none" rtlCol="0">
            <a:spAutoFit/>
          </a:bodyPr>
          <a:lstStyle/>
          <a:p>
            <a:r>
              <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3.1.1 - DÖNÜŞÜMLER</a:t>
            </a:r>
            <a:endParaRPr lang="tr-TR" sz="2400" b="1" i="1">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9" name="Dikdörtgen 18"/>
          <p:cNvSpPr/>
          <p:nvPr/>
        </p:nvSpPr>
        <p:spPr>
          <a:xfrm>
            <a:off x="1167234" y="1473922"/>
            <a:ext cx="9249247" cy="461665"/>
          </a:xfrm>
          <a:prstGeom prst="rect">
            <a:avLst/>
          </a:prstGeom>
        </p:spPr>
        <p:txBody>
          <a:bodyPr wrap="square">
            <a:spAutoFit/>
          </a:bodyPr>
          <a:lstStyle/>
          <a:p>
            <a:r>
              <a:rPr lang="tr-TR" sz="2400">
                <a:solidFill>
                  <a:srgbClr val="000000"/>
                </a:solidFill>
                <a:latin typeface="ITCSouvenirOTF-Light"/>
              </a:rPr>
              <a:t>c) Aşağıdaki şeklin orjine göre simetriğini çiziniz.</a:t>
            </a:r>
            <a:endParaRPr lang="tr-TR" sz="2400"/>
          </a:p>
        </p:txBody>
      </p:sp>
      <p:sp>
        <p:nvSpPr>
          <p:cNvPr id="20" name="Serbest Form 19"/>
          <p:cNvSpPr/>
          <p:nvPr/>
        </p:nvSpPr>
        <p:spPr>
          <a:xfrm rot="16449652">
            <a:off x="2953622" y="2717849"/>
            <a:ext cx="1210076" cy="1307123"/>
          </a:xfrm>
          <a:custGeom>
            <a:avLst/>
            <a:gdLst>
              <a:gd name="connsiteX0" fmla="*/ 0 w 1058238"/>
              <a:gd name="connsiteY0" fmla="*/ 339047 h 1037690"/>
              <a:gd name="connsiteX1" fmla="*/ 328773 w 1058238"/>
              <a:gd name="connsiteY1" fmla="*/ 1037690 h 1037690"/>
              <a:gd name="connsiteX2" fmla="*/ 1058238 w 1058238"/>
              <a:gd name="connsiteY2" fmla="*/ 0 h 1037690"/>
              <a:gd name="connsiteX3" fmla="*/ 0 w 1058238"/>
              <a:gd name="connsiteY3" fmla="*/ 339047 h 1037690"/>
              <a:gd name="connsiteX0" fmla="*/ 0 w 1058238"/>
              <a:gd name="connsiteY0" fmla="*/ 339047 h 1037690"/>
              <a:gd name="connsiteX1" fmla="*/ 350940 w 1058238"/>
              <a:gd name="connsiteY1" fmla="*/ 1037690 h 1037690"/>
              <a:gd name="connsiteX2" fmla="*/ 1058238 w 1058238"/>
              <a:gd name="connsiteY2" fmla="*/ 0 h 1037690"/>
              <a:gd name="connsiteX3" fmla="*/ 0 w 1058238"/>
              <a:gd name="connsiteY3" fmla="*/ 339047 h 1037690"/>
              <a:gd name="connsiteX0" fmla="*/ 0 w 940402"/>
              <a:gd name="connsiteY0" fmla="*/ 349981 h 1048624"/>
              <a:gd name="connsiteX1" fmla="*/ 350940 w 940402"/>
              <a:gd name="connsiteY1" fmla="*/ 1048624 h 1048624"/>
              <a:gd name="connsiteX2" fmla="*/ 940402 w 940402"/>
              <a:gd name="connsiteY2" fmla="*/ 0 h 1048624"/>
              <a:gd name="connsiteX3" fmla="*/ 0 w 940402"/>
              <a:gd name="connsiteY3" fmla="*/ 349981 h 1048624"/>
              <a:gd name="connsiteX0" fmla="*/ 0 w 937498"/>
              <a:gd name="connsiteY0" fmla="*/ 389899 h 1088542"/>
              <a:gd name="connsiteX1" fmla="*/ 350940 w 937498"/>
              <a:gd name="connsiteY1" fmla="*/ 1088542 h 1088542"/>
              <a:gd name="connsiteX2" fmla="*/ 937498 w 937498"/>
              <a:gd name="connsiteY2" fmla="*/ 0 h 1088542"/>
              <a:gd name="connsiteX3" fmla="*/ 0 w 937498"/>
              <a:gd name="connsiteY3" fmla="*/ 389899 h 1088542"/>
              <a:gd name="connsiteX0" fmla="*/ 0 w 937498"/>
              <a:gd name="connsiteY0" fmla="*/ 389899 h 980342"/>
              <a:gd name="connsiteX1" fmla="*/ 395547 w 937498"/>
              <a:gd name="connsiteY1" fmla="*/ 980342 h 980342"/>
              <a:gd name="connsiteX2" fmla="*/ 937498 w 937498"/>
              <a:gd name="connsiteY2" fmla="*/ 0 h 980342"/>
              <a:gd name="connsiteX3" fmla="*/ 0 w 937498"/>
              <a:gd name="connsiteY3" fmla="*/ 389899 h 980342"/>
              <a:gd name="connsiteX0" fmla="*/ 0 w 907557"/>
              <a:gd name="connsiteY0" fmla="*/ 383375 h 980342"/>
              <a:gd name="connsiteX1" fmla="*/ 365606 w 907557"/>
              <a:gd name="connsiteY1" fmla="*/ 980342 h 980342"/>
              <a:gd name="connsiteX2" fmla="*/ 907557 w 907557"/>
              <a:gd name="connsiteY2" fmla="*/ 0 h 980342"/>
              <a:gd name="connsiteX3" fmla="*/ 0 w 907557"/>
              <a:gd name="connsiteY3" fmla="*/ 383375 h 980342"/>
            </a:gdLst>
            <a:ahLst/>
            <a:cxnLst>
              <a:cxn ang="0">
                <a:pos x="connsiteX0" y="connsiteY0"/>
              </a:cxn>
              <a:cxn ang="0">
                <a:pos x="connsiteX1" y="connsiteY1"/>
              </a:cxn>
              <a:cxn ang="0">
                <a:pos x="connsiteX2" y="connsiteY2"/>
              </a:cxn>
              <a:cxn ang="0">
                <a:pos x="connsiteX3" y="connsiteY3"/>
              </a:cxn>
            </a:cxnLst>
            <a:rect l="l" t="t" r="r" b="b"/>
            <a:pathLst>
              <a:path w="907557" h="980342">
                <a:moveTo>
                  <a:pt x="0" y="383375"/>
                </a:moveTo>
                <a:lnTo>
                  <a:pt x="365606" y="980342"/>
                </a:lnTo>
                <a:lnTo>
                  <a:pt x="907557" y="0"/>
                </a:lnTo>
                <a:lnTo>
                  <a:pt x="0" y="383375"/>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4" name="Oval 3"/>
          <p:cNvSpPr/>
          <p:nvPr/>
        </p:nvSpPr>
        <p:spPr>
          <a:xfrm>
            <a:off x="5815623" y="5143493"/>
            <a:ext cx="60959" cy="6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2" name="Oval 21"/>
          <p:cNvSpPr/>
          <p:nvPr/>
        </p:nvSpPr>
        <p:spPr>
          <a:xfrm>
            <a:off x="6638503" y="4745752"/>
            <a:ext cx="60959" cy="6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4" name="Oval 23"/>
          <p:cNvSpPr/>
          <p:nvPr/>
        </p:nvSpPr>
        <p:spPr>
          <a:xfrm>
            <a:off x="7050063" y="5999984"/>
            <a:ext cx="60959" cy="6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6" name="Serbest Form 5"/>
          <p:cNvSpPr/>
          <p:nvPr/>
        </p:nvSpPr>
        <p:spPr>
          <a:xfrm>
            <a:off x="5849420" y="4767209"/>
            <a:ext cx="1232899" cy="1260296"/>
          </a:xfrm>
          <a:custGeom>
            <a:avLst/>
            <a:gdLst>
              <a:gd name="connsiteX0" fmla="*/ 0 w 924674"/>
              <a:gd name="connsiteY0" fmla="*/ 297950 h 945222"/>
              <a:gd name="connsiteX1" fmla="*/ 616450 w 924674"/>
              <a:gd name="connsiteY1" fmla="*/ 0 h 945222"/>
              <a:gd name="connsiteX2" fmla="*/ 924674 w 924674"/>
              <a:gd name="connsiteY2" fmla="*/ 945222 h 945222"/>
              <a:gd name="connsiteX3" fmla="*/ 0 w 924674"/>
              <a:gd name="connsiteY3" fmla="*/ 297950 h 945222"/>
            </a:gdLst>
            <a:ahLst/>
            <a:cxnLst>
              <a:cxn ang="0">
                <a:pos x="connsiteX0" y="connsiteY0"/>
              </a:cxn>
              <a:cxn ang="0">
                <a:pos x="connsiteX1" y="connsiteY1"/>
              </a:cxn>
              <a:cxn ang="0">
                <a:pos x="connsiteX2" y="connsiteY2"/>
              </a:cxn>
              <a:cxn ang="0">
                <a:pos x="connsiteX3" y="connsiteY3"/>
              </a:cxn>
            </a:cxnLst>
            <a:rect l="l" t="t" r="r" b="b"/>
            <a:pathLst>
              <a:path w="924674" h="945222">
                <a:moveTo>
                  <a:pt x="0" y="297950"/>
                </a:moveTo>
                <a:lnTo>
                  <a:pt x="616450" y="0"/>
                </a:lnTo>
                <a:lnTo>
                  <a:pt x="924674" y="945222"/>
                </a:lnTo>
                <a:lnTo>
                  <a:pt x="0" y="297950"/>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Tree>
    <p:extLst>
      <p:ext uri="{BB962C8B-B14F-4D97-AF65-F5344CB8AC3E}">
        <p14:creationId xmlns:p14="http://schemas.microsoft.com/office/powerpoint/2010/main" val="315985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down)">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4" grpId="0" animBg="1"/>
      <p:bldP spid="22" grpId="0" animBg="1"/>
      <p:bldP spid="24"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18" name="Dikdörtgen 17"/>
          <p:cNvSpPr/>
          <p:nvPr/>
        </p:nvSpPr>
        <p:spPr>
          <a:xfrm>
            <a:off x="840251" y="1207246"/>
            <a:ext cx="11255192" cy="5229573"/>
          </a:xfrm>
          <a:prstGeom prst="rect">
            <a:avLst/>
          </a:prstGeom>
        </p:spPr>
        <p:txBody>
          <a:bodyPr wrap="square">
            <a:spAutoFit/>
          </a:bodyPr>
          <a:lstStyle/>
          <a:p>
            <a:pPr>
              <a:lnSpc>
                <a:spcPct val="107000"/>
              </a:lnSpc>
            </a:pPr>
            <a:r>
              <a:rPr lang="tr-TR" sz="2400" b="1" i="1">
                <a:solidFill>
                  <a:srgbClr val="FF0000"/>
                </a:solidFill>
                <a:latin typeface="Verdana" panose="020B0604030504040204" pitchFamily="34" charset="0"/>
                <a:ea typeface="Calibri" panose="020F0502020204030204" pitchFamily="34" charset="0"/>
                <a:cs typeface="ITCSouvenirOTF-Light"/>
              </a:rPr>
              <a:t>HATIRLAYALIM :</a:t>
            </a:r>
            <a:endParaRPr lang="tr-TR" sz="32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tr-TR" sz="2400">
                <a:latin typeface="Verdana" panose="020B0604030504040204" pitchFamily="34" charset="0"/>
                <a:ea typeface="Calibri" panose="020F0502020204030204" pitchFamily="34" charset="0"/>
                <a:cs typeface="ITCSouvenirOTF-Light"/>
              </a:rPr>
              <a:t>Geçen yıl matematik dersinde, fonksiyon grafiklerinin nasıl yorumlanacağından ve çizilebileceğinden söz etmiş, çok sık kullanılan fonksiyonların grafiklerini tablo oluşturarak ve aynı zamanda bilişim teknolojilerinden yararlanarak çizmiştik. Birçok fonksiyon grafiği, bu temel fonksiyon grafiklerine uygulanacak dönüşümlerle elde edilebilir. Grafiğini bildiğimiz fonksiyonlardan elde edilebilen diğer fonksiyonların grafikleri için yeniden tablo oluşturmak yerine, yapılan dönüşüm, grafiğe uygulanarak fonksiyonun grafiği belirlenebilir. Fonksiyon grafiklerine uygulanan dönüşümleri, üç ana başlıkta inceleyeceğiz: </a:t>
            </a:r>
            <a:endParaRPr lang="tr-TR" sz="32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tr-TR" sz="2400">
                <a:latin typeface="Verdana" panose="020B0604030504040204" pitchFamily="34" charset="0"/>
                <a:ea typeface="Calibri" panose="020F0502020204030204" pitchFamily="34" charset="0"/>
                <a:cs typeface="ITCSouvenirOTF-Light"/>
              </a:rPr>
              <a:t>Öteleme, simetri ve ölçeklendirme. Kısım boyunca örneklerimizde, geçen yıl grafiklerini çizdiğimiz f(x) = x</a:t>
            </a:r>
            <a:r>
              <a:rPr lang="tr-TR" sz="2400" baseline="30000">
                <a:latin typeface="Verdana" panose="020B0604030504040204" pitchFamily="34" charset="0"/>
                <a:ea typeface="Calibri" panose="020F0502020204030204" pitchFamily="34" charset="0"/>
                <a:cs typeface="ITCSouvenirOTF-Light"/>
              </a:rPr>
              <a:t>n</a:t>
            </a:r>
            <a:r>
              <a:rPr lang="tr-TR" sz="2400">
                <a:latin typeface="Verdana" panose="020B0604030504040204" pitchFamily="34" charset="0"/>
                <a:ea typeface="Calibri" panose="020F0502020204030204" pitchFamily="34" charset="0"/>
                <a:cs typeface="ITCSouvenirOTF-Light"/>
              </a:rPr>
              <a:t> (n </a:t>
            </a:r>
            <a:r>
              <a:rPr lang="tr-TR" sz="2400">
                <a:latin typeface="Cambria Math" panose="02040503050406030204" pitchFamily="18" charset="0"/>
                <a:ea typeface="SymbolMT"/>
                <a:cs typeface="Cambria Math" panose="02040503050406030204" pitchFamily="18" charset="0"/>
              </a:rPr>
              <a:t>∈</a:t>
            </a:r>
            <a:r>
              <a:rPr lang="tr-TR" sz="2400">
                <a:latin typeface="Verdana" panose="020B0604030504040204" pitchFamily="34" charset="0"/>
                <a:ea typeface="SymbolMT"/>
                <a:cs typeface="SymbolMT"/>
              </a:rPr>
              <a:t> </a:t>
            </a:r>
            <a:r>
              <a:rPr lang="tr-TR" sz="2400">
                <a:latin typeface="Verdana" panose="020B0604030504040204" pitchFamily="34" charset="0"/>
                <a:ea typeface="Calibri" panose="020F0502020204030204" pitchFamily="34" charset="0"/>
                <a:cs typeface="MMaFermat-Regular"/>
              </a:rPr>
              <a:t>Z</a:t>
            </a:r>
            <a:r>
              <a:rPr lang="tr-TR" sz="2400">
                <a:latin typeface="Verdana" panose="020B0604030504040204" pitchFamily="34" charset="0"/>
                <a:ea typeface="SymbolMT"/>
                <a:cs typeface="SymbolMT"/>
              </a:rPr>
              <a:t>)</a:t>
            </a:r>
            <a:r>
              <a:rPr lang="tr-TR" sz="2400">
                <a:latin typeface="Verdana" panose="020B0604030504040204" pitchFamily="34" charset="0"/>
                <a:ea typeface="Calibri" panose="020F0502020204030204" pitchFamily="34" charset="0"/>
                <a:cs typeface="ITCSouvenirOTF-Light"/>
              </a:rPr>
              <a:t> biçimindeki fonksiyonların grafiklerini kullanarak dönüşümleri inceleyeceğiz.</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2433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291003" y="102647"/>
            <a:ext cx="9165368" cy="590785"/>
            <a:chOff x="389074" y="257854"/>
            <a:chExt cx="6240505" cy="443089"/>
          </a:xfrm>
        </p:grpSpPr>
        <p:sp>
          <p:nvSpPr>
            <p:cNvPr id="7" name="Serbest Form 6"/>
            <p:cNvSpPr/>
            <p:nvPr/>
          </p:nvSpPr>
          <p:spPr>
            <a:xfrm>
              <a:off x="2397994" y="433700"/>
              <a:ext cx="3970100" cy="23642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DDD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8" name="Serbest Form 7"/>
            <p:cNvSpPr/>
            <p:nvPr/>
          </p:nvSpPr>
          <p:spPr>
            <a:xfrm>
              <a:off x="1765481" y="453009"/>
              <a:ext cx="703034" cy="217646"/>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B1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9" name="Serbest Form 8"/>
            <p:cNvSpPr/>
            <p:nvPr/>
          </p:nvSpPr>
          <p:spPr>
            <a:xfrm>
              <a:off x="389074" y="257854"/>
              <a:ext cx="569214" cy="387371"/>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0" name="Oval 9"/>
            <p:cNvSpPr/>
            <p:nvPr/>
          </p:nvSpPr>
          <p:spPr>
            <a:xfrm>
              <a:off x="763045" y="267450"/>
              <a:ext cx="433493" cy="433493"/>
            </a:xfrm>
            <a:prstGeom prst="ellipse">
              <a:avLst/>
            </a:prstGeom>
            <a:solidFill>
              <a:schemeClr val="bg1"/>
            </a:soli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1" name="Oval 10"/>
            <p:cNvSpPr/>
            <p:nvPr/>
          </p:nvSpPr>
          <p:spPr>
            <a:xfrm>
              <a:off x="838675" y="345697"/>
              <a:ext cx="286027" cy="277000"/>
            </a:xfrm>
            <a:prstGeom prst="ellipse">
              <a:avLst/>
            </a:prstGeom>
            <a:gradFill flip="none" rotWithShape="1">
              <a:gsLst>
                <a:gs pos="0">
                  <a:schemeClr val="accent2">
                    <a:lumMod val="20000"/>
                    <a:lumOff val="80000"/>
                    <a:shade val="30000"/>
                    <a:satMod val="115000"/>
                  </a:schemeClr>
                </a:gs>
                <a:gs pos="50000">
                  <a:schemeClr val="accent2">
                    <a:lumMod val="20000"/>
                    <a:lumOff val="80000"/>
                    <a:shade val="67500"/>
                    <a:satMod val="115000"/>
                  </a:schemeClr>
                </a:gs>
                <a:gs pos="100000">
                  <a:schemeClr val="accent2">
                    <a:lumMod val="20000"/>
                    <a:lumOff val="80000"/>
                    <a:shade val="100000"/>
                    <a:satMod val="115000"/>
                  </a:schemeClr>
                </a:gs>
              </a:gsLst>
              <a:path path="circle">
                <a:fillToRect l="50000" t="50000" r="50000" b="50000"/>
              </a:path>
              <a:tileRect/>
            </a:gradFill>
            <a:ln w="57150">
              <a:solidFill>
                <a:srgbClr val="662D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000" b="1" i="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2" name="Dikdörtgen 11"/>
            <p:cNvSpPr/>
            <p:nvPr/>
          </p:nvSpPr>
          <p:spPr>
            <a:xfrm>
              <a:off x="804283" y="343717"/>
              <a:ext cx="362796" cy="253916"/>
            </a:xfrm>
            <a:prstGeom prst="rect">
              <a:avLst/>
            </a:prstGeom>
          </p:spPr>
          <p:txBody>
            <a:bodyPr wrap="square">
              <a:spAutoFit/>
            </a:bodyPr>
            <a:lstStyle/>
            <a:p>
              <a:pPr algn="ctr"/>
              <a:r>
                <a:rPr lang="tr-TR" sz="16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p>
          </p:txBody>
        </p:sp>
        <p:sp>
          <p:nvSpPr>
            <p:cNvPr id="13" name="Serbest Form 12"/>
            <p:cNvSpPr/>
            <p:nvPr/>
          </p:nvSpPr>
          <p:spPr>
            <a:xfrm>
              <a:off x="1241087" y="442819"/>
              <a:ext cx="548414" cy="206838"/>
            </a:xfrm>
            <a:custGeom>
              <a:avLst/>
              <a:gdLst>
                <a:gd name="connsiteX0" fmla="*/ 0 w 733567"/>
                <a:gd name="connsiteY0" fmla="*/ 0 h 576617"/>
                <a:gd name="connsiteX1" fmla="*/ 733567 w 733567"/>
                <a:gd name="connsiteY1" fmla="*/ 0 h 576617"/>
                <a:gd name="connsiteX2" fmla="*/ 733567 w 733567"/>
                <a:gd name="connsiteY2" fmla="*/ 576617 h 576617"/>
                <a:gd name="connsiteX3" fmla="*/ 17060 w 733567"/>
                <a:gd name="connsiteY3" fmla="*/ 576617 h 576617"/>
                <a:gd name="connsiteX4" fmla="*/ 0 w 733567"/>
                <a:gd name="connsiteY4" fmla="*/ 0 h 576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567" h="576617">
                  <a:moveTo>
                    <a:pt x="0" y="0"/>
                  </a:moveTo>
                  <a:lnTo>
                    <a:pt x="733567" y="0"/>
                  </a:lnTo>
                  <a:lnTo>
                    <a:pt x="733567" y="576617"/>
                  </a:lnTo>
                  <a:lnTo>
                    <a:pt x="17060" y="576617"/>
                  </a:lnTo>
                  <a:lnTo>
                    <a:pt x="0" y="0"/>
                  </a:lnTo>
                  <a:close/>
                </a:path>
              </a:pathLst>
            </a:custGeom>
            <a:solidFill>
              <a:srgbClr val="662D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14" name="Dikdörtgen 13"/>
            <p:cNvSpPr/>
            <p:nvPr/>
          </p:nvSpPr>
          <p:spPr>
            <a:xfrm>
              <a:off x="1231094" y="442251"/>
              <a:ext cx="541578" cy="223091"/>
            </a:xfrm>
            <a:prstGeom prst="rect">
              <a:avLst/>
            </a:prstGeom>
          </p:spPr>
          <p:txBody>
            <a:bodyPr wrap="none">
              <a:spAutoFit/>
            </a:bodyPr>
            <a:lstStyle/>
            <a:p>
              <a:pPr algn="ctr"/>
              <a:r>
                <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ÜNİTE</a:t>
              </a:r>
              <a:endParaRPr lang="tr-TR" sz="1333"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Dikdörtgen 14"/>
            <p:cNvSpPr/>
            <p:nvPr/>
          </p:nvSpPr>
          <p:spPr>
            <a:xfrm>
              <a:off x="1885940" y="443061"/>
              <a:ext cx="424793" cy="207749"/>
            </a:xfrm>
            <a:prstGeom prst="rect">
              <a:avLst/>
            </a:prstGeom>
          </p:spPr>
          <p:txBody>
            <a:bodyPr wrap="none">
              <a:spAutoFit/>
            </a:bodyPr>
            <a:lstStyle/>
            <a:p>
              <a:pPr algn="ctr"/>
              <a:r>
                <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3.1.1</a:t>
              </a:r>
              <a:endParaRPr lang="tr-TR" sz="1200" b="1">
                <a:solidFill>
                  <a:schemeClr val="bg1"/>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Dikdörtgen 15"/>
            <p:cNvSpPr/>
            <p:nvPr/>
          </p:nvSpPr>
          <p:spPr>
            <a:xfrm>
              <a:off x="2468512" y="441442"/>
              <a:ext cx="4161067" cy="207749"/>
            </a:xfrm>
            <a:prstGeom prst="rect">
              <a:avLst/>
            </a:prstGeom>
            <a:ln>
              <a:noFill/>
            </a:ln>
          </p:spPr>
          <p:txBody>
            <a:bodyPr wrap="square">
              <a:spAutoFit/>
            </a:bodyPr>
            <a:lstStyle/>
            <a:p>
              <a:r>
                <a:rPr lang="tr-TR" sz="1200" b="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DÖNÜŞÜMLER</a:t>
              </a:r>
              <a:endParaRPr lang="tr-TR" sz="1200" b="1">
                <a:solidFill>
                  <a:schemeClr val="tx2">
                    <a:lumMod val="50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grpSp>
      <p:sp>
        <p:nvSpPr>
          <p:cNvPr id="2" name="Dikdörtgen 1"/>
          <p:cNvSpPr/>
          <p:nvPr/>
        </p:nvSpPr>
        <p:spPr>
          <a:xfrm>
            <a:off x="1193209" y="819531"/>
            <a:ext cx="10375399"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y=x</a:t>
            </a:r>
            <a:r>
              <a:rPr lang="tr-TR" sz="2400" baseline="30000">
                <a:latin typeface="Verdana" panose="020B0604030504040204" pitchFamily="34" charset="0"/>
                <a:ea typeface="Calibri" panose="020F0502020204030204" pitchFamily="34" charset="0"/>
                <a:cs typeface="ITCSouvenirOTF-Light"/>
              </a:rPr>
              <a:t>n</a:t>
            </a:r>
            <a:r>
              <a:rPr lang="tr-TR" sz="2400">
                <a:latin typeface="Verdana" panose="020B0604030504040204" pitchFamily="34" charset="0"/>
                <a:ea typeface="Calibri" panose="020F0502020204030204" pitchFamily="34" charset="0"/>
                <a:cs typeface="ITCSouvenirOTF-Light"/>
              </a:rPr>
              <a:t> fonksiyonlarını n= - 1,1,2,3 için inceleyelim. Daha doğrusu geçen yıl çizdiğimiz bu fonksiyon grafiklerini hatırlayalım.</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3" name="Dikdörtgen 2"/>
          <p:cNvSpPr/>
          <p:nvPr/>
        </p:nvSpPr>
        <p:spPr>
          <a:xfrm>
            <a:off x="1131506" y="1732943"/>
            <a:ext cx="6596676" cy="487506"/>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 </a:t>
            </a:r>
            <a:r>
              <a:rPr lang="tr-TR" sz="2400">
                <a:latin typeface="Verdana" panose="020B0604030504040204" pitchFamily="34" charset="0"/>
                <a:ea typeface="Calibri" panose="020F0502020204030204" pitchFamily="34" charset="0"/>
                <a:cs typeface="ITCSouvenirOTF-Light"/>
              </a:rPr>
              <a:t>y=f(x</a:t>
            </a:r>
            <a:r>
              <a:rPr lang="tr-TR" sz="2400">
                <a:latin typeface="Verdana" panose="020B0604030504040204" pitchFamily="34" charset="0"/>
                <a:ea typeface="Calibri" panose="020F0502020204030204" pitchFamily="34" charset="0"/>
                <a:cs typeface="ITCSouvenirOTF-Light"/>
              </a:rPr>
              <a:t>) = x fonksiyonun grafiğini çiziniz</a:t>
            </a:r>
            <a:r>
              <a:rPr lang="tr-TR" sz="2400">
                <a:latin typeface="Verdana" panose="020B0604030504040204" pitchFamily="34" charset="0"/>
                <a:ea typeface="Calibri" panose="020F0502020204030204" pitchFamily="34" charset="0"/>
                <a:cs typeface="ITCSouvenirOTF-Light"/>
              </a:rPr>
              <a:t>.</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pic>
        <p:nvPicPr>
          <p:cNvPr id="17" name="Resim 16"/>
          <p:cNvPicPr/>
          <p:nvPr/>
        </p:nvPicPr>
        <p:blipFill>
          <a:blip r:embed="rId2"/>
          <a:stretch>
            <a:fillRect/>
          </a:stretch>
        </p:blipFill>
        <p:spPr>
          <a:xfrm>
            <a:off x="1193209" y="2372883"/>
            <a:ext cx="3539913" cy="3201247"/>
          </a:xfrm>
          <a:prstGeom prst="rect">
            <a:avLst/>
          </a:prstGeom>
        </p:spPr>
      </p:pic>
      <p:cxnSp>
        <p:nvCxnSpPr>
          <p:cNvPr id="6" name="Düz Bağlayıcı 5"/>
          <p:cNvCxnSpPr>
            <a:endCxn id="26" idx="3"/>
          </p:cNvCxnSpPr>
          <p:nvPr/>
        </p:nvCxnSpPr>
        <p:spPr>
          <a:xfrm flipV="1">
            <a:off x="1542346" y="2487123"/>
            <a:ext cx="3060463" cy="305380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Dikdörtgen 18"/>
          <p:cNvSpPr/>
          <p:nvPr/>
        </p:nvSpPr>
        <p:spPr>
          <a:xfrm>
            <a:off x="4971931" y="2325220"/>
            <a:ext cx="6596676" cy="1277850"/>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Aslında fonksiyonun tanım kümesi verilmemiştir. Neden lR den lR ye düşündünüz? </a:t>
            </a:r>
            <a:r>
              <a:rPr lang="tr-TR" sz="2400">
                <a:latin typeface="Verdana" panose="020B0604030504040204" pitchFamily="34" charset="0"/>
                <a:ea typeface="Calibri" panose="020F0502020204030204" pitchFamily="34" charset="0"/>
                <a:cs typeface="ITCSouvenirOTF-Light"/>
                <a:sym typeface="Wingdings" panose="05000000000000000000" pitchFamily="2" charset="2"/>
              </a:rPr>
              <a:t></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20" name="Dikdörtgen 19"/>
          <p:cNvSpPr/>
          <p:nvPr/>
        </p:nvSpPr>
        <p:spPr>
          <a:xfrm>
            <a:off x="4931783" y="3699923"/>
            <a:ext cx="6596676"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Tanım kümesi lN den lN ye tanımlı olsaydı grafik nasıl olurdu?</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21" name="Oval 20"/>
          <p:cNvSpPr/>
          <p:nvPr/>
        </p:nvSpPr>
        <p:spPr>
          <a:xfrm>
            <a:off x="2900373" y="4123135"/>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2" name="Oval 21"/>
          <p:cNvSpPr/>
          <p:nvPr/>
        </p:nvSpPr>
        <p:spPr>
          <a:xfrm>
            <a:off x="3234786" y="3784019"/>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3" name="Oval 22"/>
          <p:cNvSpPr/>
          <p:nvPr/>
        </p:nvSpPr>
        <p:spPr>
          <a:xfrm>
            <a:off x="3573438" y="3442774"/>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4" name="Oval 23"/>
          <p:cNvSpPr/>
          <p:nvPr/>
        </p:nvSpPr>
        <p:spPr>
          <a:xfrm>
            <a:off x="3907851" y="3103658"/>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5" name="Oval 24"/>
          <p:cNvSpPr/>
          <p:nvPr/>
        </p:nvSpPr>
        <p:spPr>
          <a:xfrm>
            <a:off x="4259469" y="2774207"/>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6" name="Oval 25"/>
          <p:cNvSpPr/>
          <p:nvPr/>
        </p:nvSpPr>
        <p:spPr>
          <a:xfrm>
            <a:off x="4593882" y="2435091"/>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7" name="Dikdörtgen 26"/>
          <p:cNvSpPr/>
          <p:nvPr/>
        </p:nvSpPr>
        <p:spPr>
          <a:xfrm>
            <a:off x="4931783" y="4646748"/>
            <a:ext cx="6596676" cy="882678"/>
          </a:xfrm>
          <a:prstGeom prst="rect">
            <a:avLst/>
          </a:prstGeom>
        </p:spPr>
        <p:txBody>
          <a:bodyPr wrap="square">
            <a:spAutoFit/>
          </a:bodyPr>
          <a:lstStyle/>
          <a:p>
            <a:pPr>
              <a:lnSpc>
                <a:spcPct val="107000"/>
              </a:lnSpc>
            </a:pPr>
            <a:r>
              <a:rPr lang="tr-TR" sz="2400">
                <a:latin typeface="Verdana" panose="020B0604030504040204" pitchFamily="34" charset="0"/>
                <a:ea typeface="Calibri" panose="020F0502020204030204" pitchFamily="34" charset="0"/>
                <a:cs typeface="ITCSouvenirOTF-Light"/>
              </a:rPr>
              <a:t>Tanım kümesi </a:t>
            </a:r>
            <a:r>
              <a:rPr lang="en-US" sz="2400">
                <a:latin typeface="Verdana" panose="020B0604030504040204" pitchFamily="34" charset="0"/>
                <a:ea typeface="Calibri" panose="020F0502020204030204" pitchFamily="34" charset="0"/>
                <a:cs typeface="ITCSouvenirOTF-Light"/>
              </a:rPr>
              <a:t>Z</a:t>
            </a:r>
            <a:r>
              <a:rPr lang="tr-TR" sz="2400">
                <a:latin typeface="Verdana" panose="020B0604030504040204" pitchFamily="34" charset="0"/>
                <a:ea typeface="Calibri" panose="020F0502020204030204" pitchFamily="34" charset="0"/>
                <a:cs typeface="ITCSouvenirOTF-Light"/>
              </a:rPr>
              <a:t> den </a:t>
            </a:r>
            <a:r>
              <a:rPr lang="en-US" sz="2400">
                <a:latin typeface="Verdana" panose="020B0604030504040204" pitchFamily="34" charset="0"/>
                <a:ea typeface="Calibri" panose="020F0502020204030204" pitchFamily="34" charset="0"/>
                <a:cs typeface="ITCSouvenirOTF-Light"/>
              </a:rPr>
              <a:t>Z</a:t>
            </a:r>
            <a:r>
              <a:rPr lang="tr-TR" sz="2400">
                <a:latin typeface="Verdana" panose="020B0604030504040204" pitchFamily="34" charset="0"/>
                <a:ea typeface="Calibri" panose="020F0502020204030204" pitchFamily="34" charset="0"/>
                <a:cs typeface="ITCSouvenirOTF-Light"/>
              </a:rPr>
              <a:t> ye tanımlı olsaydı grafik nasıl olurdu?</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
        <p:nvSpPr>
          <p:cNvPr id="28" name="Oval 27"/>
          <p:cNvSpPr/>
          <p:nvPr/>
        </p:nvSpPr>
        <p:spPr>
          <a:xfrm>
            <a:off x="1542346" y="5481895"/>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29" name="Oval 28"/>
          <p:cNvSpPr/>
          <p:nvPr/>
        </p:nvSpPr>
        <p:spPr>
          <a:xfrm>
            <a:off x="1876759" y="5142779"/>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0" name="Oval 29"/>
          <p:cNvSpPr/>
          <p:nvPr/>
        </p:nvSpPr>
        <p:spPr>
          <a:xfrm>
            <a:off x="2215411" y="4801534"/>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1" name="Oval 30"/>
          <p:cNvSpPr/>
          <p:nvPr/>
        </p:nvSpPr>
        <p:spPr>
          <a:xfrm>
            <a:off x="2549825" y="4462418"/>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2" name="Oval 31"/>
          <p:cNvSpPr/>
          <p:nvPr/>
        </p:nvSpPr>
        <p:spPr>
          <a:xfrm>
            <a:off x="2901442" y="4132967"/>
            <a:ext cx="60959" cy="6095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400"/>
          </a:p>
        </p:txBody>
      </p:sp>
      <p:sp>
        <p:nvSpPr>
          <p:cNvPr id="33" name="Dikdörtgen 32"/>
          <p:cNvSpPr/>
          <p:nvPr/>
        </p:nvSpPr>
        <p:spPr>
          <a:xfrm>
            <a:off x="1158584" y="5637203"/>
            <a:ext cx="10527813" cy="882678"/>
          </a:xfrm>
          <a:prstGeom prst="rect">
            <a:avLst/>
          </a:prstGeom>
        </p:spPr>
        <p:txBody>
          <a:bodyPr wrap="square">
            <a:spAutoFit/>
          </a:bodyPr>
          <a:lstStyle/>
          <a:p>
            <a:pPr>
              <a:lnSpc>
                <a:spcPct val="107000"/>
              </a:lnSpc>
            </a:pPr>
            <a:r>
              <a:rPr lang="en-US" sz="2400" b="1" i="1">
                <a:solidFill>
                  <a:srgbClr val="FF0000"/>
                </a:solidFill>
                <a:latin typeface="Verdana" panose="020B0604030504040204" pitchFamily="34" charset="0"/>
                <a:ea typeface="Calibri" panose="020F0502020204030204" pitchFamily="34" charset="0"/>
                <a:cs typeface="ITCSouvenirOTF-Light"/>
              </a:rPr>
              <a:t>UYARI</a:t>
            </a:r>
            <a:r>
              <a:rPr lang="tr-TR" sz="2400" b="1" i="1">
                <a:solidFill>
                  <a:srgbClr val="FF0000"/>
                </a:solidFill>
                <a:latin typeface="Verdana" panose="020B0604030504040204" pitchFamily="34" charset="0"/>
                <a:ea typeface="Calibri" panose="020F0502020204030204" pitchFamily="34" charset="0"/>
                <a:cs typeface="ITCSouvenirOTF-Light"/>
              </a:rPr>
              <a:t> : </a:t>
            </a:r>
            <a:r>
              <a:rPr lang="tr-TR" sz="2400">
                <a:latin typeface="Verdana" panose="020B0604030504040204" pitchFamily="34" charset="0"/>
                <a:ea typeface="Calibri" panose="020F0502020204030204" pitchFamily="34" charset="0"/>
                <a:cs typeface="ITCSouvenirOTF-Light"/>
              </a:rPr>
              <a:t>Bundan böyle çizdiğimiz grafiklerde aksi söylenmedikçe </a:t>
            </a:r>
            <a:r>
              <a:rPr lang="tr-TR" sz="2400" b="1" i="1">
                <a:solidFill>
                  <a:srgbClr val="FF0000"/>
                </a:solidFill>
                <a:latin typeface="Verdana" panose="020B0604030504040204" pitchFamily="34" charset="0"/>
                <a:ea typeface="Calibri" panose="020F0502020204030204" pitchFamily="34" charset="0"/>
                <a:cs typeface="ITCSouvenirOTF-Light"/>
              </a:rPr>
              <a:t>tanım aralığı en geniş reel sayı </a:t>
            </a:r>
            <a:r>
              <a:rPr lang="tr-TR" sz="2400">
                <a:latin typeface="Verdana" panose="020B0604030504040204" pitchFamily="34" charset="0"/>
                <a:ea typeface="Calibri" panose="020F0502020204030204" pitchFamily="34" charset="0"/>
                <a:cs typeface="ITCSouvenirOTF-Light"/>
              </a:rPr>
              <a:t>aralığı olacaktır.</a:t>
            </a:r>
            <a:endParaRPr lang="tr-TR" sz="32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427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500"/>
                                        <p:tgtEl>
                                          <p:spTgt spid="6"/>
                                        </p:tgtEl>
                                      </p:cBhvr>
                                    </p:animEffect>
                                    <p:set>
                                      <p:cBhvr>
                                        <p:cTn id="37" dur="1" fill="hold">
                                          <p:stCondLst>
                                            <p:cond delay="499"/>
                                          </p:stCondLst>
                                        </p:cTn>
                                        <p:tgtEl>
                                          <p:spTgt spid="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500"/>
                                        <p:tgtEl>
                                          <p:spTgt spid="2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9" grpId="0"/>
      <p:bldP spid="20" grpId="0"/>
      <p:bldP spid="21" grpId="0" animBg="1"/>
      <p:bldP spid="22" grpId="0" animBg="1"/>
      <p:bldP spid="23" grpId="0" animBg="1"/>
      <p:bldP spid="24" grpId="0" animBg="1"/>
      <p:bldP spid="25" grpId="0" animBg="1"/>
      <p:bldP spid="26" grpId="0" animBg="1"/>
      <p:bldP spid="27" grpId="0"/>
      <p:bldP spid="28" grpId="0" animBg="1"/>
      <p:bldP spid="29" grpId="0" animBg="1"/>
      <p:bldP spid="30" grpId="0" animBg="1"/>
      <p:bldP spid="31" grpId="0" animBg="1"/>
      <p:bldP spid="32" grpId="0" animBg="1"/>
      <p:bldP spid="33" grpId="0"/>
    </p:bld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873</Words>
  <Application>Microsoft Office PowerPoint</Application>
  <PresentationFormat>Geniş ekran</PresentationFormat>
  <Paragraphs>184</Paragraphs>
  <Slides>26</Slides>
  <Notes>1</Notes>
  <HiddenSlides>0</HiddenSlides>
  <MMClips>0</MMClips>
  <ScaleCrop>false</ScaleCrop>
  <HeadingPairs>
    <vt:vector size="6" baseType="variant">
      <vt:variant>
        <vt:lpstr>Kullanılan Yazı Tipleri</vt:lpstr>
      </vt:variant>
      <vt:variant>
        <vt:i4>13</vt:i4>
      </vt:variant>
      <vt:variant>
        <vt:lpstr>Tema</vt:lpstr>
      </vt:variant>
      <vt:variant>
        <vt:i4>1</vt:i4>
      </vt:variant>
      <vt:variant>
        <vt:lpstr>Slayt Başlıkları</vt:lpstr>
      </vt:variant>
      <vt:variant>
        <vt:i4>26</vt:i4>
      </vt:variant>
    </vt:vector>
  </HeadingPairs>
  <TitlesOfParts>
    <vt:vector size="40" baseType="lpstr">
      <vt:lpstr>Arial</vt:lpstr>
      <vt:lpstr>Arial Black</vt:lpstr>
      <vt:lpstr>AvantGarde Md BT</vt:lpstr>
      <vt:lpstr>Calibri</vt:lpstr>
      <vt:lpstr>Calibri Light</vt:lpstr>
      <vt:lpstr>Cambria Math</vt:lpstr>
      <vt:lpstr>ITCSouvenirOTF-Light</vt:lpstr>
      <vt:lpstr>MMaFermat-Regular</vt:lpstr>
      <vt:lpstr>Symbol</vt:lpstr>
      <vt:lpstr>SymbolMT</vt:lpstr>
      <vt:lpstr>Times New Roman</vt:lpstr>
      <vt:lpstr>Verdana</vt:lpstr>
      <vt:lpstr>Wingdings</vt:lpstr>
      <vt:lpstr>Office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ibrahim</dc:creator>
  <cp:lastModifiedBy>ibrahim</cp:lastModifiedBy>
  <cp:revision>1</cp:revision>
  <dcterms:created xsi:type="dcterms:W3CDTF">2014-09-21T16:34:06Z</dcterms:created>
  <dcterms:modified xsi:type="dcterms:W3CDTF">2014-09-21T16:34:26Z</dcterms:modified>
</cp:coreProperties>
</file>