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61" r:id="rId4"/>
    <p:sldId id="262" r:id="rId5"/>
    <p:sldId id="263" r:id="rId6"/>
    <p:sldId id="264" r:id="rId7"/>
    <p:sldId id="260" r:id="rId8"/>
    <p:sldId id="258" r:id="rId9"/>
    <p:sldId id="259" r:id="rId10"/>
    <p:sldId id="265" r:id="rId11"/>
    <p:sldId id="266" r:id="rId12"/>
    <p:sldId id="268" r:id="rId13"/>
  </p:sldIdLst>
  <p:sldSz cx="11704638" cy="65833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74">
          <p15:clr>
            <a:srgbClr val="A4A3A4"/>
          </p15:clr>
        </p15:guide>
        <p15:guide id="2" pos="368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5515"/>
    <a:srgbClr val="074511"/>
    <a:srgbClr val="0469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708" y="66"/>
      </p:cViewPr>
      <p:guideLst>
        <p:guide orient="horz" pos="2074"/>
        <p:guide pos="368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2F6098-AACB-504E-9874-3E48767D6774}" type="datetimeFigureOut">
              <a:rPr lang="en-US" smtClean="0"/>
              <a:t>4/17/2014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F42B0-7792-B348-88D8-E6D66BF83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2812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3F4BE0-CB90-F043-A673-481FCA3F6E7A}" type="datetimeFigureOut">
              <a:rPr lang="en-US" smtClean="0"/>
              <a:t>4/17/2014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45961E-0D7F-8C44-BD11-71055E07E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9475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7848" y="2045110"/>
            <a:ext cx="9948942" cy="1411156"/>
          </a:xfrm>
        </p:spPr>
        <p:txBody>
          <a:bodyPr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5696" y="3730572"/>
            <a:ext cx="8193247" cy="168241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948E0-BCD8-D848-9346-BC1BDABB4771}" type="datetime1">
              <a:rPr lang="en-US" smtClean="0"/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D76F2-8F7A-0446-97E7-A0082C0A3B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39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A673B-F890-EA42-928C-E9AE96912BDF}" type="datetime1">
              <a:rPr lang="en-US" smtClean="0"/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D76F2-8F7A-0446-97E7-A0082C0A3B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255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63368" y="252972"/>
            <a:ext cx="3369148" cy="5391652"/>
          </a:xfrm>
        </p:spPr>
        <p:txBody>
          <a:bodyPr vert="eaVert"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9830" y="252972"/>
            <a:ext cx="9918461" cy="5391652"/>
          </a:xfrm>
        </p:spPr>
        <p:txBody>
          <a:bodyPr vert="eaVert"/>
          <a:lstStyle/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EA95E-2A56-3041-A67F-B85F125DEDFF}" type="datetime1">
              <a:rPr lang="en-US" smtClean="0"/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D76F2-8F7A-0446-97E7-A0082C0A3B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229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42E16-58FB-A54C-8CC9-0C77E6817C59}" type="datetime1">
              <a:rPr lang="en-US" smtClean="0"/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D76F2-8F7A-0446-97E7-A0082C0A3B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054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4586" y="4230421"/>
            <a:ext cx="9948942" cy="130752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24586" y="2790311"/>
            <a:ext cx="9948942" cy="144011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66384-D8A1-B44B-B2C9-08B85F57C294}" type="datetime1">
              <a:rPr lang="en-US" smtClean="0"/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D76F2-8F7A-0446-97E7-A0082C0A3B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424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9830" y="1475161"/>
            <a:ext cx="6642788" cy="4169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7695" y="1475161"/>
            <a:ext cx="6644821" cy="4169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63345-4ECE-F247-9812-A9DF026789CB}" type="datetime1">
              <a:rPr lang="en-US" smtClean="0"/>
              <a:t>4/17/2014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D76F2-8F7A-0446-97E7-A0082C0A3B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269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5232" y="263640"/>
            <a:ext cx="10534174" cy="1097227"/>
          </a:xfrm>
        </p:spPr>
        <p:txBody>
          <a:bodyPr/>
          <a:lstStyle>
            <a:lvl1pPr>
              <a:defRPr/>
            </a:lvl1pPr>
          </a:lstStyle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5232" y="1473637"/>
            <a:ext cx="5171581" cy="61414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5232" y="2087779"/>
            <a:ext cx="5171581" cy="379305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45794" y="1473637"/>
            <a:ext cx="5173613" cy="61414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45794" y="2087779"/>
            <a:ext cx="5173613" cy="379305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5187E-01ED-2A4E-9DCA-10C6D58F8B46}" type="datetime1">
              <a:rPr lang="en-US" smtClean="0"/>
              <a:t>4/17/2014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D76F2-8F7A-0446-97E7-A0082C0A3B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1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2B7F2-2296-F440-BE0C-E11D8AF13ADB}" type="datetime1">
              <a:rPr lang="en-US" smtClean="0"/>
              <a:t>4/17/2014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D76F2-8F7A-0446-97E7-A0082C0A3B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153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2613B-3736-8F47-83A9-AAFF3522F27C}" type="datetime1">
              <a:rPr lang="en-US" smtClean="0"/>
              <a:t>4/17/2014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D76F2-8F7A-0446-97E7-A0082C0A3B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323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5233" y="262116"/>
            <a:ext cx="3850745" cy="111551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6188" y="262116"/>
            <a:ext cx="6543218" cy="561871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5233" y="1377630"/>
            <a:ext cx="3850745" cy="450320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89BD1-C537-D044-B3FA-322ABD3A81B2}" type="datetime1">
              <a:rPr lang="en-US" smtClean="0"/>
              <a:t>4/17/2014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D76F2-8F7A-0446-97E7-A0082C0A3B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5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4191" y="4608354"/>
            <a:ext cx="7022783" cy="54404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94191" y="588236"/>
            <a:ext cx="7022783" cy="395001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94191" y="5152397"/>
            <a:ext cx="7022783" cy="7726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13171-1C94-9747-91F7-61E8E01D27AC}" type="datetime1">
              <a:rPr lang="en-US" smtClean="0"/>
              <a:t>4/17/2014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D76F2-8F7A-0446-97E7-A0082C0A3B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642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5232" y="263640"/>
            <a:ext cx="10534174" cy="1097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5232" y="1536119"/>
            <a:ext cx="10534174" cy="43447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85232" y="6101803"/>
            <a:ext cx="2731082" cy="3505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977519-EF7C-BA4F-8808-ED5CFC9AF7E3}" type="datetime1">
              <a:rPr lang="en-US" smtClean="0"/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9085" y="6101803"/>
            <a:ext cx="3706469" cy="3505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8324" y="6101803"/>
            <a:ext cx="2731082" cy="3505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2D76F2-8F7A-0446-97E7-A0082C0A3B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281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9.jp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emf"/><Relationship Id="rId5" Type="http://schemas.openxmlformats.org/officeDocument/2006/relationships/oleObject" Target="Mac:Users:kemalefe:Desktop:Din%20Dersi%20Senaryo%206%20Kurban%20Nedir%20Nic%CC%A7in%20Kesilir.docx!OLE_LINK1" TargetMode="Externa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row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595191" y="6162736"/>
            <a:ext cx="251834" cy="251834"/>
          </a:xfrm>
          <a:prstGeom prst="rect">
            <a:avLst/>
          </a:prstGeom>
        </p:spPr>
      </p:pic>
      <p:pic>
        <p:nvPicPr>
          <p:cNvPr id="5" name="Picture 4" descr="arrow.png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5277" y="6162735"/>
            <a:ext cx="251835" cy="25183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D76F2-8F7A-0446-97E7-A0082C0A3BA5}" type="slidenum">
              <a:rPr lang="en-US" smtClean="0"/>
              <a:t>1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154670" y="129422"/>
            <a:ext cx="1728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- </a:t>
            </a:r>
            <a:r>
              <a:rPr lang="en-US" b="1" dirty="0" err="1" smtClean="0">
                <a:solidFill>
                  <a:schemeClr val="bg1"/>
                </a:solidFill>
              </a:rPr>
              <a:t>Kurban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İbadeti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5467" y="1658226"/>
            <a:ext cx="5814412" cy="36215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lnSpc>
                <a:spcPct val="120000"/>
              </a:lnSpc>
              <a:buFont typeface="Wingdings" charset="2"/>
              <a:buChar char="v"/>
            </a:pPr>
            <a:r>
              <a:rPr lang="tr-TR" sz="3200" b="1" dirty="0"/>
              <a:t>Kurban Nedir? </a:t>
            </a:r>
            <a:endParaRPr lang="en-US" sz="3200" dirty="0"/>
          </a:p>
          <a:p>
            <a:pPr marL="457200" indent="-457200">
              <a:lnSpc>
                <a:spcPct val="120000"/>
              </a:lnSpc>
              <a:buFont typeface="Wingdings" charset="2"/>
              <a:buChar char="v"/>
            </a:pPr>
            <a:r>
              <a:rPr lang="tr-TR" sz="3200" b="1" dirty="0" smtClean="0"/>
              <a:t>Kurban Niçin </a:t>
            </a:r>
            <a:r>
              <a:rPr lang="tr-TR" sz="3200" b="1" dirty="0"/>
              <a:t>Kesilir?</a:t>
            </a:r>
            <a:endParaRPr lang="en-US" sz="3200" dirty="0"/>
          </a:p>
          <a:p>
            <a:pPr marL="457200" indent="-457200">
              <a:lnSpc>
                <a:spcPct val="120000"/>
              </a:lnSpc>
              <a:buFont typeface="Wingdings" charset="2"/>
              <a:buChar char="v"/>
            </a:pPr>
            <a:r>
              <a:rPr lang="tr-TR" sz="3200" b="1" dirty="0" smtClean="0"/>
              <a:t>Kurbanı Kimler </a:t>
            </a:r>
            <a:r>
              <a:rPr lang="tr-TR" sz="3200" b="1" dirty="0"/>
              <a:t>Keser?</a:t>
            </a:r>
            <a:endParaRPr lang="en-US" sz="3200" dirty="0"/>
          </a:p>
          <a:p>
            <a:pPr marL="457200" indent="-457200">
              <a:lnSpc>
                <a:spcPct val="120000"/>
              </a:lnSpc>
              <a:buFont typeface="Wingdings" charset="2"/>
              <a:buChar char="v"/>
            </a:pPr>
            <a:r>
              <a:rPr lang="tr-TR" sz="3200" b="1" dirty="0"/>
              <a:t>Kurban Edilecek Hayvanlar</a:t>
            </a:r>
            <a:endParaRPr lang="en-US" sz="3200" dirty="0"/>
          </a:p>
          <a:p>
            <a:pPr marL="457200" indent="-457200">
              <a:lnSpc>
                <a:spcPct val="120000"/>
              </a:lnSpc>
              <a:buFont typeface="Wingdings" charset="2"/>
              <a:buChar char="v"/>
            </a:pPr>
            <a:r>
              <a:rPr lang="tr-TR" sz="3200" b="1" dirty="0"/>
              <a:t>Kurban Çeşitleri</a:t>
            </a:r>
            <a:endParaRPr lang="en-US" sz="3200" dirty="0"/>
          </a:p>
          <a:p>
            <a:pPr marL="457200" indent="-457200">
              <a:lnSpc>
                <a:spcPct val="120000"/>
              </a:lnSpc>
              <a:buFont typeface="Wingdings" charset="2"/>
              <a:buChar char="v"/>
            </a:pPr>
            <a:r>
              <a:rPr lang="tr-TR" sz="3200" b="1" dirty="0"/>
              <a:t>Kurban </a:t>
            </a:r>
            <a:r>
              <a:rPr lang="tr-TR" sz="3200" b="1" dirty="0" err="1"/>
              <a:t>Tığlama</a:t>
            </a:r>
            <a:r>
              <a:rPr lang="tr-TR" sz="3200" b="1" dirty="0"/>
              <a:t> (Kesme) Duası</a:t>
            </a:r>
            <a:endParaRPr lang="en-US" sz="3200" dirty="0"/>
          </a:p>
        </p:txBody>
      </p:sp>
      <p:pic>
        <p:nvPicPr>
          <p:cNvPr id="7" name="Picture 6" descr="Kurban-Fiyatlari-Belli-Oldu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9879" y="1480271"/>
            <a:ext cx="5444013" cy="37023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315467" y="934992"/>
            <a:ext cx="271019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 smtClean="0">
                <a:solidFill>
                  <a:srgbClr val="085515"/>
                </a:solidFill>
              </a:rPr>
              <a:t>Kurban</a:t>
            </a:r>
            <a:r>
              <a:rPr lang="en-US" sz="3200" b="1" dirty="0" smtClean="0">
                <a:solidFill>
                  <a:srgbClr val="085515"/>
                </a:solidFill>
              </a:rPr>
              <a:t> </a:t>
            </a:r>
            <a:r>
              <a:rPr lang="en-US" sz="3200" b="1" dirty="0" err="1" smtClean="0">
                <a:solidFill>
                  <a:srgbClr val="085515"/>
                </a:solidFill>
              </a:rPr>
              <a:t>İbadeti</a:t>
            </a:r>
            <a:endParaRPr lang="en-US" sz="3200" b="1" dirty="0">
              <a:solidFill>
                <a:srgbClr val="08551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41534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row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595191" y="6162736"/>
            <a:ext cx="251834" cy="251834"/>
          </a:xfrm>
          <a:prstGeom prst="rect">
            <a:avLst/>
          </a:prstGeom>
        </p:spPr>
      </p:pic>
      <p:pic>
        <p:nvPicPr>
          <p:cNvPr id="5" name="Picture 4" descr="arrow.png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5277" y="6162735"/>
            <a:ext cx="251835" cy="25183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D76F2-8F7A-0446-97E7-A0082C0A3BA5}" type="slidenum">
              <a:rPr lang="en-US" smtClean="0"/>
              <a:t>10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154670" y="129422"/>
            <a:ext cx="1728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- </a:t>
            </a:r>
            <a:r>
              <a:rPr lang="en-US" b="1" dirty="0" err="1" smtClean="0">
                <a:solidFill>
                  <a:schemeClr val="bg1"/>
                </a:solidFill>
              </a:rPr>
              <a:t>Kurban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İbadeti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0312" y="954493"/>
            <a:ext cx="537158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3200" b="1" dirty="0">
                <a:solidFill>
                  <a:srgbClr val="085515"/>
                </a:solidFill>
              </a:rPr>
              <a:t>Kurban </a:t>
            </a:r>
            <a:r>
              <a:rPr lang="tr-TR" sz="3200" b="1" dirty="0" err="1">
                <a:solidFill>
                  <a:srgbClr val="085515"/>
                </a:solidFill>
              </a:rPr>
              <a:t>Tığlama</a:t>
            </a:r>
            <a:r>
              <a:rPr lang="tr-TR" sz="3200" b="1" dirty="0">
                <a:solidFill>
                  <a:srgbClr val="085515"/>
                </a:solidFill>
              </a:rPr>
              <a:t> (Kesme) Duası</a:t>
            </a:r>
            <a:endParaRPr lang="en-US" sz="3200" dirty="0">
              <a:solidFill>
                <a:srgbClr val="085515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0312" y="1613439"/>
            <a:ext cx="5404043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>
              <a:buFont typeface="Arial"/>
              <a:buChar char="•"/>
            </a:pPr>
            <a:r>
              <a:rPr lang="tr-TR" sz="2400" dirty="0"/>
              <a:t>Alevi-Bektaşiler, </a:t>
            </a:r>
            <a:r>
              <a:rPr lang="tr-TR" sz="2400" b="1" dirty="0"/>
              <a:t>Kurban Bayramı</a:t>
            </a:r>
            <a:r>
              <a:rPr lang="tr-TR" sz="2400" dirty="0"/>
              <a:t> başta </a:t>
            </a:r>
            <a:endParaRPr lang="tr-TR" sz="2400" dirty="0" smtClean="0"/>
          </a:p>
          <a:p>
            <a:pPr lvl="0"/>
            <a:r>
              <a:rPr lang="tr-TR" sz="2400" dirty="0"/>
              <a:t> </a:t>
            </a:r>
            <a:r>
              <a:rPr lang="tr-TR" sz="2400" dirty="0" smtClean="0"/>
              <a:t>    olmak </a:t>
            </a:r>
            <a:r>
              <a:rPr lang="tr-TR" sz="2400" dirty="0"/>
              <a:t>üzere, yılın belli mevsimlerinde </a:t>
            </a:r>
            <a:endParaRPr lang="tr-TR" sz="2400" dirty="0" smtClean="0"/>
          </a:p>
          <a:p>
            <a:pPr lvl="0"/>
            <a:r>
              <a:rPr lang="tr-TR" sz="2400" dirty="0"/>
              <a:t> </a:t>
            </a:r>
            <a:r>
              <a:rPr lang="tr-TR" sz="2400" dirty="0" smtClean="0"/>
              <a:t>    çeşitli </a:t>
            </a:r>
            <a:r>
              <a:rPr lang="tr-TR" sz="2400" dirty="0"/>
              <a:t>nedenlerle kurban keserler. 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10312" y="2838611"/>
            <a:ext cx="2300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>
              <a:buFont typeface="Arial"/>
              <a:buChar char="•"/>
            </a:pPr>
            <a:r>
              <a:rPr lang="tr-TR" sz="2400" b="1" dirty="0"/>
              <a:t>Adak kurbanı</a:t>
            </a:r>
            <a:r>
              <a:rPr lang="tr-TR" sz="2400" dirty="0"/>
              <a:t>, 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210312" y="3364389"/>
            <a:ext cx="49167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>
              <a:buFont typeface="Arial"/>
              <a:buChar char="•"/>
            </a:pPr>
            <a:r>
              <a:rPr lang="tr-TR" sz="2400" dirty="0"/>
              <a:t>Ziyaret yerlerine giderken kestikleri </a:t>
            </a:r>
            <a:endParaRPr lang="tr-TR" sz="2400" dirty="0" smtClean="0"/>
          </a:p>
          <a:p>
            <a:pPr lvl="0"/>
            <a:r>
              <a:rPr lang="tr-TR" sz="2400" b="1" dirty="0"/>
              <a:t> </a:t>
            </a:r>
            <a:r>
              <a:rPr lang="tr-TR" sz="2400" b="1" dirty="0" smtClean="0"/>
              <a:t>    ziyaret </a:t>
            </a:r>
            <a:r>
              <a:rPr lang="tr-TR" sz="2400" b="1" dirty="0"/>
              <a:t>kurbanı</a:t>
            </a:r>
            <a:r>
              <a:rPr lang="tr-TR" sz="2400" dirty="0"/>
              <a:t>, 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210312" y="4195386"/>
            <a:ext cx="56092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>
              <a:buFont typeface="Arial"/>
              <a:buChar char="•"/>
            </a:pPr>
            <a:r>
              <a:rPr lang="tr-TR" sz="2400" dirty="0"/>
              <a:t>Muharrem ayında kesilen </a:t>
            </a:r>
            <a:r>
              <a:rPr lang="tr-TR" sz="2400" b="1" dirty="0"/>
              <a:t>şükür kurbanı</a:t>
            </a:r>
            <a:r>
              <a:rPr lang="tr-TR" sz="2400" dirty="0"/>
              <a:t>, 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210312" y="4723924"/>
            <a:ext cx="50834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>
              <a:buFont typeface="Arial"/>
              <a:buChar char="•"/>
            </a:pPr>
            <a:r>
              <a:rPr lang="tr-TR" sz="2400" dirty="0"/>
              <a:t>Hakk’a yürüyen (ölen) kişinin affı için </a:t>
            </a:r>
            <a:endParaRPr lang="tr-TR" sz="2400" dirty="0" smtClean="0"/>
          </a:p>
          <a:p>
            <a:pPr lvl="0"/>
            <a:r>
              <a:rPr lang="tr-TR" sz="2400" dirty="0"/>
              <a:t> </a:t>
            </a:r>
            <a:r>
              <a:rPr lang="tr-TR" sz="2400" dirty="0" smtClean="0"/>
              <a:t>    kestikleri </a:t>
            </a:r>
            <a:r>
              <a:rPr lang="tr-TR" sz="2400" b="1" dirty="0"/>
              <a:t>dâr kurbanı</a:t>
            </a:r>
            <a:r>
              <a:rPr lang="tr-TR" sz="2400" dirty="0"/>
              <a:t>, </a:t>
            </a:r>
            <a:endParaRPr lang="en-US" sz="2400" dirty="0"/>
          </a:p>
        </p:txBody>
      </p:sp>
      <p:pic>
        <p:nvPicPr>
          <p:cNvPr id="13" name="Picture 12" descr="sahibinden-otomobil-fiyatina-satilik-kurbanlik_56492_b.jpe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0" t="-2489" r="7410" b="6501"/>
          <a:stretch/>
        </p:blipFill>
        <p:spPr>
          <a:xfrm>
            <a:off x="5678407" y="1908986"/>
            <a:ext cx="5958190" cy="33496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005285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row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595191" y="6162736"/>
            <a:ext cx="251834" cy="251834"/>
          </a:xfrm>
          <a:prstGeom prst="rect">
            <a:avLst/>
          </a:prstGeom>
        </p:spPr>
      </p:pic>
      <p:pic>
        <p:nvPicPr>
          <p:cNvPr id="5" name="Picture 4" descr="arrow.png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5277" y="6162735"/>
            <a:ext cx="251835" cy="25183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D76F2-8F7A-0446-97E7-A0082C0A3BA5}" type="slidenum">
              <a:rPr lang="en-US" smtClean="0"/>
              <a:t>11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154670" y="129422"/>
            <a:ext cx="1728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- </a:t>
            </a:r>
            <a:r>
              <a:rPr lang="en-US" b="1" dirty="0" err="1" smtClean="0">
                <a:solidFill>
                  <a:schemeClr val="bg1"/>
                </a:solidFill>
              </a:rPr>
              <a:t>Kurban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İbadeti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0312" y="954493"/>
            <a:ext cx="537158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3200" b="1" dirty="0">
                <a:solidFill>
                  <a:srgbClr val="085515"/>
                </a:solidFill>
              </a:rPr>
              <a:t>Kurban </a:t>
            </a:r>
            <a:r>
              <a:rPr lang="tr-TR" sz="3200" b="1" dirty="0" err="1">
                <a:solidFill>
                  <a:srgbClr val="085515"/>
                </a:solidFill>
              </a:rPr>
              <a:t>Tığlama</a:t>
            </a:r>
            <a:r>
              <a:rPr lang="tr-TR" sz="3200" b="1" dirty="0">
                <a:solidFill>
                  <a:srgbClr val="085515"/>
                </a:solidFill>
              </a:rPr>
              <a:t> (Kesme) Duası</a:t>
            </a:r>
            <a:endParaRPr lang="en-US" sz="3200" dirty="0">
              <a:solidFill>
                <a:srgbClr val="085515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0312" y="1744651"/>
            <a:ext cx="5634876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>
              <a:buFont typeface="Arial"/>
              <a:buChar char="•"/>
            </a:pPr>
            <a:r>
              <a:rPr lang="tr-TR" sz="2400" dirty="0"/>
              <a:t>Yol kardeşliği (musahiplik) sözü verilirken </a:t>
            </a:r>
            <a:endParaRPr lang="tr-TR" sz="2400" dirty="0" smtClean="0"/>
          </a:p>
          <a:p>
            <a:pPr lvl="0"/>
            <a:r>
              <a:rPr lang="tr-TR" sz="2400" dirty="0"/>
              <a:t> </a:t>
            </a:r>
            <a:r>
              <a:rPr lang="tr-TR" sz="2400" dirty="0" smtClean="0"/>
              <a:t>    kesilen </a:t>
            </a:r>
            <a:r>
              <a:rPr lang="tr-TR" sz="2400" b="1" dirty="0"/>
              <a:t>musahiplik kurbanı</a:t>
            </a:r>
            <a:r>
              <a:rPr lang="tr-TR" sz="2400" dirty="0"/>
              <a:t> </a:t>
            </a:r>
            <a:r>
              <a:rPr lang="tr-TR" sz="2400" dirty="0" smtClean="0"/>
              <a:t>bunlardan</a:t>
            </a:r>
          </a:p>
          <a:p>
            <a:pPr lvl="0"/>
            <a:r>
              <a:rPr lang="tr-TR" sz="2400" dirty="0" smtClean="0"/>
              <a:t>     bazılarıdır</a:t>
            </a:r>
            <a:r>
              <a:rPr lang="tr-TR" sz="2400" dirty="0"/>
              <a:t>. 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210312" y="2944979"/>
            <a:ext cx="560306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>
              <a:buFont typeface="Arial"/>
              <a:buChar char="•"/>
            </a:pPr>
            <a:r>
              <a:rPr lang="tr-TR" sz="2400" dirty="0"/>
              <a:t>Kurbanlarının etini, ihtiyaç sahiplerine, </a:t>
            </a:r>
            <a:endParaRPr lang="tr-TR" sz="2400" dirty="0" smtClean="0"/>
          </a:p>
          <a:p>
            <a:pPr lvl="0"/>
            <a:r>
              <a:rPr lang="tr-TR" sz="2400" dirty="0" smtClean="0"/>
              <a:t>    akraba </a:t>
            </a:r>
            <a:r>
              <a:rPr lang="tr-TR" sz="2400" dirty="0"/>
              <a:t>ve </a:t>
            </a:r>
            <a:r>
              <a:rPr lang="tr-TR" sz="2400" dirty="0" smtClean="0"/>
              <a:t>komşulara </a:t>
            </a:r>
            <a:r>
              <a:rPr lang="tr-TR" sz="2400" dirty="0"/>
              <a:t>dağıtırlar. Cemlerde </a:t>
            </a:r>
            <a:endParaRPr lang="tr-TR" sz="2400" dirty="0" smtClean="0"/>
          </a:p>
          <a:p>
            <a:pPr lvl="0"/>
            <a:r>
              <a:rPr lang="tr-TR" sz="2400" dirty="0" smtClean="0"/>
              <a:t>     kesilen </a:t>
            </a:r>
            <a:r>
              <a:rPr lang="tr-TR" sz="2400" dirty="0"/>
              <a:t>kurbanların </a:t>
            </a:r>
            <a:r>
              <a:rPr lang="tr-TR" sz="2400" dirty="0" smtClean="0"/>
              <a:t>etleri </a:t>
            </a:r>
            <a:r>
              <a:rPr lang="tr-TR" sz="2400" dirty="0" err="1"/>
              <a:t>dualandıktan</a:t>
            </a:r>
            <a:r>
              <a:rPr lang="tr-TR" sz="2400" dirty="0"/>
              <a:t> </a:t>
            </a:r>
            <a:endParaRPr lang="tr-TR" sz="2400" dirty="0" smtClean="0"/>
          </a:p>
          <a:p>
            <a:pPr lvl="0"/>
            <a:r>
              <a:rPr lang="tr-TR" sz="2400" dirty="0" smtClean="0"/>
              <a:t>     sonra </a:t>
            </a:r>
            <a:r>
              <a:rPr lang="tr-TR" sz="2400" dirty="0"/>
              <a:t>“rıza lokması</a:t>
            </a:r>
            <a:r>
              <a:rPr lang="tr-TR" sz="2400" dirty="0" smtClean="0"/>
              <a:t>” olarak </a:t>
            </a:r>
            <a:r>
              <a:rPr lang="tr-TR" sz="2400" dirty="0"/>
              <a:t>dağıtılır. 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210312" y="4618006"/>
            <a:ext cx="46858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>
              <a:buFont typeface="Arial"/>
              <a:buChar char="•"/>
            </a:pPr>
            <a:r>
              <a:rPr lang="tr-TR" sz="2400" dirty="0"/>
              <a:t>Kurban kesilirken Kurban </a:t>
            </a:r>
            <a:r>
              <a:rPr lang="tr-TR" sz="2400" dirty="0" err="1" smtClean="0"/>
              <a:t>tığlama</a:t>
            </a:r>
            <a:r>
              <a:rPr lang="tr-TR" sz="2400" dirty="0" smtClean="0"/>
              <a:t> </a:t>
            </a:r>
          </a:p>
          <a:p>
            <a:pPr lvl="0"/>
            <a:r>
              <a:rPr lang="tr-TR" sz="2400" dirty="0"/>
              <a:t> </a:t>
            </a:r>
            <a:r>
              <a:rPr lang="tr-TR" sz="2400" dirty="0" smtClean="0"/>
              <a:t>    (</a:t>
            </a:r>
            <a:r>
              <a:rPr lang="tr-TR" sz="2400" dirty="0"/>
              <a:t>kesme) duası </a:t>
            </a:r>
            <a:r>
              <a:rPr lang="tr-TR" sz="2400" dirty="0" smtClean="0"/>
              <a:t>yapılır</a:t>
            </a:r>
            <a:r>
              <a:rPr lang="tr-TR" sz="2400" dirty="0"/>
              <a:t>.</a:t>
            </a:r>
            <a:endParaRPr lang="en-US" sz="2400" dirty="0"/>
          </a:p>
        </p:txBody>
      </p:sp>
      <p:pic>
        <p:nvPicPr>
          <p:cNvPr id="12" name="Picture 11" descr="sahibinden-otomobil-fiyatina-satilik-kurbanlik_56492_b.jpe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0" t="-2489" r="7410" b="6501"/>
          <a:stretch/>
        </p:blipFill>
        <p:spPr>
          <a:xfrm>
            <a:off x="5758860" y="1957518"/>
            <a:ext cx="5856018" cy="32921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2323454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row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595191" y="6162736"/>
            <a:ext cx="251834" cy="251834"/>
          </a:xfrm>
          <a:prstGeom prst="rect">
            <a:avLst/>
          </a:prstGeom>
        </p:spPr>
      </p:pic>
      <p:pic>
        <p:nvPicPr>
          <p:cNvPr id="5" name="Picture 4" descr="arrow.png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5277" y="6162735"/>
            <a:ext cx="251835" cy="25183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D76F2-8F7A-0446-97E7-A0082C0A3BA5}" type="slidenum">
              <a:rPr lang="en-US" smtClean="0"/>
              <a:t>12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154670" y="129422"/>
            <a:ext cx="1728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- </a:t>
            </a:r>
            <a:r>
              <a:rPr lang="en-US" b="1" dirty="0" err="1" smtClean="0">
                <a:solidFill>
                  <a:schemeClr val="bg1"/>
                </a:solidFill>
              </a:rPr>
              <a:t>Kurban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İbadeti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5467" y="1642049"/>
            <a:ext cx="5814412" cy="36215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lnSpc>
                <a:spcPct val="120000"/>
              </a:lnSpc>
              <a:buFont typeface="Wingdings" charset="2"/>
              <a:buChar char="v"/>
            </a:pPr>
            <a:r>
              <a:rPr lang="tr-TR" sz="3200" b="1" dirty="0"/>
              <a:t>Kurban Nedir? </a:t>
            </a:r>
            <a:endParaRPr lang="en-US" sz="3200" dirty="0"/>
          </a:p>
          <a:p>
            <a:pPr marL="457200" indent="-457200">
              <a:lnSpc>
                <a:spcPct val="120000"/>
              </a:lnSpc>
              <a:buFont typeface="Wingdings" charset="2"/>
              <a:buChar char="v"/>
            </a:pPr>
            <a:r>
              <a:rPr lang="tr-TR" sz="3200" b="1" dirty="0" smtClean="0"/>
              <a:t>Kurban Niçin </a:t>
            </a:r>
            <a:r>
              <a:rPr lang="tr-TR" sz="3200" b="1" dirty="0"/>
              <a:t>Kesilir?</a:t>
            </a:r>
            <a:endParaRPr lang="en-US" sz="3200" dirty="0"/>
          </a:p>
          <a:p>
            <a:pPr marL="457200" indent="-457200">
              <a:lnSpc>
                <a:spcPct val="120000"/>
              </a:lnSpc>
              <a:buFont typeface="Wingdings" charset="2"/>
              <a:buChar char="v"/>
            </a:pPr>
            <a:r>
              <a:rPr lang="tr-TR" sz="3200" b="1" dirty="0" smtClean="0"/>
              <a:t>Kurbanı Kimler </a:t>
            </a:r>
            <a:r>
              <a:rPr lang="tr-TR" sz="3200" b="1" dirty="0"/>
              <a:t>Keser?</a:t>
            </a:r>
            <a:endParaRPr lang="en-US" sz="3200" dirty="0"/>
          </a:p>
          <a:p>
            <a:pPr marL="457200" indent="-457200">
              <a:lnSpc>
                <a:spcPct val="120000"/>
              </a:lnSpc>
              <a:buFont typeface="Wingdings" charset="2"/>
              <a:buChar char="v"/>
            </a:pPr>
            <a:r>
              <a:rPr lang="tr-TR" sz="3200" b="1" dirty="0"/>
              <a:t>Kurban Edilecek Hayvanlar</a:t>
            </a:r>
            <a:endParaRPr lang="en-US" sz="3200" dirty="0"/>
          </a:p>
          <a:p>
            <a:pPr marL="457200" indent="-457200">
              <a:lnSpc>
                <a:spcPct val="120000"/>
              </a:lnSpc>
              <a:buFont typeface="Wingdings" charset="2"/>
              <a:buChar char="v"/>
            </a:pPr>
            <a:r>
              <a:rPr lang="tr-TR" sz="3200" b="1" dirty="0"/>
              <a:t>Kurban Çeşitleri</a:t>
            </a:r>
            <a:endParaRPr lang="en-US" sz="3200" dirty="0"/>
          </a:p>
          <a:p>
            <a:pPr marL="457200" indent="-457200">
              <a:lnSpc>
                <a:spcPct val="120000"/>
              </a:lnSpc>
              <a:buFont typeface="Wingdings" charset="2"/>
              <a:buChar char="v"/>
            </a:pPr>
            <a:r>
              <a:rPr lang="tr-TR" sz="3200" b="1" dirty="0"/>
              <a:t>Kurban </a:t>
            </a:r>
            <a:r>
              <a:rPr lang="tr-TR" sz="3200" b="1" dirty="0" err="1"/>
              <a:t>Tığlama</a:t>
            </a:r>
            <a:r>
              <a:rPr lang="tr-TR" sz="3200" b="1" dirty="0"/>
              <a:t> (Kesme) </a:t>
            </a:r>
            <a:r>
              <a:rPr lang="tr-TR" sz="3200" b="1" dirty="0" smtClean="0"/>
              <a:t>Duası</a:t>
            </a:r>
            <a:endParaRPr lang="en-US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315467" y="934992"/>
            <a:ext cx="271019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 smtClean="0">
                <a:solidFill>
                  <a:srgbClr val="085515"/>
                </a:solidFill>
              </a:rPr>
              <a:t>Kurban</a:t>
            </a:r>
            <a:r>
              <a:rPr lang="en-US" sz="3200" b="1" dirty="0" smtClean="0">
                <a:solidFill>
                  <a:srgbClr val="085515"/>
                </a:solidFill>
              </a:rPr>
              <a:t> </a:t>
            </a:r>
            <a:r>
              <a:rPr lang="en-US" sz="3200" b="1" dirty="0" err="1" smtClean="0">
                <a:solidFill>
                  <a:srgbClr val="085515"/>
                </a:solidFill>
              </a:rPr>
              <a:t>İbadeti</a:t>
            </a:r>
            <a:endParaRPr lang="en-US" sz="3200" b="1" dirty="0">
              <a:solidFill>
                <a:srgbClr val="085515"/>
              </a:solidFill>
            </a:endParaRPr>
          </a:p>
        </p:txBody>
      </p:sp>
      <p:pic>
        <p:nvPicPr>
          <p:cNvPr id="13" name="Picture 12" descr="kurbanlik_koyun_fiyatlari_2013_ve_kurban_kesimi_yerleri_h16029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6874" y="1636506"/>
            <a:ext cx="4929694" cy="36940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103182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row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595191" y="6162736"/>
            <a:ext cx="251834" cy="251834"/>
          </a:xfrm>
          <a:prstGeom prst="rect">
            <a:avLst/>
          </a:prstGeom>
        </p:spPr>
      </p:pic>
      <p:pic>
        <p:nvPicPr>
          <p:cNvPr id="5" name="Picture 4" descr="arrow.png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5277" y="6162735"/>
            <a:ext cx="251835" cy="25183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D76F2-8F7A-0446-97E7-A0082C0A3BA5}" type="slidenum">
              <a:rPr lang="en-US" smtClean="0"/>
              <a:t>2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154670" y="129422"/>
            <a:ext cx="1728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- </a:t>
            </a:r>
            <a:r>
              <a:rPr lang="en-US" b="1" dirty="0" err="1" smtClean="0">
                <a:solidFill>
                  <a:schemeClr val="bg1"/>
                </a:solidFill>
              </a:rPr>
              <a:t>Kurban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İbadeti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0312" y="954493"/>
            <a:ext cx="273764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3200" b="1" dirty="0">
                <a:solidFill>
                  <a:srgbClr val="085515"/>
                </a:solidFill>
              </a:rPr>
              <a:t> Kurban Nedir?</a:t>
            </a:r>
            <a:endParaRPr lang="en-US" sz="3200" dirty="0">
              <a:solidFill>
                <a:srgbClr val="085515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4134" y="2766405"/>
            <a:ext cx="6071470" cy="17173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>
              <a:lnSpc>
                <a:spcPct val="110000"/>
              </a:lnSpc>
              <a:buFont typeface="Wingdings" charset="2"/>
              <a:buChar char="Ø"/>
            </a:pPr>
            <a:r>
              <a:rPr lang="tr-TR" sz="2400" dirty="0" smtClean="0"/>
              <a:t>Allah’a yaklaşmak ve O’nun </a:t>
            </a:r>
          </a:p>
          <a:p>
            <a:pPr lvl="0">
              <a:lnSpc>
                <a:spcPct val="110000"/>
              </a:lnSpc>
            </a:pPr>
            <a:r>
              <a:rPr lang="tr-TR" sz="2400" dirty="0" smtClean="0"/>
              <a:t>     rızasını kazanmak amacıyla belli zamanda </a:t>
            </a:r>
          </a:p>
          <a:p>
            <a:pPr lvl="0">
              <a:lnSpc>
                <a:spcPct val="110000"/>
              </a:lnSpc>
            </a:pPr>
            <a:r>
              <a:rPr lang="tr-TR" sz="2400" dirty="0" smtClean="0"/>
              <a:t>     belli nitelikteki hayvanı kesmektir. </a:t>
            </a:r>
          </a:p>
          <a:p>
            <a:pPr lvl="0">
              <a:lnSpc>
                <a:spcPct val="110000"/>
              </a:lnSpc>
            </a:pPr>
            <a:r>
              <a:rPr lang="tr-TR" sz="2400" dirty="0" smtClean="0"/>
              <a:t>     Ayrıca kesilen bu hayvana da “kurban” denir.</a:t>
            </a:r>
            <a:endParaRPr lang="en-US" sz="2400" dirty="0" smtClean="0"/>
          </a:p>
        </p:txBody>
      </p:sp>
      <p:pic>
        <p:nvPicPr>
          <p:cNvPr id="8" name="Picture 7" descr="Kurban-Fiyatlari-Belli-Oldu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7242" y="1392573"/>
            <a:ext cx="5560887" cy="40516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210312" y="1742968"/>
            <a:ext cx="5468164" cy="12741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>
              <a:lnSpc>
                <a:spcPct val="110000"/>
              </a:lnSpc>
              <a:buFont typeface="Wingdings" charset="2"/>
              <a:buChar char="Ø"/>
            </a:pPr>
            <a:r>
              <a:rPr lang="tr-TR" sz="2400" dirty="0"/>
              <a:t>Kelime olarak yakın olmak, yakınlaşmak</a:t>
            </a:r>
          </a:p>
          <a:p>
            <a:pPr lvl="0">
              <a:lnSpc>
                <a:spcPct val="110000"/>
              </a:lnSpc>
            </a:pPr>
            <a:r>
              <a:rPr lang="tr-TR" sz="2400" dirty="0" smtClean="0"/>
              <a:t>     demektir</a:t>
            </a:r>
            <a:r>
              <a:rPr lang="tr-TR" sz="2400" dirty="0"/>
              <a:t>.</a:t>
            </a:r>
            <a:r>
              <a:rPr lang="en-US" sz="2400" dirty="0"/>
              <a:t> 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3903606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row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595191" y="6162736"/>
            <a:ext cx="251834" cy="251834"/>
          </a:xfrm>
          <a:prstGeom prst="rect">
            <a:avLst/>
          </a:prstGeom>
        </p:spPr>
      </p:pic>
      <p:pic>
        <p:nvPicPr>
          <p:cNvPr id="5" name="Picture 4" descr="arrow.png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5277" y="6162735"/>
            <a:ext cx="251835" cy="25183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D76F2-8F7A-0446-97E7-A0082C0A3BA5}" type="slidenum">
              <a:rPr lang="en-US" smtClean="0"/>
              <a:t>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154670" y="129422"/>
            <a:ext cx="1728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- </a:t>
            </a:r>
            <a:r>
              <a:rPr lang="en-US" b="1" dirty="0" err="1" smtClean="0">
                <a:solidFill>
                  <a:schemeClr val="bg1"/>
                </a:solidFill>
              </a:rPr>
              <a:t>Kurban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İbadeti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1645" y="1035381"/>
            <a:ext cx="28159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 smtClean="0">
                <a:solidFill>
                  <a:srgbClr val="085515"/>
                </a:solidFill>
              </a:rPr>
              <a:t>Kurban</a:t>
            </a:r>
            <a:r>
              <a:rPr lang="tr-TR" sz="3200" b="1" dirty="0" smtClean="0">
                <a:solidFill>
                  <a:srgbClr val="085515"/>
                </a:solidFill>
              </a:rPr>
              <a:t> İbadeti;</a:t>
            </a:r>
            <a:endParaRPr lang="en-US" sz="3200" b="1" dirty="0">
              <a:solidFill>
                <a:srgbClr val="085515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6356" y="1636335"/>
            <a:ext cx="46730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>
              <a:buFont typeface="Wingdings" charset="2"/>
              <a:buChar char="§"/>
            </a:pPr>
            <a:r>
              <a:rPr lang="tr-TR" sz="2400" dirty="0"/>
              <a:t>Mal ile yapılan vacip bir ibadettir</a:t>
            </a:r>
            <a:r>
              <a:rPr lang="tr-TR" sz="2400" dirty="0" smtClean="0"/>
              <a:t>.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96356" y="4613769"/>
            <a:ext cx="4954752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>
              <a:buFont typeface="Wingdings" charset="2"/>
              <a:buChar char="§"/>
            </a:pPr>
            <a:r>
              <a:rPr lang="tr-TR" sz="2400" dirty="0"/>
              <a:t>Kurbanlık hayvan, kıbleye doğru </a:t>
            </a:r>
            <a:endParaRPr lang="tr-TR" sz="2400" dirty="0" smtClean="0"/>
          </a:p>
          <a:p>
            <a:pPr lvl="0"/>
            <a:r>
              <a:rPr lang="tr-TR" sz="2400" dirty="0"/>
              <a:t> </a:t>
            </a:r>
            <a:r>
              <a:rPr lang="tr-TR" sz="2400" dirty="0" smtClean="0"/>
              <a:t>    yatırılır </a:t>
            </a:r>
            <a:r>
              <a:rPr lang="tr-TR" sz="2400" dirty="0"/>
              <a:t>ve </a:t>
            </a:r>
            <a:r>
              <a:rPr lang="tr-TR" sz="2400" dirty="0" smtClean="0"/>
              <a:t>“</a:t>
            </a:r>
            <a:r>
              <a:rPr lang="tr-TR" sz="2400" dirty="0" err="1"/>
              <a:t>Bismillâhi</a:t>
            </a:r>
            <a:r>
              <a:rPr lang="tr-TR" sz="2400" dirty="0"/>
              <a:t> </a:t>
            </a:r>
            <a:r>
              <a:rPr lang="tr-TR" sz="2400" dirty="0" err="1"/>
              <a:t>Allahuekber</a:t>
            </a:r>
            <a:r>
              <a:rPr lang="tr-TR" sz="2400" dirty="0"/>
              <a:t>.</a:t>
            </a:r>
            <a:r>
              <a:rPr lang="tr-TR" sz="2400" dirty="0" smtClean="0"/>
              <a:t>”</a:t>
            </a:r>
          </a:p>
          <a:p>
            <a:pPr lvl="0"/>
            <a:r>
              <a:rPr lang="tr-TR" sz="2400" dirty="0"/>
              <a:t> </a:t>
            </a:r>
            <a:r>
              <a:rPr lang="tr-TR" sz="2400" dirty="0" smtClean="0"/>
              <a:t>    </a:t>
            </a:r>
            <a:r>
              <a:rPr lang="tr-TR" sz="2400" dirty="0"/>
              <a:t>denilerek kesilir</a:t>
            </a:r>
            <a:r>
              <a:rPr lang="tr-TR" sz="2400" dirty="0" smtClean="0"/>
              <a:t>.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396356" y="2126512"/>
            <a:ext cx="43876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>
              <a:buFont typeface="Wingdings" charset="2"/>
              <a:buChar char="§"/>
            </a:pPr>
            <a:r>
              <a:rPr lang="tr-TR" sz="2400" dirty="0"/>
              <a:t>Kurban </a:t>
            </a:r>
            <a:r>
              <a:rPr lang="tr-TR" sz="2400" dirty="0" smtClean="0"/>
              <a:t>Bayramı </a:t>
            </a:r>
            <a:r>
              <a:rPr lang="tr-TR" sz="2400" dirty="0"/>
              <a:t>Zilhicce ayının </a:t>
            </a:r>
            <a:endParaRPr lang="tr-TR" sz="2400" dirty="0" smtClean="0"/>
          </a:p>
          <a:p>
            <a:pPr lvl="0"/>
            <a:r>
              <a:rPr lang="tr-TR" sz="2400" dirty="0"/>
              <a:t> </a:t>
            </a:r>
            <a:r>
              <a:rPr lang="tr-TR" sz="2400" dirty="0" smtClean="0"/>
              <a:t>    10</a:t>
            </a:r>
            <a:r>
              <a:rPr lang="tr-TR" sz="2400" dirty="0"/>
              <a:t>-11-12-13. </a:t>
            </a:r>
            <a:r>
              <a:rPr lang="tr-TR" sz="2400" dirty="0" smtClean="0"/>
              <a:t>günleridir.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96356" y="2957509"/>
            <a:ext cx="55658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>
              <a:buFont typeface="Wingdings" charset="2"/>
              <a:buChar char="§"/>
            </a:pPr>
            <a:r>
              <a:rPr lang="tr-TR" sz="2400" dirty="0" smtClean="0"/>
              <a:t>Ancak bayramın </a:t>
            </a:r>
            <a:r>
              <a:rPr lang="tr-TR" sz="2400" dirty="0"/>
              <a:t>1. gününden </a:t>
            </a:r>
            <a:endParaRPr lang="tr-TR" sz="2400" dirty="0" smtClean="0"/>
          </a:p>
          <a:p>
            <a:pPr lvl="0"/>
            <a:r>
              <a:rPr lang="tr-TR" sz="2400" dirty="0"/>
              <a:t> </a:t>
            </a:r>
            <a:r>
              <a:rPr lang="tr-TR" sz="2400" dirty="0" smtClean="0"/>
              <a:t>    3</a:t>
            </a:r>
            <a:r>
              <a:rPr lang="tr-TR" sz="2400" dirty="0"/>
              <a:t>. </a:t>
            </a:r>
            <a:r>
              <a:rPr lang="tr-TR" sz="2400" dirty="0" smtClean="0"/>
              <a:t>günün akşamına </a:t>
            </a:r>
            <a:r>
              <a:rPr lang="tr-TR" sz="2400" dirty="0"/>
              <a:t>kadar kurban kesilir</a:t>
            </a:r>
            <a:r>
              <a:rPr lang="tr-TR" sz="2400" dirty="0" smtClean="0"/>
              <a:t>.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396356" y="3788506"/>
            <a:ext cx="46963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>
              <a:buFont typeface="Wingdings" charset="2"/>
              <a:buChar char="§"/>
            </a:pPr>
            <a:r>
              <a:rPr lang="tr-TR" sz="2400" dirty="0" smtClean="0"/>
              <a:t>Kurban </a:t>
            </a:r>
            <a:r>
              <a:rPr lang="tr-TR" sz="2400" dirty="0"/>
              <a:t>kesim </a:t>
            </a:r>
            <a:r>
              <a:rPr lang="tr-TR" sz="2400" dirty="0" smtClean="0"/>
              <a:t>işlemleri başkasına</a:t>
            </a:r>
          </a:p>
          <a:p>
            <a:pPr lvl="0"/>
            <a:r>
              <a:rPr lang="tr-TR" sz="2400" dirty="0"/>
              <a:t> </a:t>
            </a:r>
            <a:r>
              <a:rPr lang="tr-TR" sz="2400" dirty="0" smtClean="0"/>
              <a:t>    vekalet verilerek yaptırılabilir.</a:t>
            </a:r>
            <a:endParaRPr lang="en-US" sz="2400" dirty="0"/>
          </a:p>
        </p:txBody>
      </p:sp>
      <p:pic>
        <p:nvPicPr>
          <p:cNvPr id="13" name="Picture 12" descr="21920131720536155150_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1165" y="1991821"/>
            <a:ext cx="5514049" cy="33527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1271947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row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595191" y="6162736"/>
            <a:ext cx="251834" cy="251834"/>
          </a:xfrm>
          <a:prstGeom prst="rect">
            <a:avLst/>
          </a:prstGeom>
        </p:spPr>
      </p:pic>
      <p:pic>
        <p:nvPicPr>
          <p:cNvPr id="5" name="Picture 4" descr="arrow.png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5277" y="6162735"/>
            <a:ext cx="251835" cy="25183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D76F2-8F7A-0446-97E7-A0082C0A3BA5}" type="slidenum">
              <a:rPr lang="en-US" smtClean="0"/>
              <a:t>4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154670" y="129422"/>
            <a:ext cx="1728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- </a:t>
            </a:r>
            <a:r>
              <a:rPr lang="en-US" b="1" dirty="0" err="1" smtClean="0">
                <a:solidFill>
                  <a:schemeClr val="bg1"/>
                </a:solidFill>
              </a:rPr>
              <a:t>Kurban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İbadeti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1645" y="1674405"/>
            <a:ext cx="46089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>
              <a:buFont typeface="Wingdings" charset="2"/>
              <a:buChar char="§"/>
            </a:pPr>
            <a:r>
              <a:rPr lang="tr-TR" sz="2400" dirty="0"/>
              <a:t>Kurbanın hiçbir parçası satılamaz </a:t>
            </a:r>
            <a:endParaRPr lang="tr-TR" sz="2400" dirty="0" smtClean="0"/>
          </a:p>
          <a:p>
            <a:pPr lvl="0"/>
            <a:r>
              <a:rPr lang="tr-TR" sz="2400" dirty="0"/>
              <a:t> </a:t>
            </a:r>
            <a:r>
              <a:rPr lang="tr-TR" sz="2400" dirty="0" smtClean="0"/>
              <a:t>    ancak </a:t>
            </a:r>
            <a:r>
              <a:rPr lang="tr-TR" sz="2400" dirty="0"/>
              <a:t>bağışlanabilir</a:t>
            </a:r>
            <a:r>
              <a:rPr lang="tr-TR" sz="2400" dirty="0" smtClean="0"/>
              <a:t>.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31645" y="1035381"/>
            <a:ext cx="28159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 smtClean="0">
                <a:solidFill>
                  <a:srgbClr val="085515"/>
                </a:solidFill>
              </a:rPr>
              <a:t>Kurban</a:t>
            </a:r>
            <a:r>
              <a:rPr lang="tr-TR" sz="3200" b="1" dirty="0" smtClean="0">
                <a:solidFill>
                  <a:srgbClr val="085515"/>
                </a:solidFill>
              </a:rPr>
              <a:t> İbadeti;</a:t>
            </a:r>
            <a:endParaRPr lang="en-US" sz="3200" b="1" dirty="0">
              <a:solidFill>
                <a:srgbClr val="085515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1645" y="2473046"/>
            <a:ext cx="6013485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tr-TR" sz="2400" dirty="0" smtClean="0"/>
              <a:t> Kurban </a:t>
            </a:r>
            <a:r>
              <a:rPr lang="tr-TR" sz="2400" dirty="0"/>
              <a:t>etinin bir bölümü </a:t>
            </a:r>
            <a:r>
              <a:rPr lang="tr-TR" sz="2400" dirty="0" smtClean="0"/>
              <a:t>fakirlere </a:t>
            </a:r>
            <a:endParaRPr lang="tr-TR" sz="2400" dirty="0" smtClean="0"/>
          </a:p>
          <a:p>
            <a:r>
              <a:rPr lang="tr-TR" sz="2400" dirty="0"/>
              <a:t> </a:t>
            </a:r>
            <a:r>
              <a:rPr lang="tr-TR" sz="2400" dirty="0" smtClean="0"/>
              <a:t>    verilir</a:t>
            </a:r>
            <a:r>
              <a:rPr lang="tr-TR" sz="2400" dirty="0"/>
              <a:t>, bir bölümü ev halkı için ayrılır, </a:t>
            </a:r>
            <a:endParaRPr lang="tr-TR" sz="2400" dirty="0" smtClean="0"/>
          </a:p>
          <a:p>
            <a:r>
              <a:rPr lang="tr-TR" sz="2400" dirty="0"/>
              <a:t> </a:t>
            </a:r>
            <a:r>
              <a:rPr lang="tr-TR" sz="2400" dirty="0" smtClean="0"/>
              <a:t>    bir </a:t>
            </a:r>
            <a:r>
              <a:rPr lang="tr-TR" sz="2400" dirty="0"/>
              <a:t>bölümü de gelen misafirlere ikram </a:t>
            </a:r>
            <a:r>
              <a:rPr lang="tr-TR" sz="2400" dirty="0" smtClean="0"/>
              <a:t>edilir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331645" y="3716554"/>
            <a:ext cx="50962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charset="2"/>
              <a:buChar char="§"/>
            </a:pPr>
            <a:r>
              <a:rPr lang="tr-TR" sz="2400" dirty="0"/>
              <a:t>Kurbanın derisi ise hayır kurumlarına </a:t>
            </a:r>
            <a:endParaRPr lang="tr-TR" sz="2400" dirty="0" smtClean="0"/>
          </a:p>
          <a:p>
            <a:r>
              <a:rPr lang="tr-TR" sz="2400" dirty="0"/>
              <a:t> </a:t>
            </a:r>
            <a:r>
              <a:rPr lang="tr-TR" sz="2400" dirty="0" smtClean="0"/>
              <a:t>    veya </a:t>
            </a:r>
            <a:r>
              <a:rPr lang="tr-TR" sz="2400" dirty="0"/>
              <a:t>fakirlere </a:t>
            </a:r>
            <a:r>
              <a:rPr lang="tr-TR" sz="2400" dirty="0" smtClean="0"/>
              <a:t>verilebilir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31645" y="4547551"/>
            <a:ext cx="54553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lvl="0" indent="-285750">
              <a:buFont typeface="Wingdings" charset="2"/>
              <a:buChar char="§"/>
            </a:pPr>
            <a:r>
              <a:rPr lang="tr-TR" sz="2400" dirty="0"/>
              <a:t>İsteyenler kesilen kurbanın tamamını </a:t>
            </a:r>
            <a:r>
              <a:rPr lang="tr-TR" sz="2400" dirty="0" smtClean="0"/>
              <a:t>da</a:t>
            </a:r>
          </a:p>
          <a:p>
            <a:pPr lvl="0"/>
            <a:r>
              <a:rPr lang="tr-TR" sz="2400" dirty="0"/>
              <a:t> </a:t>
            </a:r>
            <a:r>
              <a:rPr lang="tr-TR" sz="2400" dirty="0" smtClean="0"/>
              <a:t>   </a:t>
            </a:r>
            <a:r>
              <a:rPr lang="tr-TR" sz="2400" dirty="0"/>
              <a:t>fakirlere bağışlayabilirler</a:t>
            </a:r>
            <a:r>
              <a:rPr lang="tr-TR" sz="2400" dirty="0" smtClean="0"/>
              <a:t>.</a:t>
            </a:r>
            <a:endParaRPr lang="en-US" sz="2400" dirty="0"/>
          </a:p>
        </p:txBody>
      </p:sp>
      <p:pic>
        <p:nvPicPr>
          <p:cNvPr id="11" name="Picture 10" descr="21920131720536155150_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0808" y="1991821"/>
            <a:ext cx="5354852" cy="33527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8330514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row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595191" y="6162736"/>
            <a:ext cx="251834" cy="251834"/>
          </a:xfrm>
          <a:prstGeom prst="rect">
            <a:avLst/>
          </a:prstGeom>
        </p:spPr>
      </p:pic>
      <p:pic>
        <p:nvPicPr>
          <p:cNvPr id="5" name="Picture 4" descr="arrow.png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5277" y="6162735"/>
            <a:ext cx="251835" cy="25183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D76F2-8F7A-0446-97E7-A0082C0A3BA5}" type="slidenum">
              <a:rPr lang="en-US" smtClean="0"/>
              <a:t>5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154670" y="129422"/>
            <a:ext cx="1728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- </a:t>
            </a:r>
            <a:r>
              <a:rPr lang="en-US" b="1" dirty="0" err="1" smtClean="0">
                <a:solidFill>
                  <a:schemeClr val="bg1"/>
                </a:solidFill>
              </a:rPr>
              <a:t>Kurban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İbadeti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1645" y="1035381"/>
            <a:ext cx="36881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3200" b="1" dirty="0" smtClean="0">
                <a:solidFill>
                  <a:srgbClr val="085515"/>
                </a:solidFill>
              </a:rPr>
              <a:t>Kurban Niçin </a:t>
            </a:r>
            <a:r>
              <a:rPr lang="tr-TR" sz="3200" b="1" dirty="0">
                <a:solidFill>
                  <a:srgbClr val="085515"/>
                </a:solidFill>
              </a:rPr>
              <a:t>Kesilir</a:t>
            </a:r>
            <a:r>
              <a:rPr lang="tr-TR" sz="3200" b="1" dirty="0" smtClean="0">
                <a:solidFill>
                  <a:srgbClr val="085515"/>
                </a:solidFill>
              </a:rPr>
              <a:t>?</a:t>
            </a:r>
            <a:endParaRPr lang="en-US" sz="3200" dirty="0">
              <a:solidFill>
                <a:srgbClr val="085515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1645" y="1862610"/>
            <a:ext cx="42114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>
              <a:buFont typeface="Wingdings" charset="2"/>
              <a:buChar char="ü"/>
            </a:pPr>
            <a:r>
              <a:rPr lang="tr-TR" sz="2400" dirty="0"/>
              <a:t>Kurban Allah rızası için kesilir</a:t>
            </a:r>
            <a:r>
              <a:rPr lang="tr-TR" sz="2400" dirty="0" smtClean="0"/>
              <a:t>.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31645" y="2324275"/>
            <a:ext cx="60292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>
              <a:buFont typeface="Wingdings" charset="2"/>
              <a:buChar char="ü"/>
            </a:pPr>
            <a:r>
              <a:rPr lang="tr-TR" sz="2400" dirty="0"/>
              <a:t>Müslümanlar arasında sevgi, dostluk, </a:t>
            </a:r>
            <a:endParaRPr lang="tr-TR" sz="2400" dirty="0" smtClean="0"/>
          </a:p>
          <a:p>
            <a:pPr lvl="0"/>
            <a:r>
              <a:rPr lang="tr-TR" sz="2400" dirty="0" smtClean="0"/>
              <a:t>     kardeşlik</a:t>
            </a:r>
            <a:r>
              <a:rPr lang="tr-TR" sz="2400" dirty="0"/>
              <a:t>, yardımlaşma duygularını geliştirir. 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331645" y="3090560"/>
            <a:ext cx="45818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>
              <a:buFont typeface="Wingdings" charset="2"/>
              <a:buChar char="ü"/>
            </a:pPr>
            <a:r>
              <a:rPr lang="tr-TR" sz="2400" dirty="0"/>
              <a:t>Zenginle fakir arasında bir gönül </a:t>
            </a:r>
            <a:endParaRPr lang="tr-TR" sz="2400" dirty="0" smtClean="0"/>
          </a:p>
          <a:p>
            <a:pPr lvl="0"/>
            <a:r>
              <a:rPr lang="tr-TR" sz="2400" dirty="0" smtClean="0"/>
              <a:t>     köprüsünün </a:t>
            </a:r>
            <a:r>
              <a:rPr lang="tr-TR" sz="2400" dirty="0"/>
              <a:t>temellerini atar</a:t>
            </a:r>
            <a:r>
              <a:rPr lang="tr-TR" sz="2400" dirty="0" smtClean="0"/>
              <a:t>.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31645" y="3899230"/>
            <a:ext cx="57887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>
              <a:buFont typeface="Wingdings" charset="2"/>
              <a:buChar char="ü"/>
            </a:pPr>
            <a:r>
              <a:rPr lang="tr-TR" sz="2400" dirty="0"/>
              <a:t>Kurban kesen kişinin Allah’a bağlılığı artar</a:t>
            </a:r>
            <a:r>
              <a:rPr lang="tr-TR" sz="2400" dirty="0" smtClean="0"/>
              <a:t>.</a:t>
            </a:r>
          </a:p>
          <a:p>
            <a:pPr lvl="0"/>
            <a:r>
              <a:rPr lang="tr-TR" sz="2400" dirty="0" smtClean="0"/>
              <a:t>     O’na </a:t>
            </a:r>
            <a:r>
              <a:rPr lang="tr-TR" sz="2400" dirty="0"/>
              <a:t>yakın olmanın </a:t>
            </a:r>
            <a:r>
              <a:rPr lang="tr-TR" sz="2400" dirty="0" smtClean="0"/>
              <a:t>huzurunu </a:t>
            </a:r>
            <a:r>
              <a:rPr lang="tr-TR" sz="2400" dirty="0"/>
              <a:t>yaşar</a:t>
            </a:r>
            <a:r>
              <a:rPr lang="tr-TR" sz="2400" dirty="0" smtClean="0"/>
              <a:t>.</a:t>
            </a:r>
            <a:endParaRPr lang="en-US" sz="2400" dirty="0"/>
          </a:p>
        </p:txBody>
      </p:sp>
      <p:pic>
        <p:nvPicPr>
          <p:cNvPr id="12" name="Picture 11" descr="kurbanliklar-istanbulda-16966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231" y="1327768"/>
            <a:ext cx="5096098" cy="4060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4703334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row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595191" y="6162736"/>
            <a:ext cx="251834" cy="251834"/>
          </a:xfrm>
          <a:prstGeom prst="rect">
            <a:avLst/>
          </a:prstGeom>
        </p:spPr>
      </p:pic>
      <p:pic>
        <p:nvPicPr>
          <p:cNvPr id="5" name="Picture 4" descr="arrow.png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5277" y="6162735"/>
            <a:ext cx="251835" cy="25183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D76F2-8F7A-0446-97E7-A0082C0A3BA5}" type="slidenum">
              <a:rPr lang="en-US" smtClean="0"/>
              <a:t>6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154670" y="129422"/>
            <a:ext cx="1728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- </a:t>
            </a:r>
            <a:r>
              <a:rPr lang="en-US" b="1" dirty="0" err="1" smtClean="0">
                <a:solidFill>
                  <a:schemeClr val="bg1"/>
                </a:solidFill>
              </a:rPr>
              <a:t>Kurban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İbadeti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4172" y="1654339"/>
            <a:ext cx="603774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>
              <a:buFont typeface="Wingdings" charset="2"/>
              <a:buChar char="ü"/>
            </a:pPr>
            <a:r>
              <a:rPr lang="tr-TR" sz="2400" dirty="0"/>
              <a:t>Kurban kesen kişi, </a:t>
            </a:r>
            <a:r>
              <a:rPr lang="tr-TR" sz="2400" dirty="0" smtClean="0"/>
              <a:t>Hz</a:t>
            </a:r>
            <a:r>
              <a:rPr lang="tr-TR" sz="2400" dirty="0"/>
              <a:t>. İbrahim ve İsmail </a:t>
            </a:r>
            <a:endParaRPr lang="tr-TR" sz="2400" dirty="0" smtClean="0"/>
          </a:p>
          <a:p>
            <a:pPr lvl="0"/>
            <a:r>
              <a:rPr lang="tr-TR" sz="2400" dirty="0" smtClean="0"/>
              <a:t>gibi </a:t>
            </a:r>
            <a:r>
              <a:rPr lang="tr-TR" sz="2400" dirty="0"/>
              <a:t>Allah’ın emirlerine uymaya hazır </a:t>
            </a:r>
            <a:r>
              <a:rPr lang="tr-TR" sz="2400" dirty="0" smtClean="0"/>
              <a:t>olduğunu </a:t>
            </a:r>
          </a:p>
          <a:p>
            <a:pPr lvl="0"/>
            <a:r>
              <a:rPr lang="tr-TR" sz="2400" dirty="0" smtClean="0"/>
              <a:t>sembolik bir davranışla göstermiş olur. </a:t>
            </a:r>
            <a:endParaRPr lang="en-US" sz="2400" dirty="0" smtClean="0"/>
          </a:p>
          <a:p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31645" y="922136"/>
            <a:ext cx="237436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3200" b="1" dirty="0">
                <a:solidFill>
                  <a:srgbClr val="085515"/>
                </a:solidFill>
              </a:rPr>
              <a:t>Niçin Kesilir</a:t>
            </a:r>
            <a:r>
              <a:rPr lang="tr-TR" sz="3200" b="1" dirty="0" smtClean="0">
                <a:solidFill>
                  <a:srgbClr val="085515"/>
                </a:solidFill>
              </a:rPr>
              <a:t>?</a:t>
            </a:r>
            <a:endParaRPr lang="en-US" sz="3200" dirty="0">
              <a:solidFill>
                <a:srgbClr val="085515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1645" y="2955927"/>
            <a:ext cx="47628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>
              <a:buFont typeface="Wingdings" charset="2"/>
              <a:buChar char="ü"/>
            </a:pPr>
            <a:r>
              <a:rPr lang="tr-TR" sz="2400" dirty="0"/>
              <a:t>Ayrıca kurban, insanın sevdiği şeyi </a:t>
            </a:r>
            <a:endParaRPr lang="tr-TR" sz="2400" dirty="0" smtClean="0"/>
          </a:p>
          <a:p>
            <a:pPr lvl="0"/>
            <a:r>
              <a:rPr lang="tr-TR" sz="2400" dirty="0" smtClean="0"/>
              <a:t>Allah </a:t>
            </a:r>
            <a:r>
              <a:rPr lang="tr-TR" sz="2400" dirty="0"/>
              <a:t>için feda etmesi demektir</a:t>
            </a:r>
            <a:r>
              <a:rPr lang="tr-TR" sz="2400" dirty="0" smtClean="0"/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4172" y="3886878"/>
            <a:ext cx="53371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>
              <a:buFont typeface="Wingdings" charset="2"/>
              <a:buChar char="ü"/>
            </a:pPr>
            <a:r>
              <a:rPr lang="tr-TR" sz="2400" dirty="0" smtClean="0"/>
              <a:t>Kurban </a:t>
            </a:r>
            <a:r>
              <a:rPr lang="tr-TR" sz="2400" dirty="0"/>
              <a:t>kesen </a:t>
            </a:r>
            <a:r>
              <a:rPr lang="tr-TR" sz="2400" dirty="0" smtClean="0"/>
              <a:t>kişi, Allah’ın </a:t>
            </a:r>
            <a:r>
              <a:rPr lang="tr-TR" sz="2400" dirty="0"/>
              <a:t>rızasını </a:t>
            </a:r>
            <a:endParaRPr lang="tr-TR" sz="2400" dirty="0" smtClean="0"/>
          </a:p>
          <a:p>
            <a:pPr lvl="0"/>
            <a:r>
              <a:rPr lang="tr-TR" sz="2400" dirty="0" smtClean="0"/>
              <a:t>kazanmak </a:t>
            </a:r>
            <a:r>
              <a:rPr lang="tr-TR" sz="2400" dirty="0"/>
              <a:t>için sevdiği </a:t>
            </a:r>
            <a:r>
              <a:rPr lang="tr-TR" sz="2400" dirty="0" smtClean="0"/>
              <a:t>şeyleri </a:t>
            </a:r>
            <a:r>
              <a:rPr lang="tr-TR" sz="2400" dirty="0"/>
              <a:t>başkalarıyla </a:t>
            </a:r>
            <a:endParaRPr lang="tr-TR" sz="2400" dirty="0" smtClean="0"/>
          </a:p>
          <a:p>
            <a:pPr lvl="0"/>
            <a:r>
              <a:rPr lang="tr-TR" sz="2400" dirty="0" smtClean="0"/>
              <a:t>paylaşarak </a:t>
            </a:r>
            <a:r>
              <a:rPr lang="tr-TR" sz="2400" dirty="0"/>
              <a:t>bu </a:t>
            </a:r>
            <a:r>
              <a:rPr lang="tr-TR" sz="2400" dirty="0" smtClean="0"/>
              <a:t>amacı gerçekleştirmiş olur.</a:t>
            </a:r>
            <a:endParaRPr lang="en-US" sz="2400" dirty="0"/>
          </a:p>
        </p:txBody>
      </p:sp>
      <p:pic>
        <p:nvPicPr>
          <p:cNvPr id="10" name="Picture 9" descr="kurbanliklar-istanbulda-16966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231" y="1341107"/>
            <a:ext cx="5096098" cy="4060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9451283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row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595191" y="6162736"/>
            <a:ext cx="251834" cy="251834"/>
          </a:xfrm>
          <a:prstGeom prst="rect">
            <a:avLst/>
          </a:prstGeom>
        </p:spPr>
      </p:pic>
      <p:pic>
        <p:nvPicPr>
          <p:cNvPr id="5" name="Picture 4" descr="arrow.png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5277" y="6162735"/>
            <a:ext cx="251835" cy="25183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D76F2-8F7A-0446-97E7-A0082C0A3BA5}" type="slidenum">
              <a:rPr lang="en-US" smtClean="0"/>
              <a:t>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154670" y="129422"/>
            <a:ext cx="1728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- </a:t>
            </a:r>
            <a:r>
              <a:rPr lang="en-US" b="1" dirty="0" err="1" smtClean="0">
                <a:solidFill>
                  <a:schemeClr val="bg1"/>
                </a:solidFill>
              </a:rPr>
              <a:t>Kurban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İbadeti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5911" y="1019203"/>
            <a:ext cx="385333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3200" b="1" dirty="0">
                <a:solidFill>
                  <a:srgbClr val="085515"/>
                </a:solidFill>
              </a:rPr>
              <a:t>Kimler Kurban Keser</a:t>
            </a:r>
            <a:r>
              <a:rPr lang="tr-TR" sz="3200" b="1" dirty="0" smtClean="0">
                <a:solidFill>
                  <a:srgbClr val="085515"/>
                </a:solidFill>
              </a:rPr>
              <a:t>?</a:t>
            </a:r>
            <a:endParaRPr lang="en-US" sz="3200" dirty="0">
              <a:solidFill>
                <a:srgbClr val="085515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5911" y="2025973"/>
            <a:ext cx="35968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>
              <a:buFont typeface="Wingdings" charset="2"/>
              <a:buChar char="Ø"/>
            </a:pPr>
            <a:r>
              <a:rPr lang="tr-TR" sz="2400" dirty="0" smtClean="0"/>
              <a:t>Akıl sağlığı yerinde olan 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55911" y="2567929"/>
            <a:ext cx="32111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>
              <a:buFont typeface="Wingdings" charset="2"/>
              <a:buChar char="Ø"/>
            </a:pPr>
            <a:r>
              <a:rPr lang="tr-TR" sz="2400" dirty="0"/>
              <a:t>Ergenlik çağına </a:t>
            </a:r>
            <a:r>
              <a:rPr lang="tr-TR" sz="2400" dirty="0" smtClean="0"/>
              <a:t>girmiş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355911" y="3145989"/>
            <a:ext cx="53527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>
              <a:buFont typeface="Wingdings" charset="2"/>
              <a:buChar char="Ø"/>
            </a:pPr>
            <a:r>
              <a:rPr lang="tr-TR" sz="2400" dirty="0"/>
              <a:t>Zekât verebilecek seviyede zengin </a:t>
            </a:r>
            <a:r>
              <a:rPr lang="tr-TR" sz="2400" dirty="0" smtClean="0"/>
              <a:t>olan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55911" y="3760747"/>
            <a:ext cx="44422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>
              <a:buFont typeface="Wingdings" charset="2"/>
              <a:buChar char="Ø"/>
            </a:pPr>
            <a:r>
              <a:rPr lang="tr-TR" sz="2400" dirty="0"/>
              <a:t>Müslümanlar, kurban kesmekle </a:t>
            </a:r>
            <a:endParaRPr lang="tr-TR" sz="2400" dirty="0" smtClean="0"/>
          </a:p>
          <a:p>
            <a:pPr lvl="0"/>
            <a:r>
              <a:rPr lang="tr-TR" sz="2400" dirty="0"/>
              <a:t> </a:t>
            </a:r>
            <a:r>
              <a:rPr lang="tr-TR" sz="2400" dirty="0" smtClean="0"/>
              <a:t>    yükümlüdürler.</a:t>
            </a:r>
            <a:endParaRPr lang="en-US" sz="2400" dirty="0"/>
          </a:p>
        </p:txBody>
      </p:sp>
      <p:pic>
        <p:nvPicPr>
          <p:cNvPr id="11" name="Picture 10" descr="kurbanlik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97" r="28409" b="1776"/>
          <a:stretch/>
        </p:blipFill>
        <p:spPr>
          <a:xfrm>
            <a:off x="6657165" y="1166754"/>
            <a:ext cx="4699651" cy="4688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2516346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row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595191" y="6162736"/>
            <a:ext cx="251834" cy="251834"/>
          </a:xfrm>
          <a:prstGeom prst="rect">
            <a:avLst/>
          </a:prstGeom>
        </p:spPr>
      </p:pic>
      <p:pic>
        <p:nvPicPr>
          <p:cNvPr id="5" name="Picture 4" descr="arrow.png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5277" y="6162735"/>
            <a:ext cx="251835" cy="25183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D76F2-8F7A-0446-97E7-A0082C0A3BA5}" type="slidenum">
              <a:rPr lang="en-US" smtClean="0"/>
              <a:t>8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154670" y="129422"/>
            <a:ext cx="1728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- </a:t>
            </a:r>
            <a:r>
              <a:rPr lang="en-US" b="1" dirty="0" err="1" smtClean="0">
                <a:solidFill>
                  <a:schemeClr val="bg1"/>
                </a:solidFill>
              </a:rPr>
              <a:t>Kurban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İbadeti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0312" y="954493"/>
            <a:ext cx="472958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3200" b="1" dirty="0">
                <a:solidFill>
                  <a:srgbClr val="085515"/>
                </a:solidFill>
              </a:rPr>
              <a:t>Kurban Edilecek Hayvanlar</a:t>
            </a:r>
            <a:endParaRPr lang="en-US" sz="3200" dirty="0">
              <a:solidFill>
                <a:srgbClr val="085515"/>
              </a:solidFill>
            </a:endParaRP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942572"/>
              </p:ext>
            </p:extLst>
          </p:nvPr>
        </p:nvGraphicFramePr>
        <p:xfrm>
          <a:off x="339634" y="2442754"/>
          <a:ext cx="8026808" cy="26648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Document" r:id="rId5" imgW="5626100" imgH="1193800" progId="Word.Document.12">
                  <p:link updateAutomatic="1"/>
                </p:oleObj>
              </mc:Choice>
              <mc:Fallback>
                <p:oleObj name="Document" r:id="rId5" imgW="5626100" imgH="1193800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39634" y="2442754"/>
                        <a:ext cx="8026808" cy="26648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Picture 14" descr="071020130758096086917_2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9599" y="1515002"/>
            <a:ext cx="5551216" cy="41634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1130299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row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595191" y="6162736"/>
            <a:ext cx="251834" cy="251834"/>
          </a:xfrm>
          <a:prstGeom prst="rect">
            <a:avLst/>
          </a:prstGeom>
        </p:spPr>
      </p:pic>
      <p:pic>
        <p:nvPicPr>
          <p:cNvPr id="5" name="Picture 4" descr="arrow.png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5277" y="6162735"/>
            <a:ext cx="251835" cy="25183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D76F2-8F7A-0446-97E7-A0082C0A3BA5}" type="slidenum">
              <a:rPr lang="en-US" smtClean="0"/>
              <a:t>9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154670" y="129422"/>
            <a:ext cx="1728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- </a:t>
            </a:r>
            <a:r>
              <a:rPr lang="en-US" b="1" dirty="0" err="1" smtClean="0">
                <a:solidFill>
                  <a:schemeClr val="bg1"/>
                </a:solidFill>
              </a:rPr>
              <a:t>Kurban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İbadeti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0312" y="954493"/>
            <a:ext cx="289554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3200" b="1" dirty="0">
                <a:solidFill>
                  <a:srgbClr val="085515"/>
                </a:solidFill>
              </a:rPr>
              <a:t>Kurban Çeşitleri</a:t>
            </a:r>
            <a:endParaRPr lang="en-US" sz="3200" dirty="0">
              <a:solidFill>
                <a:srgbClr val="085515"/>
              </a:solidFill>
            </a:endParaRPr>
          </a:p>
        </p:txBody>
      </p:sp>
      <p:pic>
        <p:nvPicPr>
          <p:cNvPr id="9" name="Picture 8" descr="erzincanda_4_boynuzlu_kurbanlik_koc_gorenleri_sasirtiyor_h1664.jpg"/>
          <p:cNvPicPr>
            <a:picLocks noChangeAspect="1"/>
          </p:cNvPicPr>
          <p:nvPr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603" y="1584830"/>
            <a:ext cx="5253194" cy="3939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210312" y="1795142"/>
            <a:ext cx="48033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400" b="1" dirty="0" smtClean="0"/>
              <a:t>A. Vacip </a:t>
            </a:r>
            <a:r>
              <a:rPr lang="tr-TR" sz="2400" b="1" dirty="0"/>
              <a:t>Kurban: </a:t>
            </a:r>
            <a:r>
              <a:rPr lang="tr-TR" sz="2400" dirty="0"/>
              <a:t>Kurban </a:t>
            </a:r>
            <a:r>
              <a:rPr lang="tr-TR" sz="2400" dirty="0" smtClean="0"/>
              <a:t>Bayramında</a:t>
            </a:r>
          </a:p>
          <a:p>
            <a:r>
              <a:rPr lang="tr-TR" sz="2400" dirty="0"/>
              <a:t> </a:t>
            </a:r>
            <a:r>
              <a:rPr lang="tr-TR" sz="2400" dirty="0" smtClean="0"/>
              <a:t>     </a:t>
            </a:r>
            <a:r>
              <a:rPr lang="tr-TR" sz="2400" dirty="0"/>
              <a:t>kesilen kurbandır</a:t>
            </a:r>
            <a:r>
              <a:rPr lang="tr-TR" sz="2400" dirty="0" smtClean="0"/>
              <a:t>.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210312" y="2626139"/>
            <a:ext cx="54971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400" b="1" dirty="0"/>
              <a:t>B. Adak Kurbanı:</a:t>
            </a:r>
            <a:r>
              <a:rPr lang="tr-TR" sz="2400" dirty="0"/>
              <a:t> Bir duanın gerçekleşmesi </a:t>
            </a:r>
            <a:endParaRPr lang="tr-TR" sz="2400" dirty="0" smtClean="0"/>
          </a:p>
          <a:p>
            <a:r>
              <a:rPr lang="tr-TR" sz="2400" dirty="0"/>
              <a:t> </a:t>
            </a:r>
            <a:r>
              <a:rPr lang="tr-TR" sz="2400" dirty="0" smtClean="0"/>
              <a:t>    için </a:t>
            </a:r>
            <a:r>
              <a:rPr lang="tr-TR" sz="2400" dirty="0"/>
              <a:t>Allah’a adanan kurbandır</a:t>
            </a:r>
            <a:r>
              <a:rPr lang="tr-TR" sz="2400" dirty="0" smtClean="0"/>
              <a:t>.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210312" y="3493813"/>
            <a:ext cx="61621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400" b="1" dirty="0"/>
              <a:t>C. Şükür Kurbanı:</a:t>
            </a:r>
            <a:r>
              <a:rPr lang="tr-TR" sz="2400" dirty="0"/>
              <a:t> Bir işimizin </a:t>
            </a:r>
            <a:r>
              <a:rPr lang="tr-TR" sz="2400" dirty="0" smtClean="0"/>
              <a:t>gerçekleşmesi</a:t>
            </a:r>
          </a:p>
          <a:p>
            <a:r>
              <a:rPr lang="tr-TR" sz="2400" dirty="0"/>
              <a:t> </a:t>
            </a:r>
            <a:r>
              <a:rPr lang="tr-TR" sz="2400" dirty="0" smtClean="0"/>
              <a:t>   </a:t>
            </a:r>
            <a:r>
              <a:rPr lang="tr-TR" sz="2400" dirty="0"/>
              <a:t>sonucu Allah’a teşekkür için kesilen </a:t>
            </a:r>
            <a:r>
              <a:rPr lang="tr-TR" sz="2400" dirty="0" smtClean="0"/>
              <a:t>kurbandır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210312" y="4298956"/>
            <a:ext cx="60938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400" b="1" dirty="0"/>
              <a:t>D. </a:t>
            </a:r>
            <a:r>
              <a:rPr lang="tr-TR" sz="2400" b="1" dirty="0" err="1"/>
              <a:t>Akika</a:t>
            </a:r>
            <a:r>
              <a:rPr lang="tr-TR" sz="2400" b="1" dirty="0"/>
              <a:t> Kurbanı:</a:t>
            </a:r>
            <a:r>
              <a:rPr lang="tr-TR" sz="2400" dirty="0"/>
              <a:t> </a:t>
            </a:r>
            <a:r>
              <a:rPr lang="tr-TR" sz="2400" dirty="0" smtClean="0"/>
              <a:t>Yeni dünyaya </a:t>
            </a:r>
            <a:r>
              <a:rPr lang="tr-TR" sz="2400" dirty="0"/>
              <a:t>gelen </a:t>
            </a:r>
            <a:r>
              <a:rPr lang="tr-TR" sz="2400" dirty="0" smtClean="0"/>
              <a:t>çocuktan</a:t>
            </a:r>
          </a:p>
          <a:p>
            <a:r>
              <a:rPr lang="tr-TR" sz="2400" dirty="0"/>
              <a:t> </a:t>
            </a:r>
            <a:r>
              <a:rPr lang="tr-TR" sz="2400" dirty="0" smtClean="0"/>
              <a:t>   </a:t>
            </a:r>
            <a:r>
              <a:rPr lang="tr-TR" sz="2400" dirty="0"/>
              <a:t>dolayı Allah’a teşekkür için kesilen kurbandır.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7739123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547</Words>
  <Application>Microsoft Office PowerPoint</Application>
  <PresentationFormat>Özel</PresentationFormat>
  <Paragraphs>119</Paragraphs>
  <Slides>12</Slides>
  <Notes>0</Notes>
  <HiddenSlides>0</HiddenSlides>
  <MMClips>0</MMClips>
  <ScaleCrop>false</ScaleCrop>
  <HeadingPairs>
    <vt:vector size="8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Bağlantılar</vt:lpstr>
      </vt:variant>
      <vt:variant>
        <vt:i4>1</vt:i4>
      </vt:variant>
      <vt:variant>
        <vt:lpstr>Slayt Başlıkları</vt:lpstr>
      </vt:variant>
      <vt:variant>
        <vt:i4>12</vt:i4>
      </vt:variant>
    </vt:vector>
  </HeadingPairs>
  <TitlesOfParts>
    <vt:vector size="17" baseType="lpstr">
      <vt:lpstr>Arial</vt:lpstr>
      <vt:lpstr>Calibri</vt:lpstr>
      <vt:lpstr>Wingdings</vt:lpstr>
      <vt:lpstr>Office Theme</vt:lpstr>
      <vt:lpstr>Mac:Users:kemalefe:Desktop:Din%20Dersi%20Senaryo%206%20Kurban%20Nedir%20Nic%CC%A7in%20Kesilir.docx!OLE_LINK1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>MEB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Tibet Oğuzoğlu</dc:creator>
  <cp:lastModifiedBy>Pc</cp:lastModifiedBy>
  <cp:revision>38</cp:revision>
  <dcterms:created xsi:type="dcterms:W3CDTF">2014-03-24T15:31:55Z</dcterms:created>
  <dcterms:modified xsi:type="dcterms:W3CDTF">2014-04-17T06:33:13Z</dcterms:modified>
</cp:coreProperties>
</file>