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28.09.2014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b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827584" y="4221089"/>
            <a:ext cx="6283221" cy="171357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7704856" cy="2952328"/>
          </a:xfrm>
        </p:spPr>
        <p:txBody>
          <a:bodyPr/>
          <a:lstStyle/>
          <a:p>
            <a:r>
              <a:rPr lang="tr-TR" dirty="0" smtClean="0"/>
              <a:t>MİLLİ  UYANIŞ: YURDUMUZUN İŞGALİNE  TEPKİLER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3640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" y="120158"/>
            <a:ext cx="3849945" cy="273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4067944" y="51840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sz="2400" dirty="0" smtClean="0"/>
              <a:t>Yandaki </a:t>
            </a:r>
            <a:r>
              <a:rPr lang="tr-TR" sz="2400" dirty="0"/>
              <a:t>haritada renkli olarak verilen yerler Mondros Ateşkes Anlaşması'ndan sonra işgale uğrayan Osmanlı topraklarını göstermektedir</a:t>
            </a:r>
          </a:p>
        </p:txBody>
      </p:sp>
      <p:sp>
        <p:nvSpPr>
          <p:cNvPr id="4" name="Dikdörtgen 3"/>
          <p:cNvSpPr/>
          <p:nvPr/>
        </p:nvSpPr>
        <p:spPr>
          <a:xfrm>
            <a:off x="107504" y="3068960"/>
            <a:ext cx="48965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/>
              <a:t>Buna göre,</a:t>
            </a:r>
          </a:p>
          <a:p>
            <a:r>
              <a:rPr lang="tr-TR" dirty="0" smtClean="0"/>
              <a:t>I .Osmanlı </a:t>
            </a:r>
            <a:r>
              <a:rPr lang="tr-TR" dirty="0"/>
              <a:t>Devleti'nin ekonomik ve askeri bakımdan önemli toprakları işgal edilmiştir</a:t>
            </a:r>
            <a:r>
              <a:rPr lang="tr-TR" dirty="0" smtClean="0"/>
              <a:t>.</a:t>
            </a:r>
          </a:p>
          <a:p>
            <a:endParaRPr lang="tr-TR" dirty="0"/>
          </a:p>
          <a:p>
            <a:r>
              <a:rPr lang="tr-TR" dirty="0" smtClean="0"/>
              <a:t>II. Mondros </a:t>
            </a:r>
            <a:r>
              <a:rPr lang="tr-TR" dirty="0"/>
              <a:t>Ateşkesi ile Türkiye'nin bugünkü sınırları çizilmiştir</a:t>
            </a:r>
            <a:r>
              <a:rPr lang="tr-TR" dirty="0" smtClean="0"/>
              <a:t>.</a:t>
            </a:r>
          </a:p>
          <a:p>
            <a:endParaRPr lang="tr-TR" dirty="0"/>
          </a:p>
          <a:p>
            <a:r>
              <a:rPr lang="tr-TR" dirty="0"/>
              <a:t>III. Karadeniz Bölgesi'nde Rum devletinin </a:t>
            </a:r>
            <a:r>
              <a:rPr lang="tr-TR" dirty="0" smtClean="0"/>
              <a:t>kurulması </a:t>
            </a:r>
            <a:r>
              <a:rPr lang="tr-TR" dirty="0"/>
              <a:t>amaçlanmıştır</a:t>
            </a:r>
            <a:r>
              <a:rPr lang="tr-TR" dirty="0" smtClean="0"/>
              <a:t>.</a:t>
            </a:r>
          </a:p>
          <a:p>
            <a:endParaRPr lang="tr-TR" dirty="0"/>
          </a:p>
          <a:p>
            <a:r>
              <a:rPr lang="tr-TR" dirty="0"/>
              <a:t>yargılarından hangisi ya da hangilerine </a:t>
            </a:r>
            <a:r>
              <a:rPr lang="tr-TR" u="sng" dirty="0" smtClean="0"/>
              <a:t>ulaşılamaz</a:t>
            </a:r>
            <a:r>
              <a:rPr lang="tr-TR" u="sng" dirty="0"/>
              <a:t>?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5148064" y="2855644"/>
            <a:ext cx="26642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/>
              <a:t> A-  Yalnız  I</a:t>
            </a:r>
          </a:p>
          <a:p>
            <a:endParaRPr lang="tr-TR" sz="2800" dirty="0"/>
          </a:p>
          <a:p>
            <a:r>
              <a:rPr lang="tr-TR" sz="2800" dirty="0" smtClean="0"/>
              <a:t>B- Yalnız   II</a:t>
            </a:r>
          </a:p>
          <a:p>
            <a:endParaRPr lang="tr-TR" sz="2800" dirty="0"/>
          </a:p>
          <a:p>
            <a:r>
              <a:rPr lang="tr-TR" sz="2800" dirty="0" smtClean="0"/>
              <a:t>C- II  ve III</a:t>
            </a:r>
          </a:p>
          <a:p>
            <a:endParaRPr lang="tr-TR" sz="2800" dirty="0"/>
          </a:p>
          <a:p>
            <a:r>
              <a:rPr lang="tr-TR" sz="2800" dirty="0" smtClean="0"/>
              <a:t>D- I  ve III</a:t>
            </a:r>
            <a:endParaRPr lang="tr-TR" sz="2800" dirty="0"/>
          </a:p>
        </p:txBody>
      </p:sp>
      <p:sp>
        <p:nvSpPr>
          <p:cNvPr id="6" name="Oval 5"/>
          <p:cNvSpPr/>
          <p:nvPr/>
        </p:nvSpPr>
        <p:spPr>
          <a:xfrm>
            <a:off x="7812360" y="2457397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5480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33673E-6 C -0.00382 -0.01664 -0.00868 -0.04717 -0.01684 -0.06359 C -0.01945 -0.07839 -0.03229 -0.10707 -0.04219 -0.11632 C -0.05122 -0.13644 -0.07014 -0.16373 -0.08438 -0.17622 C -0.09583 -0.19773 -0.1158 -0.2116 -0.13368 -0.22131 C -0.14705 -0.22872 -0.1625 -0.24028 -0.17622 -0.2456 C -0.18941 -0.25092 -0.20434 -0.25254 -0.2184 -0.25508 C -0.25191 -0.25392 -0.28247 -0.25161 -0.31545 -0.24953 C -0.32101 -0.24814 -0.32674 -0.24768 -0.33247 -0.2456 C -0.34393 -0.24097 -0.35486 -0.22525 -0.36476 -0.21576 C -0.36649 -0.21415 -0.36893 -0.21368 -0.37031 -0.21183 C -0.37431 -0.20721 -0.37726 -0.20096 -0.3816 -0.1968 C -0.38542 -0.1931 -0.39028 -0.19079 -0.39288 -0.1857 C -0.39757 -0.17737 -0.40243 -0.17136 -0.40833 -0.16489 C -0.41354 -0.15101 -0.42118 -0.14222 -0.42674 -0.12927 C -0.42952 -0.12303 -0.43073 -0.11678 -0.43368 -0.11054 C -0.4349 -0.09921 -0.43733 -0.08972 -0.43941 -0.07862 C -0.43802 -0.03237 -0.43854 0.01643 -0.43368 0.06176 C -0.43455 0.0946 -0.43594 0.12235 -0.43802 0.15403 C -0.43976 0.18132 -0.44063 0.21856 -0.4507 0.244 C -0.45278 0.25833 -0.45417 0.25833 -0.46042 0.27221 C -0.46788 0.28886 -0.47518 0.30621 -0.48872 0.31523 C -0.49306 0.32147 -0.49965 0.32286 -0.50556 0.32656 C -0.51597 0.33257 -0.52552 0.33535 -0.53681 0.33789 C -0.55643 0.33696 -0.57604 0.33789 -0.59566 0.33581 C -0.59722 0.33558 -0.60816 0.32679 -0.60833 0.32656 C -0.61667 0.32078 -0.62587 0.31661 -0.63368 0.30967 C -0.64653 0.29834 -0.65781 0.28609 -0.67031 0.27383 C -0.69132 0.25394 -0.7092 0.23382 -0.72674 0.20838 C -0.73889 0.1908 -0.75174 0.176 -0.76198 0.15588 C -0.78229 0.11587 -0.7941 0.06823 -0.80556 0.02267 C -0.80712 0.00972 -0.81146 -0.00045 -0.81406 -0.01317 C -0.81528 -0.01849 -0.8158 -0.02428 -0.81684 -0.02983 C -0.81771 -0.03422 -0.81875 -0.03861 -0.81962 -0.04301 C -0.82274 -0.07631 -0.82778 -0.10915 -0.8309 -0.14245 C -0.82952 -0.18154 -0.83455 -0.20513 -0.80278 -0.21368 C -0.78872 -0.22131 -0.78125 -0.219 -0.76476 -0.21761 C -0.74375 -0.21206 -0.74011 -0.17737 -0.73663 -0.15378 C -0.73785 -0.11447 -0.73854 -0.08001 -0.74774 -0.04301 C -0.7507 -0.03144 -0.75434 -0.02057 -0.75764 -0.00924 C -0.75938 -0.00323 -0.76337 0.00926 -0.76337 0.00926 C -0.76597 0.02753 -0.76875 0.04649 -0.77309 0.06384 C -0.77431 0.07609 -0.77483 0.08905 -0.77604 0.10153 C -0.77743 0.11541 -0.7809 0.12882 -0.78299 0.1427 C -0.78195 0.17531 -0.78229 0.17785 -0.77882 0.20075 C -0.77604 0.24978 -0.76927 0.30898 -0.74219 0.34529 C -0.73629 0.36171 -0.72518 0.37582 -0.71545 0.38854 C -0.67361 0.44335 -0.62066 0.44358 -0.56493 0.44635 C -0.5092 0.44474 -0.46632 0.44335 -0.41406 0.426 C -0.41215 0.42392 -0.41042 0.42207 -0.40833 0.42045 C -0.40729 0.41953 -0.40538 0.41953 -0.40434 0.41837 C -0.40295 0.41698 -0.40243 0.41444 -0.40139 0.41259 C -0.39948 0.40958 -0.39705 0.4075 -0.39427 0.40542 C -0.39132 0.39894 -0.3875 0.39432 -0.38438 0.38854 C -0.38056 0.38044 -0.37813 0.37235 -0.37327 0.36587 C -0.37153 0.36079 -0.36893 0.35639 -0.36754 0.35084 C -0.36511 0.34136 -0.36615 0.33511 -0.36215 0.32656 C -0.35972 0.31569 -0.35677 0.30482 -0.35347 0.29464 C -0.35243 0.2847 -0.35295 0.27892 -0.34774 0.27221 C -0.34514 0.26042 -0.33733 0.2507 -0.33108 0.24191 C -0.32882 0.23382 -0.32292 0.22966 -0.3184 0.22341 C -0.31597 0.22017 -0.31511 0.21509 -0.31268 0.21208 C -0.30938 0.20792 -0.30729 0.20329 -0.30434 0.1989 C -0.30382 0.19705 -0.30347 0.1952 -0.30295 0.19335 C -0.30208 0.19127 -0.3 0.1878 -0.3 0.1878 " pathEditMode="relative" ptsTypes="ffffffffffffffffffffffffffffffffffffffffffffffffffffffffffffffffA">
                                      <p:cBhvr>
                                        <p:cTn id="6" dur="4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95536" y="260648"/>
            <a:ext cx="813690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 smtClean="0"/>
              <a:t>    </a:t>
            </a:r>
            <a:r>
              <a:rPr lang="tr-TR" sz="2000" dirty="0"/>
              <a:t>Mondros Ateşkes Anlaşmasından sonra </a:t>
            </a:r>
            <a:r>
              <a:rPr lang="tr-TR" sz="2000" dirty="0" smtClean="0"/>
              <a:t>azınlıkların </a:t>
            </a:r>
            <a:r>
              <a:rPr lang="tr-TR" sz="2000" dirty="0"/>
              <a:t>kurduğu cemiyetler,</a:t>
            </a:r>
          </a:p>
          <a:p>
            <a:r>
              <a:rPr lang="tr-TR" sz="2000" dirty="0" smtClean="0"/>
              <a:t>•Bulundukları </a:t>
            </a:r>
            <a:r>
              <a:rPr lang="tr-TR" sz="2000" dirty="0"/>
              <a:t>yerlerde bağımsız devletler kurmak istemişlerdir.</a:t>
            </a:r>
          </a:p>
          <a:p>
            <a:r>
              <a:rPr lang="tr-TR" sz="2000" dirty="0" smtClean="0"/>
              <a:t>•İtilaf </a:t>
            </a:r>
            <a:r>
              <a:rPr lang="tr-TR" sz="2000" dirty="0"/>
              <a:t>Devletleri'nin ve Yunanistan'ın yaptığı işgalleri desteklemişlerdir.</a:t>
            </a:r>
          </a:p>
          <a:p>
            <a:r>
              <a:rPr lang="tr-TR" sz="2000" dirty="0" smtClean="0"/>
              <a:t>•Bulundukları </a:t>
            </a:r>
            <a:r>
              <a:rPr lang="tr-TR" sz="2000" dirty="0"/>
              <a:t>yerde nüfus çokluğunu </a:t>
            </a:r>
            <a:r>
              <a:rPr lang="tr-TR" sz="2000" dirty="0" smtClean="0"/>
              <a:t>sağlayabilmek </a:t>
            </a:r>
            <a:r>
              <a:rPr lang="tr-TR" sz="2000" dirty="0"/>
              <a:t>için Türk ve Müslümanları göçe zorlamışlardır</a:t>
            </a:r>
            <a:r>
              <a:rPr lang="tr-TR" dirty="0" smtClean="0"/>
              <a:t>.</a:t>
            </a:r>
          </a:p>
          <a:p>
            <a:endParaRPr lang="tr-TR" dirty="0"/>
          </a:p>
          <a:p>
            <a:r>
              <a:rPr lang="tr-TR" dirty="0"/>
              <a:t>Buna göre azınlıkların amaçlarına </a:t>
            </a:r>
            <a:r>
              <a:rPr lang="tr-TR" dirty="0" smtClean="0"/>
              <a:t>ulaşabilmek </a:t>
            </a:r>
            <a:r>
              <a:rPr lang="tr-TR" dirty="0"/>
              <a:t>için</a:t>
            </a:r>
            <a:r>
              <a:rPr lang="tr-TR" dirty="0" smtClean="0"/>
              <a:t>,</a:t>
            </a:r>
          </a:p>
          <a:p>
            <a:endParaRPr lang="tr-TR" dirty="0"/>
          </a:p>
          <a:p>
            <a:r>
              <a:rPr lang="tr-TR" dirty="0"/>
              <a:t>I. Türk ve Müslümanlara karşı katliamlara </a:t>
            </a:r>
            <a:r>
              <a:rPr lang="tr-TR" dirty="0" smtClean="0"/>
              <a:t>girişme </a:t>
            </a:r>
          </a:p>
          <a:p>
            <a:r>
              <a:rPr lang="tr-TR" dirty="0" smtClean="0"/>
              <a:t>II</a:t>
            </a:r>
            <a:r>
              <a:rPr lang="tr-TR" dirty="0"/>
              <a:t>. İsyanlar çıkarma 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III</a:t>
            </a:r>
            <a:r>
              <a:rPr lang="tr-TR" dirty="0"/>
              <a:t>. İşgalci devletlerle iş birliği </a:t>
            </a:r>
            <a:r>
              <a:rPr lang="tr-TR" dirty="0" smtClean="0"/>
              <a:t>yapma</a:t>
            </a:r>
          </a:p>
          <a:p>
            <a:endParaRPr lang="tr-TR" dirty="0"/>
          </a:p>
          <a:p>
            <a:r>
              <a:rPr lang="tr-TR" dirty="0"/>
              <a:t>faaliyetlerinden hangisi ya da hangilerini gerçekleştirdikleri savunulabilir</a:t>
            </a:r>
            <a:r>
              <a:rPr lang="tr-TR" dirty="0" smtClean="0"/>
              <a:t>?</a:t>
            </a:r>
          </a:p>
          <a:p>
            <a:endParaRPr lang="tr-TR" dirty="0"/>
          </a:p>
          <a:p>
            <a:pPr marL="342900" indent="-342900">
              <a:buAutoNum type="alphaUcParenR"/>
            </a:pPr>
            <a:r>
              <a:rPr lang="tr-TR" sz="2000" dirty="0" smtClean="0"/>
              <a:t>Yalnız </a:t>
            </a:r>
            <a:r>
              <a:rPr lang="tr-TR" sz="2000" dirty="0"/>
              <a:t>l </a:t>
            </a:r>
            <a:r>
              <a:rPr lang="tr-TR" sz="2000" dirty="0" smtClean="0"/>
              <a:t>                           C</a:t>
            </a:r>
            <a:r>
              <a:rPr lang="tr-TR" sz="2000" dirty="0"/>
              <a:t>) II ve </a:t>
            </a:r>
            <a:r>
              <a:rPr lang="tr-TR" sz="2000" dirty="0" smtClean="0"/>
              <a:t>III</a:t>
            </a:r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/>
            </a:pPr>
            <a:endParaRPr lang="tr-TR" sz="2000" dirty="0"/>
          </a:p>
          <a:p>
            <a:r>
              <a:rPr lang="tr-TR" sz="2000" dirty="0"/>
              <a:t>B) I ve II </a:t>
            </a:r>
            <a:r>
              <a:rPr lang="tr-TR" sz="2000" dirty="0" smtClean="0"/>
              <a:t>                             D</a:t>
            </a:r>
            <a:r>
              <a:rPr lang="tr-TR" sz="2000" dirty="0"/>
              <a:t>) I, II ve </a:t>
            </a:r>
            <a:r>
              <a:rPr lang="tr-TR" sz="2000" dirty="0" smtClean="0"/>
              <a:t>III</a:t>
            </a:r>
          </a:p>
          <a:p>
            <a:endParaRPr lang="tr-TR" sz="2000" dirty="0"/>
          </a:p>
        </p:txBody>
      </p:sp>
      <p:sp>
        <p:nvSpPr>
          <p:cNvPr id="3" name="Oval 2"/>
          <p:cNvSpPr/>
          <p:nvPr/>
        </p:nvSpPr>
        <p:spPr>
          <a:xfrm>
            <a:off x="7380312" y="2564904"/>
            <a:ext cx="36004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5595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2.77521E-7 C -0.00799 -0.01688 -0.02779 -0.06984 -0.04636 -0.08626 C -0.05487 -0.10777 -0.06997 -0.12789 -0.08456 -0.14246 C -0.08977 -0.14755 -0.09879 -0.15981 -0.10574 -0.16327 C -0.11372 -0.17368 -0.12293 -0.1827 -0.13369 -0.18756 C -0.1389 -0.19403 -0.14654 -0.19704 -0.15365 -0.19889 C -0.16668 -0.20768 -0.17119 -0.20398 -0.18872 -0.20259 C -0.19445 -0.20005 -0.19983 -0.19704 -0.20556 -0.19496 C -0.21129 -0.19056 -0.21633 -0.18478 -0.22258 -0.18201 C -0.23074 -0.16489 -0.2481 -0.15796 -0.25626 -0.14061 C -0.26268 -0.12697 -0.26945 -0.11216 -0.27466 -0.09759 C -0.27831 -0.08742 -0.27952 -0.07586 -0.28299 -0.06568 C -0.29115 -0.04163 -0.30088 -0.0185 -0.30834 0.00578 C -0.31095 0.02405 -0.31459 0.04163 -0.31685 0.06013 C -0.31806 0.08233 -0.31911 0.1043 -0.32397 0.12581 C -0.32553 0.14246 -0.32727 0.15911 -0.3323 0.17461 C -0.33647 0.18733 -0.34306 0.19889 -0.34636 0.21207 C -0.3514 0.23173 -0.3547 0.25278 -0.36338 0.27012 C -0.36598 0.28122 -0.37223 0.28932 -0.37744 0.29834 C -0.38508 0.31152 -0.38161 0.31082 -0.3915 0.3247 C -0.39445 0.32886 -0.39827 0.33187 -0.4014 0.3358 C -0.40452 0.33996 -0.40678 0.34482 -0.4099 0.34898 C -0.42883 0.37442 -0.45921 0.3957 -0.48595 0.40148 C -0.49532 0.40079 -0.50487 0.40148 -0.51407 0.39963 C -0.52518 0.39732 -0.55122 0.36124 -0.55765 0.35268 C -0.56459 0.3432 -0.57466 0.33742 -0.58039 0.32655 C -0.60192 0.28469 -0.62536 0.24514 -0.64654 0.20259 C -0.65626 0.1827 -0.6665 0.13298 -0.67188 0.10893 C -0.67483 0.09574 -0.68039 0.06938 -0.68039 0.06938 C -0.68386 0.02266 -0.68247 0.04579 -0.68456 2.77521E-7 C -0.68404 -0.03307 -0.68421 -0.06637 -0.68299 -0.09944 C -0.68247 -0.11517 -0.67796 -0.14269 -0.66893 -0.15379 C -0.64983 -0.15009 -0.64654 -0.13945 -0.63091 -0.12951 C -0.62431 -0.12049 -0.61477 -0.11055 -0.60695 -0.10314 C -0.59602 -0.09297 -0.60678 -0.10685 -0.59567 -0.09366 C -0.58595 -0.0821 -0.57744 -0.06915 -0.56893 -0.0562 C -0.56164 -0.0451 -0.56546 -0.05227 -0.55765 -0.04302 C -0.54654 -0.03006 -0.55713 -0.0414 -0.54793 -0.02798 C -0.5448 -0.02336 -0.53803 -0.01503 -0.53803 -0.01503 C -0.53213 0.00139 -0.53942 -0.0148 -0.52952 -0.0037 C -0.52102 0.00578 -0.51372 0.01966 -0.50556 0.03007 C -0.4974 0.04047 -0.48543 0.04463 -0.47622 0.0525 C -0.45973 0.06614 -0.4797 0.05805 -0.4507 0.07701 C -0.43924 0.08441 -0.42779 0.09274 -0.41685 0.1013 C -0.40452 0.11124 -0.39931 0.11563 -0.38456 0.11818 C -0.37657 0.11957 -0.3606 0.12211 -0.3606 0.12211 C -0.33942 0.12118 -0.31754 0.12604 -0.29723 0.11818 C -0.27483 0.10962 -0.26233 0.09066 -0.24636 0.06938 C -0.23994 0.06059 -0.23369 0.05273 -0.22952 0.0414 C -0.2257 0.00578 -0.23039 -0.03561 -0.2507 -0.06175 C -0.25418 -0.07146 -0.25938 -0.07447 -0.26494 -0.08256 C -0.27327 -0.09528 -0.28317 -0.10846 -0.29567 -0.11448 C -0.31945 -0.12604 -0.34602 -0.12442 -0.37032 -0.13321 C -0.38386 -0.13807 -0.39602 -0.14732 -0.40834 -0.15564 C -0.43126 -0.17091 -0.45452 -0.18524 -0.47744 -0.20074 C -0.49549 -0.213 -0.51563 -0.21716 -0.53525 -0.22317 C -0.54897 -0.22734 -0.56233 -0.23474 -0.57605 -0.23821 C -0.58438 -0.24029 -0.59289 -0.24052 -0.6014 -0.24191 C -0.61876 -0.24121 -0.63612 -0.24144 -0.65348 -0.24006 C -0.66824 -0.2389 -0.68369 -0.23289 -0.69862 -0.2308 C -0.70504 -0.22803 -0.71043 -0.2234 -0.71685 -0.22132 C -0.72414 -0.21438 -0.73247 -0.21068 -0.73942 -0.20259 C -0.74949 -0.1908 -0.75487 -0.17391 -0.76199 -0.15934 C -0.76893 -0.145 -0.77692 -0.13228 -0.78161 -0.11633 C -0.78265 -0.1043 -0.78421 -0.09413 -0.78595 -0.08256 C -0.78543 -0.06499 -0.78612 -0.04741 -0.78456 -0.03006 C -0.78265 -0.00925 -0.77154 0.00879 -0.76754 0.02821 C -0.76459 0.04255 -0.76025 0.0555 -0.75626 0.06938 C -0.73421 0.14662 -0.70695 0.22155 -0.67327 0.29093 C -0.66077 0.31661 -0.64237 0.34274 -0.62674 0.36587 C -0.6047 0.39847 -0.57605 0.42183 -0.54931 0.44658 C -0.53213 0.46253 -0.51338 0.47294 -0.49567 0.48797 C -0.48681 0.49561 -0.47744 0.50694 -0.46754 0.51226 C -0.45713 0.51781 -0.4448 0.52151 -0.43369 0.52359 C -0.41737 0.5229 -0.40088 0.52382 -0.38456 0.52174 C -0.38282 0.52151 -0.38733 0.51873 -0.38872 0.51781 C -0.3915 0.51619 -0.39723 0.51411 -0.39723 0.51411 C -0.39793 0.51341 -0.404 0.5074 -0.40556 0.50856 C -0.4099 0.51133 -0.40678 0.51434 -0.40556 0.51596 " pathEditMode="relative" ptsTypes="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51520" y="332656"/>
            <a:ext cx="660648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/>
              <a:t>Mondros Ateşkes Anlaşması'ndan sonra Rum ve Ermeni azınlıklar bulundukları yerlerde Türk köylerine saldırarak güvenliği bozucu </a:t>
            </a:r>
            <a:r>
              <a:rPr lang="tr-TR" sz="2000" dirty="0" smtClean="0"/>
              <a:t>faaliyetlere </a:t>
            </a:r>
            <a:r>
              <a:rPr lang="tr-TR" sz="2000" dirty="0"/>
              <a:t>girişmişlerdir. Ayrıca, Avrupa ve dünya </a:t>
            </a:r>
            <a:r>
              <a:rPr lang="tr-TR" sz="2000" dirty="0" smtClean="0"/>
              <a:t>kamuoyunda </a:t>
            </a:r>
            <a:r>
              <a:rPr lang="tr-TR" sz="2000" dirty="0"/>
              <a:t>Türklerin kendilerine karşı katliam yaptıkları şeklinde propagandalar yapmışlardır</a:t>
            </a:r>
            <a:r>
              <a:rPr lang="tr-TR" sz="2000" dirty="0" smtClean="0"/>
              <a:t>.</a:t>
            </a:r>
          </a:p>
          <a:p>
            <a:endParaRPr lang="tr-TR" sz="2000" dirty="0"/>
          </a:p>
          <a:p>
            <a:r>
              <a:rPr lang="tr-TR" sz="2000" dirty="0"/>
              <a:t>Rum ve Ermenilerin bu tutumları ile </a:t>
            </a:r>
            <a:r>
              <a:rPr lang="tr-TR" sz="2000" dirty="0" smtClean="0"/>
              <a:t>aşağıdakilerden </a:t>
            </a:r>
            <a:r>
              <a:rPr lang="tr-TR" sz="2000" dirty="0"/>
              <a:t>hangisini amaçladıkları </a:t>
            </a:r>
            <a:r>
              <a:rPr lang="tr-TR" sz="2000" dirty="0" smtClean="0"/>
              <a:t>söylenebilir?</a:t>
            </a:r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Demokratik </a:t>
            </a:r>
            <a:r>
              <a:rPr lang="tr-TR" sz="2000" dirty="0"/>
              <a:t>bir yönetimin kurulmasını </a:t>
            </a:r>
            <a:r>
              <a:rPr lang="tr-TR" sz="2000" dirty="0" smtClean="0"/>
              <a:t>sağlamayı</a:t>
            </a:r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 startAt="2"/>
            </a:pPr>
            <a:r>
              <a:rPr lang="tr-TR" sz="2000" dirty="0" smtClean="0"/>
              <a:t>Ekonomik </a:t>
            </a:r>
            <a:r>
              <a:rPr lang="tr-TR" sz="2000" dirty="0"/>
              <a:t>çıkarlarını </a:t>
            </a:r>
            <a:r>
              <a:rPr lang="tr-TR" sz="2000" dirty="0" smtClean="0"/>
              <a:t>korumayı</a:t>
            </a:r>
          </a:p>
          <a:p>
            <a:pPr marL="342900" indent="-342900">
              <a:buAutoNum type="alphaUcParenR" startAt="2"/>
            </a:pPr>
            <a:endParaRPr lang="tr-TR" sz="2000" dirty="0"/>
          </a:p>
          <a:p>
            <a:pPr marL="342900" indent="-342900">
              <a:buAutoNum type="alphaUcParenR" startAt="3"/>
            </a:pPr>
            <a:r>
              <a:rPr lang="tr-TR" sz="2000" dirty="0" smtClean="0"/>
              <a:t>İtilaf </a:t>
            </a:r>
            <a:r>
              <a:rPr lang="tr-TR" sz="2000" dirty="0"/>
              <a:t>Devletleri'nin işgallerine gerekçe </a:t>
            </a:r>
            <a:r>
              <a:rPr lang="tr-TR" sz="2000" dirty="0" smtClean="0"/>
              <a:t>oluşturmayı</a:t>
            </a:r>
          </a:p>
          <a:p>
            <a:endParaRPr lang="tr-TR" sz="2000" dirty="0"/>
          </a:p>
          <a:p>
            <a:pPr marL="342900" indent="-342900">
              <a:buAutoNum type="alphaUcParenR" startAt="4"/>
            </a:pPr>
            <a:r>
              <a:rPr lang="tr-TR" sz="2000" dirty="0" smtClean="0"/>
              <a:t>I</a:t>
            </a:r>
            <a:r>
              <a:rPr lang="tr-TR" sz="2000" dirty="0"/>
              <a:t>. Dünya Savaşı'nı </a:t>
            </a:r>
            <a:r>
              <a:rPr lang="tr-TR" sz="2000" dirty="0" smtClean="0"/>
              <a:t>sürdürmeyi</a:t>
            </a:r>
          </a:p>
          <a:p>
            <a:pPr marL="342900" indent="-342900">
              <a:buAutoNum type="alphaUcParenR" startAt="4"/>
            </a:pPr>
            <a:endParaRPr lang="tr-TR" dirty="0"/>
          </a:p>
        </p:txBody>
      </p:sp>
      <p:sp>
        <p:nvSpPr>
          <p:cNvPr id="5" name="Oval 4"/>
          <p:cNvSpPr/>
          <p:nvPr/>
        </p:nvSpPr>
        <p:spPr>
          <a:xfrm>
            <a:off x="7524328" y="836712"/>
            <a:ext cx="288032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770620"/>
            <a:ext cx="2448271" cy="180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2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39593E-6 C -0.02413 -0.03076 -0.04739 -0.06429 -0.07743 -0.08441 C -0.09878 -0.09875 -0.13299 -0.10175 -0.15625 -0.10499 C -0.1868 -0.10916 -0.21788 -0.11216 -0.24792 -0.12002 C -0.29705 -0.11864 -0.33507 -0.12581 -0.37049 -0.07863 C -0.37101 -0.07678 -0.37101 -0.0747 -0.37187 -0.07308 C -0.37292 -0.07123 -0.37517 -0.07123 -0.37604 -0.06938 C -0.3783 -0.06383 -0.37864 -0.05365 -0.38021 -0.04694 C -0.37969 -0.03931 -0.37969 -0.03168 -0.37882 -0.02428 C -0.37708 -0.0104 -0.36996 -0.00115 -0.36614 0.01133 C -0.3566 0.04302 -0.33819 0.06915 -0.32396 0.0976 C -0.31979 0.10592 -0.31701 0.11564 -0.31267 0.12396 C -0.30851 0.13206 -0.3033 0.13899 -0.29861 0.1464 C -0.28246 0.17207 -0.27135 0.20467 -0.25781 0.23266 C -0.24687 0.25532 -0.25434 0.23243 -0.24514 0.25509 C -0.24288 0.26064 -0.24184 0.26689 -0.23941 0.2722 C -0.23403 0.28377 -0.22691 0.29441 -0.22118 0.30597 C -0.21684 0.31453 -0.21441 0.32563 -0.20989 0.33395 C -0.20729 0.33858 -0.20399 0.34251 -0.20139 0.34714 C -0.1993 0.35569 -0.19531 0.36309 -0.19288 0.37165 C -0.18837 0.38738 -0.18455 0.40403 -0.18021 0.41998 C -0.17743 0.43062 -0.17465 0.44334 -0.17187 0.45421 C -0.17101 0.45768 -0.16892 0.46531 -0.16892 0.46531 C -0.16667 0.48335 -0.16476 0.50139 -0.16337 0.51966 C -0.16441 0.53955 -0.16458 0.57077 -0.17882 0.58349 C -0.18177 0.58973 -0.18403 0.59251 -0.18871 0.59667 C -0.19305 0.60546 -0.20208 0.61911 -0.20989 0.62304 C -0.21805 0.62697 -0.22917 0.62998 -0.23802 0.63229 C -0.24687 0.63159 -0.2559 0.63183 -0.26476 0.63044 C -0.27257 0.62905 -0.27812 0.62026 -0.28455 0.61541 C -0.28906 0.6117 -0.2941 0.60985 -0.29861 0.60615 C -0.3033 0.60245 -0.30799 0.59829 -0.31267 0.59482 C -0.33351 0.57794 -0.34792 0.55504 -0.36198 0.52914 C -0.39514 0.46786 -0.41545 0.40079 -0.43802 0.3321 C -0.44635 0.30666 -0.45226 0.28053 -0.46059 0.25509 C -0.46389 0.23566 -0.4658 0.21393 -0.47187 0.19519 C -0.47604 0.18224 -0.48142 0.17022 -0.48594 0.15773 C -0.50139 0.11379 -0.5151 0.07378 -0.53941 0.03747 C -0.54305 0.03215 -0.54549 0.02567 -0.5493 0.02059 C -0.55364 0.01457 -0.55885 0.00972 -0.56337 0.00347 C -0.56458 0.00208 -0.56493 -0.00046 -0.56614 -0.00185 C -0.56771 -0.0037 -0.57014 -0.00416 -0.57187 -0.00555 C -0.57378 -0.00717 -0.57569 -0.00902 -0.57743 -0.0111 C -0.58194 -0.01642 -0.58733 -0.02289 -0.59288 -0.02613 C -0.59792 -0.02914 -0.60729 -0.03076 -0.61267 -0.03191 C -0.61302 -0.03191 -0.63854 -0.03214 -0.64653 -0.02798 C -0.64809 -0.02729 -0.65573 -0.01919 -0.65625 -0.01873 C -0.67639 -0.00231 -0.69392 0.01665 -0.70712 0.04325 C -0.71128 0.05158 -0.71319 0.06059 -0.71684 0.06915 C -0.72049 0.07794 -0.72517 0.08418 -0.72951 0.09205 C -0.73472 0.11286 -0.74479 0.13229 -0.75208 0.15171 C -0.75625 0.16328 -0.75642 0.17276 -0.76337 0.18201 C -0.76667 0.19103 -0.76996 0.19936 -0.77326 0.20837 C -0.77639 0.23751 -0.77621 0.26457 -0.77743 0.29464 C -0.77743 0.29649 -0.77969 0.30921 -0.78021 0.31129 C -0.78108 0.31545 -0.78316 0.32285 -0.78316 0.32285 C -0.78385 0.3321 -0.78594 0.34135 -0.78594 0.35084 C -0.78594 0.37905 -0.7816 0.39154 -0.77743 0.41652 C -0.775 0.43085 -0.77396 0.44565 -0.77049 0.45976 C -0.76805 0.49376 -0.76319 0.52637 -0.78733 0.54788 C -0.79392 0.54556 -0.79114 0.54718 -0.79583 0.54417 " pathEditMode="relative" ptsTypes="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95536" y="332657"/>
            <a:ext cx="64624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/>
              <a:t>I</a:t>
            </a:r>
            <a:r>
              <a:rPr lang="tr-TR" sz="2000" dirty="0"/>
              <a:t>. Dünya Savaşı'ndan sonra Yunanistan, Batı Anadolu ve Trakya'yı topraklarına katmak, </a:t>
            </a:r>
            <a:r>
              <a:rPr lang="tr-TR" sz="2000" dirty="0" smtClean="0"/>
              <a:t>Doğu </a:t>
            </a:r>
            <a:r>
              <a:rPr lang="tr-TR" sz="2000" dirty="0"/>
              <a:t>Karadeniz'de bir Pontus Devleti kurmak hevesine kapılmıştır</a:t>
            </a:r>
            <a:r>
              <a:rPr lang="tr-TR" sz="2000" dirty="0" smtClean="0"/>
              <a:t>.</a:t>
            </a:r>
          </a:p>
          <a:p>
            <a:endParaRPr lang="tr-TR" sz="2000" dirty="0"/>
          </a:p>
          <a:p>
            <a:r>
              <a:rPr lang="tr-TR" sz="2000" dirty="0"/>
              <a:t>Yunanistan'ın böyle bir hevese </a:t>
            </a:r>
            <a:r>
              <a:rPr lang="tr-TR" sz="2000" dirty="0" smtClean="0"/>
              <a:t>kapılmasında,</a:t>
            </a:r>
          </a:p>
          <a:p>
            <a:endParaRPr lang="tr-TR" sz="2000" dirty="0"/>
          </a:p>
          <a:p>
            <a:r>
              <a:rPr lang="tr-TR" sz="2000" dirty="0"/>
              <a:t>I. Osmanlı Devleti'nin savunma gücünün </a:t>
            </a:r>
            <a:r>
              <a:rPr lang="tr-TR" sz="2000" dirty="0" smtClean="0"/>
              <a:t>ortadan </a:t>
            </a:r>
            <a:r>
              <a:rPr lang="tr-TR" sz="2000" dirty="0"/>
              <a:t>kaldırılmış olması</a:t>
            </a:r>
          </a:p>
          <a:p>
            <a:r>
              <a:rPr lang="tr-TR" sz="2000" dirty="0"/>
              <a:t>II. Batı Anadolu ve Doğu Karadeniz'de </a:t>
            </a:r>
            <a:r>
              <a:rPr lang="tr-TR" sz="2000" dirty="0" smtClean="0"/>
              <a:t>yaşayan </a:t>
            </a:r>
            <a:r>
              <a:rPr lang="tr-TR" sz="2000" dirty="0"/>
              <a:t>Rumların olması</a:t>
            </a:r>
          </a:p>
          <a:p>
            <a:r>
              <a:rPr lang="tr-TR" sz="2000" dirty="0"/>
              <a:t>III. Türk halkının müdafaa-i hukuk cemiyetleri </a:t>
            </a:r>
            <a:r>
              <a:rPr lang="tr-TR" sz="2000" dirty="0" smtClean="0"/>
              <a:t>kurması</a:t>
            </a:r>
          </a:p>
          <a:p>
            <a:endParaRPr lang="tr-TR" sz="2000" dirty="0"/>
          </a:p>
          <a:p>
            <a:r>
              <a:rPr lang="tr-TR" sz="2000" dirty="0"/>
              <a:t>gelişmelerinden hangisi ya da hangilerinin etkili olduğu savunulabilir</a:t>
            </a:r>
            <a:r>
              <a:rPr lang="tr-TR" sz="2000" dirty="0" smtClean="0"/>
              <a:t>?</a:t>
            </a:r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Yalnız </a:t>
            </a:r>
            <a:r>
              <a:rPr lang="tr-TR" sz="2000" dirty="0"/>
              <a:t>I          C) II ve III </a:t>
            </a:r>
            <a:endParaRPr lang="tr-TR" sz="2000" dirty="0" smtClean="0"/>
          </a:p>
          <a:p>
            <a:pPr marL="342900" indent="-342900">
              <a:buAutoNum type="alphaUcParenR"/>
            </a:pPr>
            <a:endParaRPr lang="tr-TR" sz="2000" dirty="0"/>
          </a:p>
          <a:p>
            <a:r>
              <a:rPr lang="tr-TR" sz="2000" dirty="0"/>
              <a:t>B) I ve II      </a:t>
            </a:r>
            <a:r>
              <a:rPr lang="tr-TR" sz="2000" dirty="0" smtClean="0"/>
              <a:t>        </a:t>
            </a:r>
            <a:r>
              <a:rPr lang="tr-TR" sz="2000" dirty="0"/>
              <a:t>D) I, II ve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20688"/>
            <a:ext cx="1872208" cy="241575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956376" y="3645024"/>
            <a:ext cx="36004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629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32192E-6 L -0.83854 0.27105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27" y="135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39552" y="188640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/>
              <a:t>Çanakkale Savaşları'nda Mustafa Kemal, 19. tümen komutanlığı, Arıburnu kuvvetleri </a:t>
            </a:r>
            <a:r>
              <a:rPr lang="tr-TR" sz="2000" dirty="0" smtClean="0"/>
              <a:t>komutanlığı </a:t>
            </a:r>
            <a:r>
              <a:rPr lang="tr-TR" sz="2000" dirty="0"/>
              <a:t>ve Anafartalar grup komutanlığında </a:t>
            </a:r>
            <a:r>
              <a:rPr lang="tr-TR" sz="2000" dirty="0" smtClean="0"/>
              <a:t>görev </a:t>
            </a:r>
            <a:r>
              <a:rPr lang="tr-TR" sz="2000" dirty="0"/>
              <a:t>alarak büyük başarılar kazandı. </a:t>
            </a:r>
            <a:r>
              <a:rPr lang="tr-TR" sz="2000" dirty="0" smtClean="0"/>
              <a:t>Ummadıkları </a:t>
            </a:r>
            <a:r>
              <a:rPr lang="tr-TR" sz="2000" dirty="0"/>
              <a:t>bir direnişle karşılaşan İtilaf Devletleri geri çekilmek zorunda kaldılar. Çanakkale ruhu ulusal mücadele ruhunun da başlangıcı oldu</a:t>
            </a:r>
            <a:r>
              <a:rPr lang="tr-TR" sz="2000" dirty="0" smtClean="0"/>
              <a:t>.</a:t>
            </a:r>
          </a:p>
          <a:p>
            <a:endParaRPr lang="tr-TR" sz="2000" dirty="0"/>
          </a:p>
          <a:p>
            <a:r>
              <a:rPr lang="tr-TR" sz="2000" dirty="0"/>
              <a:t>Bu bilgilere göre Çanakkale Savaşlarının sonuçlarına ilişkin olarak aşağıdakilerden hangisi </a:t>
            </a:r>
            <a:r>
              <a:rPr lang="tr-TR" sz="2000" u="sng" dirty="0"/>
              <a:t>söylenemez</a:t>
            </a:r>
            <a:r>
              <a:rPr lang="tr-TR" sz="2000" u="sng" dirty="0" smtClean="0"/>
              <a:t>?</a:t>
            </a:r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Emperyalist </a:t>
            </a:r>
            <a:r>
              <a:rPr lang="tr-TR" sz="2000" dirty="0"/>
              <a:t>güçler ağır bir darbe yemiştir</a:t>
            </a:r>
            <a:r>
              <a:rPr lang="tr-TR" sz="2000" dirty="0" smtClean="0"/>
              <a:t>.</a:t>
            </a:r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 startAt="2"/>
            </a:pPr>
            <a:r>
              <a:rPr lang="tr-TR" sz="2000" dirty="0" smtClean="0"/>
              <a:t>Mustafa </a:t>
            </a:r>
            <a:r>
              <a:rPr lang="tr-TR" sz="2000" dirty="0"/>
              <a:t>Kemal'in askeri dehasını tüm </a:t>
            </a:r>
            <a:r>
              <a:rPr lang="tr-TR" sz="2000" dirty="0" smtClean="0"/>
              <a:t>dünyaya </a:t>
            </a:r>
            <a:r>
              <a:rPr lang="tr-TR" sz="2000" dirty="0"/>
              <a:t>göstermiştir</a:t>
            </a:r>
            <a:r>
              <a:rPr lang="tr-TR" sz="2000" dirty="0" smtClean="0"/>
              <a:t>.</a:t>
            </a:r>
          </a:p>
          <a:p>
            <a:pPr marL="342900" indent="-342900">
              <a:buAutoNum type="alphaUcParenR" startAt="2"/>
            </a:pPr>
            <a:endParaRPr lang="tr-TR" sz="2000" dirty="0"/>
          </a:p>
          <a:p>
            <a:pPr marL="342900" indent="-342900">
              <a:buAutoNum type="alphaUcParenR" startAt="3"/>
            </a:pPr>
            <a:r>
              <a:rPr lang="tr-TR" sz="2000" dirty="0" smtClean="0"/>
              <a:t>Batılı </a:t>
            </a:r>
            <a:r>
              <a:rPr lang="tr-TR" sz="2000" dirty="0"/>
              <a:t>devletlerin Osmanlı Devleti </a:t>
            </a:r>
            <a:r>
              <a:rPr lang="tr-TR" sz="2000" dirty="0" smtClean="0"/>
              <a:t>üzerindeki </a:t>
            </a:r>
            <a:r>
              <a:rPr lang="tr-TR" sz="2000" dirty="0"/>
              <a:t>baskısı sona ermiştir</a:t>
            </a:r>
            <a:r>
              <a:rPr lang="tr-TR" sz="2000" dirty="0" smtClean="0"/>
              <a:t>.</a:t>
            </a:r>
          </a:p>
          <a:p>
            <a:pPr marL="342900" indent="-342900">
              <a:buAutoNum type="alphaUcParenR" startAt="3"/>
            </a:pPr>
            <a:endParaRPr lang="tr-TR" sz="2000" dirty="0"/>
          </a:p>
          <a:p>
            <a:pPr marL="342900" indent="-342900">
              <a:buAutoNum type="alphaUcParenR" startAt="4"/>
            </a:pPr>
            <a:r>
              <a:rPr lang="tr-TR" sz="2000" dirty="0" smtClean="0"/>
              <a:t>Bağımsızlık </a:t>
            </a:r>
            <a:r>
              <a:rPr lang="tr-TR" sz="2000" dirty="0"/>
              <a:t>mücadelesinin başlamasında etkili olmuştur</a:t>
            </a:r>
            <a:r>
              <a:rPr lang="tr-TR" sz="2000" dirty="0" smtClean="0"/>
              <a:t>.</a:t>
            </a:r>
          </a:p>
          <a:p>
            <a:pPr marL="342900" indent="-342900">
              <a:buAutoNum type="alphaUcParenR" startAt="4"/>
            </a:pPr>
            <a:endParaRPr lang="tr-TR" sz="2000" dirty="0"/>
          </a:p>
          <a:p>
            <a:r>
              <a:rPr lang="tr-TR" sz="2000" dirty="0"/>
              <a:t>(2003 -OKS)</a:t>
            </a:r>
          </a:p>
        </p:txBody>
      </p:sp>
      <p:sp>
        <p:nvSpPr>
          <p:cNvPr id="3" name="Oval 2"/>
          <p:cNvSpPr/>
          <p:nvPr/>
        </p:nvSpPr>
        <p:spPr>
          <a:xfrm>
            <a:off x="7812360" y="2852936"/>
            <a:ext cx="36004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578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2.59019E-7 C -0.0033 -0.02683 -0.00626 -0.05389 -0.00973 -0.08071 C -0.01303 -0.10592 -0.0198 -0.13067 -0.02396 -0.15564 C -0.02761 -0.17715 -0.03126 -0.19935 -0.03803 -0.21947 C -0.03976 -0.22456 -0.04115 -0.23196 -0.04358 -0.23636 C -0.05105 -0.24954 -0.06129 -0.25925 -0.07032 -0.27012 C -0.09358 -0.2981 -0.11771 -0.31845 -0.14931 -0.32447 C -0.17066 -0.33649 -0.18855 -0.33117 -0.21407 -0.3321 C -0.22917 -0.33441 -0.2441 -0.33418 -0.25903 -0.33025 C -0.26007 -0.32886 -0.26094 -0.32724 -0.26198 -0.32632 C -0.26372 -0.3247 -0.26598 -0.32447 -0.26754 -0.32262 C -0.26893 -0.32123 -0.26928 -0.31845 -0.27032 -0.31707 C -0.27257 -0.31475 -0.27518 -0.31337 -0.27744 -0.31152 C -0.28091 -0.30435 -0.29011 -0.29255 -0.29011 -0.29255 C -0.29271 -0.27821 -0.29636 -0.26341 -0.30001 -0.24954 C -0.30435 -0.20999 -0.3007 -0.16998 -0.29445 -0.13136 C -0.29202 -0.11795 -0.2915 -0.10546 -0.29011 -0.09181 C -0.28941 -0.08418 -0.28751 -0.06938 -0.28751 -0.06938 C -0.28646 -0.04718 -0.28577 -0.03585 -0.28316 -0.01688 C -0.27987 0.03145 -0.28021 0.07932 -0.28438 0.12766 C -0.28577 0.14339 -0.28612 0.15911 -0.28872 0.17461 C -0.28941 0.18201 -0.28941 0.18964 -0.29011 0.19704 C -0.2915 0.20837 -0.29636 0.2197 -0.29844 0.2308 C -0.30035 0.24052 -0.3007 0.24561 -0.30695 0.25139 C -0.31285 0.26364 -0.32327 0.27128 -0.33091 0.28145 C -0.33316 0.28423 -0.33455 0.28816 -0.33681 0.29093 C -0.34532 0.3025 -0.36823 0.32123 -0.38178 0.3247 C -0.38716 0.3284 -0.39271 0.32956 -0.39844 0.3321 C -0.40018 0.33187 -0.41372 0.33002 -0.41685 0.3284 C -0.41841 0.32771 -0.41945 0.32562 -0.42101 0.3247 C -0.4224 0.32377 -0.42396 0.32354 -0.42535 0.32285 C -0.43698 0.31175 -0.44601 0.29648 -0.45764 0.28515 C -0.47691 0.26642 -0.50313 0.24075 -0.51546 0.21207 C -0.52726 0.18478 -0.54098 0.15819 -0.5507 0.12951 C -0.55626 0.11355 -0.55955 0.09667 -0.56476 0.08071 C -0.56667 0.06221 -0.57084 0.0444 -0.57466 0.02636 C -0.57518 0.01873 -0.57622 0.01133 -0.57622 0.0037 C -0.57622 -0.03816 -0.57622 -0.06036 -0.56754 -0.09574 C -0.56563 -0.10453 -0.56494 -0.11633 -0.56042 -0.12373 C -0.55747 -0.12858 -0.554 -0.13252 -0.5507 -0.13691 C -0.54532 -0.14454 -0.54254 -0.15079 -0.53507 -0.15564 C -0.51719 -0.18062 -0.49185 -0.20028 -0.46893 -0.21577 C -0.43282 -0.24006 -0.46615 -0.21346 -0.42813 -0.23821 C -0.41858 -0.24445 -0.40816 -0.25023 -0.39844 -0.25509 C -0.39619 -0.25624 -0.39376 -0.25601 -0.39167 -0.25694 C -0.38872 -0.25786 -0.38577 -0.25925 -0.38299 -0.26064 C -0.38108 -0.26179 -0.37952 -0.26364 -0.37744 -0.26457 C -0.37014 -0.26758 -0.36233 -0.26758 -0.35487 -0.27012 C -0.34636 -0.2729 -0.33837 -0.27729 -0.32952 -0.2796 C -0.31997 -0.28608 -0.30903 -0.28978 -0.29844 -0.29255 C -0.29011 -0.29741 -0.28421 -0.2988 -0.27744 -0.30759 C -0.27553 -0.31267 -0.27327 -0.3173 -0.27188 -0.32262 C -0.27084 -0.32632 -0.26893 -0.33395 -0.26893 -0.33395 C -0.26962 -0.34204 -0.26928 -0.35014 -0.27032 -0.35823 C -0.27119 -0.36494 -0.27952 -0.37303 -0.28316 -0.37697 C -0.28803 -0.38252 -0.29115 -0.38668 -0.29705 -0.392 C -0.30469 -0.3987 -0.30435 -0.40333 -0.31268 -0.40703 C -0.32483 -0.42391 -0.35435 -0.42438 -0.37049 -0.42784 C -0.37952 -0.42669 -0.39514 -0.42692 -0.40417 -0.42021 C -0.41129 -0.41512 -0.41407 -0.41258 -0.42101 -0.40888 C -0.42605 -0.40264 -0.42275 -0.40564 -0.4323 -0.40148 C -0.43369 -0.40079 -0.43664 -0.39963 -0.43664 -0.39963 C -0.44445 -0.38344 -0.43421 -0.40194 -0.44358 -0.392 C -0.44497 -0.39061 -0.44532 -0.38807 -0.44636 -0.38645 C -0.45001 -0.38043 -0.46216 -0.36818 -0.46754 -0.36586 C -0.47084 -0.35916 -0.4731 -0.35708 -0.47882 -0.35453 C -0.48316 -0.34574 -0.49046 -0.33973 -0.49705 -0.33395 C -0.50382 -0.32794 -0.50695 -0.31753 -0.51407 -0.31152 C -0.52066 -0.29833 -0.53316 -0.28955 -0.54219 -0.2796 C -0.54705 -0.27428 -0.54532 -0.27105 -0.55226 -0.26827 C -0.55608 -0.26018 -0.56164 -0.25694 -0.56632 -0.24954 C -0.57136 -0.24098 -0.57709 -0.23289 -0.58316 -0.22502 C -0.58438 -0.22317 -0.58629 -0.22179 -0.58751 -0.21947 C -0.5882 -0.21762 -0.58907 -0.21554 -0.59028 -0.21392 C -0.59219 -0.21068 -0.59705 -0.20444 -0.59705 -0.20444 C -0.59862 -0.19843 -0.60261 -0.19357 -0.60417 -0.18756 C -0.60695 -0.17646 -0.61077 -0.16559 -0.61546 -0.15564 C -0.61962 -0.12835 -0.64428 -0.10037 -0.65764 -0.07886 C -0.65921 -0.06614 -0.6606 -0.04556 -0.66615 -0.03561 C -0.66754 -0.03307 -0.66928 -0.03099 -0.67032 -0.02821 C -0.67587 -0.01457 -0.68004 0.00046 -0.68872 0.01133 C -0.69376 0.02451 -0.69914 0.03515 -0.70834 0.04325 C -0.7106 0.04787 -0.71094 0.04926 -0.71407 0.0525 C -0.71737 0.05574 -0.72396 0.06198 -0.72396 0.06198 C -0.72483 0.06568 -0.72466 0.07054 -0.72674 0.07331 C -0.73073 0.07863 -0.73716 0.08534 -0.7408 0.09204 C -0.74688 0.10291 -0.75348 0.11263 -0.75903 0.12396 C -0.76407 0.13414 -0.77379 0.13992 -0.77882 0.15009 C -0.78507 0.16304 -0.78195 0.15842 -0.78733 0.16513 C -0.78785 0.16767 -0.78872 0.17276 -0.78872 0.17276 " pathEditMode="relative" ptsTypes="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467544" y="260648"/>
            <a:ext cx="770485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/>
              <a:t>Birinci Dünya Savaşı sonunda</a:t>
            </a:r>
            <a:r>
              <a:rPr lang="tr-TR" sz="2000" dirty="0" smtClean="0"/>
              <a:t>;</a:t>
            </a:r>
          </a:p>
          <a:p>
            <a:endParaRPr lang="tr-TR" sz="2000" dirty="0"/>
          </a:p>
          <a:p>
            <a:r>
              <a:rPr lang="tr-TR" sz="2000" dirty="0"/>
              <a:t>I. Avusturya - Macaristan İmparatorluğu'nun parçalanması ve toprakları üzerinde yeni devletlerin </a:t>
            </a:r>
            <a:r>
              <a:rPr lang="tr-TR" sz="2000" dirty="0" smtClean="0"/>
              <a:t>kurulması</a:t>
            </a:r>
          </a:p>
          <a:p>
            <a:endParaRPr lang="tr-TR" sz="2000" dirty="0"/>
          </a:p>
          <a:p>
            <a:r>
              <a:rPr lang="tr-TR" sz="2000" dirty="0"/>
              <a:t>II. Almanya'da krallığın yıkılarak cumhuriyetin ilan </a:t>
            </a:r>
            <a:r>
              <a:rPr lang="tr-TR" sz="2000" dirty="0" smtClean="0"/>
              <a:t>edilmesi</a:t>
            </a:r>
          </a:p>
          <a:p>
            <a:endParaRPr lang="tr-TR" sz="2000" dirty="0"/>
          </a:p>
          <a:p>
            <a:r>
              <a:rPr lang="tr-TR" sz="2000" dirty="0" smtClean="0"/>
              <a:t>III. Avrupa </a:t>
            </a:r>
            <a:r>
              <a:rPr lang="tr-TR" sz="2000" dirty="0"/>
              <a:t>haritasının yeniden </a:t>
            </a:r>
            <a:r>
              <a:rPr lang="tr-TR" sz="2000" dirty="0" smtClean="0"/>
              <a:t>çizilmesi</a:t>
            </a:r>
          </a:p>
          <a:p>
            <a:endParaRPr lang="tr-TR" sz="2000" dirty="0"/>
          </a:p>
          <a:p>
            <a:r>
              <a:rPr lang="tr-TR" sz="2000" dirty="0" smtClean="0"/>
              <a:t>IV. Dünya </a:t>
            </a:r>
            <a:r>
              <a:rPr lang="tr-TR" sz="2000" dirty="0"/>
              <a:t>barışını korumak amacıyla Milletler Cemiyeti'nin </a:t>
            </a:r>
            <a:r>
              <a:rPr lang="tr-TR" sz="2000" dirty="0" smtClean="0"/>
              <a:t>kurulması</a:t>
            </a:r>
          </a:p>
          <a:p>
            <a:endParaRPr lang="tr-TR" sz="2000" dirty="0"/>
          </a:p>
          <a:p>
            <a:r>
              <a:rPr lang="tr-TR" sz="2000" dirty="0"/>
              <a:t>durumlarından hangisi veya hangileri, </a:t>
            </a:r>
            <a:r>
              <a:rPr lang="tr-TR" sz="2000" dirty="0" smtClean="0"/>
              <a:t>savaştan </a:t>
            </a:r>
            <a:r>
              <a:rPr lang="tr-TR" sz="2000" dirty="0"/>
              <a:t>yenik çıkan devletlerin toprak </a:t>
            </a:r>
            <a:r>
              <a:rPr lang="tr-TR" sz="2000" dirty="0" smtClean="0"/>
              <a:t>kaybettiğinin </a:t>
            </a:r>
            <a:r>
              <a:rPr lang="tr-TR" sz="2000" dirty="0"/>
              <a:t>bir göstergesidir</a:t>
            </a:r>
            <a:r>
              <a:rPr lang="tr-TR" sz="2000" dirty="0" smtClean="0"/>
              <a:t>?</a:t>
            </a:r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Yalnız </a:t>
            </a:r>
            <a:r>
              <a:rPr lang="tr-TR" sz="2000" dirty="0"/>
              <a:t>l  </a:t>
            </a:r>
            <a:r>
              <a:rPr lang="tr-TR" sz="2000" dirty="0" smtClean="0"/>
              <a:t>                     B</a:t>
            </a:r>
            <a:r>
              <a:rPr lang="tr-TR" sz="2000" dirty="0"/>
              <a:t>) Yalnız II </a:t>
            </a:r>
            <a:endParaRPr lang="tr-TR" sz="2000" dirty="0" smtClean="0"/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/>
            </a:pPr>
            <a:endParaRPr lang="tr-TR" sz="2000" dirty="0"/>
          </a:p>
          <a:p>
            <a:r>
              <a:rPr lang="tr-TR" sz="2000" dirty="0"/>
              <a:t>C) I ve III    </a:t>
            </a:r>
            <a:r>
              <a:rPr lang="tr-TR" sz="2000" dirty="0" smtClean="0"/>
              <a:t>                      </a:t>
            </a:r>
            <a:r>
              <a:rPr lang="tr-TR" sz="2000" dirty="0"/>
              <a:t>D) III ve </a:t>
            </a:r>
            <a:r>
              <a:rPr lang="tr-TR" sz="2000" dirty="0" smtClean="0"/>
              <a:t>IV</a:t>
            </a:r>
          </a:p>
          <a:p>
            <a:endParaRPr lang="tr-TR" sz="2000" dirty="0"/>
          </a:p>
          <a:p>
            <a:r>
              <a:rPr lang="tr-TR" sz="2000" dirty="0"/>
              <a:t> (2006 -OKS </a:t>
            </a:r>
          </a:p>
        </p:txBody>
      </p:sp>
      <p:sp>
        <p:nvSpPr>
          <p:cNvPr id="3" name="Oval 2"/>
          <p:cNvSpPr/>
          <p:nvPr/>
        </p:nvSpPr>
        <p:spPr>
          <a:xfrm>
            <a:off x="8028384" y="476672"/>
            <a:ext cx="36004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3902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70213E-6 C -0.02066 -0.01433 -0.04132 -0.0289 -0.06198 -0.04324 C -0.07135 -0.04972 -0.08281 -0.05064 -0.09288 -0.05272 C -0.11389 -0.05689 -0.13507 -0.05897 -0.15625 -0.06198 C -0.16753 -0.06568 -0.17864 -0.06776 -0.1901 -0.06961 C -0.23316 -0.06799 -0.22587 -0.06799 -0.25347 -0.06198 C -0.26041 -0.05827 -0.26614 -0.05226 -0.27309 -0.04879 C -0.2776 -0.04301 -0.28281 -0.03954 -0.28732 -0.03399 C -0.29028 -0.02567 -0.29045 -0.02613 -0.29288 -0.01688 C -0.29392 -0.01318 -0.29566 -0.00601 -0.29566 -0.00601 C -0.29479 0.01827 -0.29479 0.0421 -0.2901 0.06545 C -0.28559 0.08765 -0.27587 0.10754 -0.27031 0.12905 C -0.26302 0.15842 -0.26215 0.19265 -0.25781 0.22295 C -0.2566 0.26296 -0.25833 0.29279 -0.24635 0.32794 C -0.24444 0.34852 -0.24132 0.36772 -0.23941 0.3883 C -0.23889 0.39339 -0.23854 0.39825 -0.23819 0.40333 C -0.2375 0.40889 -0.23663 0.42022 -0.23663 0.42022 C -0.2375 0.44913 -0.23698 0.47803 -0.24635 0.50463 C -0.24791 0.50926 -0.25052 0.51319 -0.25208 0.51781 C -0.25555 0.52822 -0.25712 0.53932 -0.26041 0.54973 C -0.26753 0.5717 -0.27847 0.58858 -0.29288 0.60222 C -0.29375 0.60407 -0.29427 0.60662 -0.29566 0.60754 C -0.29722 0.60916 -0.29965 0.60847 -0.30139 0.60963 C -0.3118 0.61518 -0.29739 0.61263 -0.31423 0.61726 C -0.31632 0.61772 -0.31875 0.61818 -0.321 0.61911 C -0.32396 0.62003 -0.32951 0.62281 -0.32951 0.62281 C -0.33854 0.62119 -0.34844 0.62327 -0.35625 0.61726 C -0.36701 0.60847 -0.37621 0.59367 -0.38437 0.58118 C -0.39444 0.56638 -0.40364 0.55088 -0.41267 0.53446 C -0.41944 0.5229 -0.42708 0.48659 -0.43107 0.47271 C -0.44149 0.43386 -0.45486 0.39663 -0.46198 0.35639 C -0.46475 0.31222 -0.46632 0.26596 -0.47465 0.22295 C -0.47725 0.19219 -0.47812 0.14917 -0.48732 0.12003 C -0.4908 0.10916 -0.49375 0.09806 -0.49844 0.08812 C -0.50087 0.0828 -0.50694 0.07308 -0.50694 0.07308 C -0.50972 0.05805 -0.50607 0.07193 -0.51267 0.0599 C -0.51389 0.05759 -0.51406 0.05458 -0.51545 0.0525 C -0.5184 0.04765 -0.52205 0.04371 -0.52535 0.03932 C -0.53871 0.02151 -0.56719 0.01897 -0.58437 0.01481 C -0.59236 0.01527 -0.60035 0.01573 -0.60833 0.01689 C -0.61441 0.01781 -0.62048 0.02267 -0.62673 0.02429 C -0.66076 0.04695 -0.69392 0.07031 -0.72535 0.09922 C -0.73055 0.10407 -0.74149 0.1124 -0.74653 0.11818 C -0.75642 0.13044 -0.76285 0.15218 -0.77031 0.16698 C -0.79618 0.21832 -0.81857 0.27267 -0.83941 0.32794 C -0.85573 0.37119 -0.86736 0.41698 -0.87882 0.463 C -0.88298 0.48012 -0.88663 0.49607 -0.88871 0.51388 C -0.88958 0.52151 -0.89149 0.53654 -0.89149 0.53654 C -0.89045 0.56707 -0.88958 0.59598 -0.8816 0.62466 C -0.87969 0.64732 -0.87656 0.66975 -0.87309 0.69219 C -0.87066 0.70768 -0.87309 0.69589 -0.86892 0.71277 C -0.8684 0.71462 -0.86753 0.71855 -0.86753 0.71855 C -0.86614 0.73127 -0.86406 0.75093 -0.85764 0.76157 C -0.85642 0.76365 -0.85538 0.76573 -0.85347 0.76735 C -0.85087 0.7692 -0.84496 0.77082 -0.84496 0.77082 C -0.83698 0.77822 -0.83177 0.77845 -0.82239 0.77845 " pathEditMode="relative" ptsTypes="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95536" y="260648"/>
            <a:ext cx="828092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/>
              <a:t>I</a:t>
            </a:r>
            <a:r>
              <a:rPr lang="tr-TR" sz="2000" dirty="0"/>
              <a:t>. Dünya Savaşı'nı başlatan neden olarak Avusturya-Macaristan imparatorluğu </a:t>
            </a:r>
            <a:r>
              <a:rPr lang="tr-TR" sz="2000" dirty="0" err="1" smtClean="0"/>
              <a:t>velihatının</a:t>
            </a:r>
            <a:r>
              <a:rPr lang="tr-TR" sz="2000" dirty="0" smtClean="0"/>
              <a:t> </a:t>
            </a:r>
            <a:r>
              <a:rPr lang="tr-TR" sz="2000" dirty="0"/>
              <a:t>öldürülmesi gösterilirken, asıl nedenin </a:t>
            </a:r>
            <a:r>
              <a:rPr lang="tr-TR" sz="2000" dirty="0" smtClean="0"/>
              <a:t>Avrupa </a:t>
            </a:r>
            <a:r>
              <a:rPr lang="tr-TR" sz="2000" dirty="0"/>
              <a:t>devletleri arasındaki siyasal ve ekonomik çıkar paylaşımı olduğu kabul edilmektedir</a:t>
            </a:r>
            <a:r>
              <a:rPr lang="tr-TR" sz="2000" dirty="0" smtClean="0"/>
              <a:t>.</a:t>
            </a:r>
          </a:p>
          <a:p>
            <a:endParaRPr lang="tr-TR" sz="2000" dirty="0"/>
          </a:p>
          <a:p>
            <a:endParaRPr lang="tr-TR" sz="2000" dirty="0"/>
          </a:p>
          <a:p>
            <a:r>
              <a:rPr lang="tr-TR" sz="2000" dirty="0"/>
              <a:t>Bu paragrafta verilen bilgilere göre, aşağıdaki genellemelerden hangisine ulaşılabilir</a:t>
            </a:r>
            <a:r>
              <a:rPr lang="tr-TR" sz="2000" dirty="0" smtClean="0"/>
              <a:t>?</a:t>
            </a:r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Toplumun </a:t>
            </a:r>
            <a:r>
              <a:rPr lang="tr-TR" sz="2000" dirty="0"/>
              <a:t>içinde bulunduğu koşullar </a:t>
            </a:r>
            <a:r>
              <a:rPr lang="tr-TR" sz="2000" dirty="0" smtClean="0"/>
              <a:t>anlaşılmadan </a:t>
            </a:r>
            <a:r>
              <a:rPr lang="tr-TR" sz="2000" dirty="0"/>
              <a:t>olaylar anlaşılamaz</a:t>
            </a:r>
            <a:r>
              <a:rPr lang="tr-TR" sz="2000" dirty="0" smtClean="0"/>
              <a:t>.</a:t>
            </a:r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 startAt="2"/>
            </a:pPr>
            <a:r>
              <a:rPr lang="tr-TR" sz="2000" dirty="0" smtClean="0"/>
              <a:t>Olayların </a:t>
            </a:r>
            <a:r>
              <a:rPr lang="tr-TR" sz="2000" dirty="0"/>
              <a:t>görünen nedenleri dışında başka nedenleri de vardır</a:t>
            </a:r>
            <a:r>
              <a:rPr lang="tr-TR" sz="2000" dirty="0" smtClean="0"/>
              <a:t>.</a:t>
            </a:r>
          </a:p>
          <a:p>
            <a:pPr marL="342900" indent="-342900">
              <a:buAutoNum type="alphaUcParenR" startAt="2"/>
            </a:pPr>
            <a:endParaRPr lang="tr-TR" sz="2000" dirty="0"/>
          </a:p>
          <a:p>
            <a:pPr marL="342900" indent="-342900">
              <a:buAutoNum type="alphaUcParenR" startAt="3"/>
            </a:pPr>
            <a:r>
              <a:rPr lang="tr-TR" sz="2000" dirty="0" smtClean="0"/>
              <a:t>Benzer </a:t>
            </a:r>
            <a:r>
              <a:rPr lang="tr-TR" sz="2000" dirty="0"/>
              <a:t>olaylar benzer sonuçlara neden olurlar</a:t>
            </a:r>
            <a:r>
              <a:rPr lang="tr-TR" sz="2000" dirty="0" smtClean="0"/>
              <a:t>.</a:t>
            </a:r>
          </a:p>
          <a:p>
            <a:endParaRPr lang="tr-TR" sz="2000" dirty="0"/>
          </a:p>
          <a:p>
            <a:pPr marL="342900" indent="-342900">
              <a:buAutoNum type="alphaUcParenR" startAt="4"/>
            </a:pPr>
            <a:r>
              <a:rPr lang="tr-TR" sz="2000" dirty="0" smtClean="0"/>
              <a:t>Küçük </a:t>
            </a:r>
            <a:r>
              <a:rPr lang="tr-TR" sz="2000" dirty="0"/>
              <a:t>olaylar birikerek büyük olaylara yol açarlar</a:t>
            </a:r>
            <a:r>
              <a:rPr lang="tr-TR" sz="2000" dirty="0" smtClean="0"/>
              <a:t>.</a:t>
            </a:r>
          </a:p>
          <a:p>
            <a:pPr marL="342900" indent="-342900">
              <a:buAutoNum type="alphaUcParenR" startAt="4"/>
            </a:pPr>
            <a:endParaRPr lang="tr-TR" sz="2000" dirty="0"/>
          </a:p>
          <a:p>
            <a:r>
              <a:rPr lang="tr-TR" sz="2000" dirty="0"/>
              <a:t>(2002 -OKS)</a:t>
            </a:r>
          </a:p>
        </p:txBody>
      </p:sp>
      <p:sp>
        <p:nvSpPr>
          <p:cNvPr id="3" name="Oval 2"/>
          <p:cNvSpPr/>
          <p:nvPr/>
        </p:nvSpPr>
        <p:spPr>
          <a:xfrm>
            <a:off x="7524328" y="1556792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407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9584E-6 C -0.00521 -0.02266 -0.01493 -0.12442 -0.04375 -0.16119 C -0.05035 -0.17923 -0.06111 -0.18964 -0.07188 -0.20259 C -0.08004 -0.21253 -0.08664 -0.22433 -0.09445 -0.2345 C -0.09618 -0.23659 -0.09827 -0.23797 -0.1 -0.24006 C -0.10348 -0.24422 -0.1066 -0.24884 -0.1099 -0.25324 C -0.11129 -0.25509 -0.11372 -0.25532 -0.11545 -0.25694 C -0.12292 -0.26411 -0.12882 -0.27266 -0.13802 -0.27544 C -0.15747 -0.2914 -0.14723 -0.28376 -0.1691 -0.29833 C -0.18212 -0.30712 -0.19341 -0.30574 -0.20712 -0.30944 C -0.21511 -0.31152 -0.22292 -0.31591 -0.23108 -0.31707 C -0.23525 -0.31776 -0.23959 -0.31822 -0.24375 -0.31892 C -0.26545 -0.32308 -0.28507 -0.3284 -0.30712 -0.33025 C -0.31789 -0.32956 -0.32865 -0.32979 -0.33941 -0.32817 C -0.36216 -0.32493 -0.37848 -0.2951 -0.39306 -0.27544 C -0.39358 -0.27359 -0.39375 -0.27197 -0.39445 -0.27012 C -0.39566 -0.26688 -0.39757 -0.26411 -0.39861 -0.26064 C -0.39948 -0.25763 -0.39931 -0.25439 -0.4 -0.25139 C -0.4007 -0.24861 -0.40191 -0.2463 -0.40278 -0.24376 C -0.40226 -0.23127 -0.40313 -0.21855 -0.40139 -0.20629 C -0.40035 -0.19935 -0.3967 -0.1938 -0.39445 -0.18756 C -0.38733 -0.16859 -0.38039 -0.15102 -0.37188 -0.13321 C -0.354 -0.09598 -0.33664 -0.05805 -0.31702 -0.02243 C -0.30486 -0.00023 -0.29254 0.02081 -0.27882 0.0414 C -0.27327 0.04972 -0.26875 0.06152 -0.26198 0.06753 C -0.25677 0.08164 -0.24966 0.09366 -0.24375 0.10708 C -0.24115 0.12165 -0.23785 0.1309 -0.23386 0.14454 C -0.23177 0.15194 -0.23004 0.15957 -0.22813 0.16698 C -0.22726 0.17021 -0.22535 0.17646 -0.22535 0.17646 C -0.22309 0.19426 -0.22118 0.21115 -0.21979 0.22895 C -0.21858 0.26966 -0.21407 0.30967 -0.22396 0.34898 C -0.22622 0.36818 -0.22882 0.40449 -0.23664 0.42021 C -0.23802 0.42923 -0.23924 0.43478 -0.24236 0.44288 C -0.24393 0.45467 -0.24549 0.45768 -0.2507 0.46716 C -0.25643 0.49121 -0.27084 0.51226 -0.28316 0.53099 C -0.28716 0.537 -0.28837 0.54232 -0.29306 0.54787 C -0.30157 0.55782 -0.31216 0.56637 -0.32118 0.57609 C -0.34184 0.59852 -0.36337 0.62142 -0.39011 0.62858 C -0.39584 0.62789 -0.40157 0.62812 -0.40712 0.62673 C -0.41598 0.62465 -0.43108 0.59898 -0.43664 0.59112 C -0.44254 0.58279 -0.44931 0.57539 -0.45504 0.56661 C -0.48542 0.51966 -0.50486 0.48081 -0.52396 0.42599 C -0.52917 0.41096 -0.53143 0.39292 -0.53525 0.3772 C -0.53716 0.35592 -0.54011 0.33441 -0.54375 0.31337 C -0.54202 0.29093 -0.54254 0.26758 -0.53802 0.24584 C -0.52865 0.20097 -0.51545 0.15957 -0.50278 0.11633 C -0.49184 0.07932 -0.48264 0.0414 -0.47327 0.0037 C -0.46441 -0.03145 -0.45573 -0.0666 -0.4507 -0.10314 C -0.44966 -0.11101 -0.44879 -0.12373 -0.44792 -0.13136 C -0.44705 -0.13876 -0.44514 -0.15379 -0.44514 -0.15379 C -0.44566 -0.16952 -0.44497 -0.18524 -0.44653 -0.20074 C -0.44931 -0.22826 -0.46545 -0.26966 -0.48039 -0.28885 C -0.48594 -0.30412 -0.49566 -0.30759 -0.50712 -0.31129 C -0.52865 -0.30967 -0.54931 -0.30597 -0.57049 -0.30203 C -0.58594 -0.2951 -0.59861 -0.28561 -0.61129 -0.27197 C -0.62084 -0.24653 -0.63594 -0.22502 -0.64514 -0.19889 C -0.65365 -0.17438 -0.65712 -0.1457 -0.66337 -0.12003 C -0.66875 -0.09806 -0.67813 -0.07701 -0.68177 -0.05435 C -0.6849 -0.03561 -0.68611 -0.01642 -0.69011 0.00185 C -0.69323 0.03631 -0.70018 0.071 -0.7099 0.10315 C -0.71094 0.10985 -0.71181 0.11795 -0.71407 0.12396 C -0.71563 0.12789 -0.71979 0.13506 -0.71979 0.13506 C -0.72344 0.15541 -0.71841 0.13159 -0.72396 0.14824 C -0.72587 0.15426 -0.72587 0.16119 -0.72813 0.16698 C -0.72986 0.17137 -0.73542 0.18108 -0.73802 0.18571 C -0.74132 0.19935 -0.74896 0.20814 -0.75504 0.21947 C -0.75938 0.23705 -0.76129 0.25879 -0.7691 0.27405 C -0.77223 0.28677 -0.76979 0.28238 -0.77466 0.28908 C -0.77657 0.29648 -0.7783 0.30412 -0.78039 0.31152 C -0.7816 0.32285 -0.78125 0.32285 -0.78316 0.3321 C -0.78351 0.33395 -0.78455 0.33788 -0.78455 0.33788 " pathEditMode="relative" ptsTypes="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23528" y="332656"/>
            <a:ext cx="842493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/>
              <a:t>Anadolu, düşman kuvvetlerinin işgali </a:t>
            </a:r>
            <a:r>
              <a:rPr lang="tr-TR" sz="2000" dirty="0" smtClean="0"/>
              <a:t>altındayken</a:t>
            </a:r>
            <a:r>
              <a:rPr lang="tr-TR" sz="2000" dirty="0"/>
              <a:t>, yurdun çeşitli bölgelerinde bu işgallerden rahatsız olan halk, </a:t>
            </a:r>
            <a:r>
              <a:rPr lang="tr-TR" sz="2000" dirty="0" err="1"/>
              <a:t>Kuva-yi</a:t>
            </a:r>
            <a:r>
              <a:rPr lang="tr-TR" sz="2000" dirty="0"/>
              <a:t> Milliye adı altında direniş hareketlerine başlamıştır</a:t>
            </a:r>
            <a:r>
              <a:rPr lang="tr-TR" sz="2000" dirty="0" smtClean="0"/>
              <a:t>.</a:t>
            </a:r>
          </a:p>
          <a:p>
            <a:endParaRPr lang="tr-TR" sz="2000" dirty="0"/>
          </a:p>
          <a:p>
            <a:r>
              <a:rPr lang="tr-TR" sz="2000" dirty="0"/>
              <a:t>Buna göre, </a:t>
            </a:r>
            <a:r>
              <a:rPr lang="tr-TR" sz="2000" dirty="0" err="1"/>
              <a:t>Kuva-yi</a:t>
            </a:r>
            <a:r>
              <a:rPr lang="tr-TR" sz="2000" dirty="0"/>
              <a:t> Milliye hareketinin </a:t>
            </a:r>
            <a:r>
              <a:rPr lang="tr-TR" sz="2000" dirty="0" smtClean="0"/>
              <a:t>ortaya </a:t>
            </a:r>
            <a:r>
              <a:rPr lang="tr-TR" sz="2000" dirty="0"/>
              <a:t>çıkmasındaki temel amaç aşağıdakiler-den hangisidir</a:t>
            </a:r>
            <a:r>
              <a:rPr lang="tr-TR" sz="2000" dirty="0" smtClean="0"/>
              <a:t>?</a:t>
            </a:r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Düzenli </a:t>
            </a:r>
            <a:r>
              <a:rPr lang="tr-TR" sz="2000" dirty="0"/>
              <a:t>bir ordunun kurulmasını </a:t>
            </a:r>
            <a:r>
              <a:rPr lang="tr-TR" sz="2000" dirty="0" smtClean="0"/>
              <a:t>sağlamak</a:t>
            </a:r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 startAt="2"/>
            </a:pPr>
            <a:r>
              <a:rPr lang="tr-TR" sz="2000" dirty="0" smtClean="0"/>
              <a:t>Cumhuriyet </a:t>
            </a:r>
            <a:r>
              <a:rPr lang="tr-TR" sz="2000" dirty="0"/>
              <a:t>yönetiminin temellerini </a:t>
            </a:r>
            <a:r>
              <a:rPr lang="tr-TR" sz="2000" dirty="0" smtClean="0"/>
              <a:t>atmak</a:t>
            </a:r>
          </a:p>
          <a:p>
            <a:pPr marL="342900" indent="-342900">
              <a:buAutoNum type="alphaUcParenR" startAt="2"/>
            </a:pPr>
            <a:endParaRPr lang="tr-TR" sz="2000" dirty="0"/>
          </a:p>
          <a:p>
            <a:pPr marL="342900" indent="-342900">
              <a:buAutoNum type="alphaUcParenR" startAt="3"/>
            </a:pPr>
            <a:r>
              <a:rPr lang="tr-TR" sz="2000" dirty="0" smtClean="0"/>
              <a:t>Ülkeyi </a:t>
            </a:r>
            <a:r>
              <a:rPr lang="tr-TR" sz="2000" dirty="0"/>
              <a:t>yabancı güçlerden </a:t>
            </a:r>
            <a:r>
              <a:rPr lang="tr-TR" sz="2000" dirty="0" smtClean="0"/>
              <a:t>temizlemek</a:t>
            </a:r>
          </a:p>
          <a:p>
            <a:pPr marL="342900" indent="-342900">
              <a:buAutoNum type="alphaUcParenR" startAt="3"/>
            </a:pPr>
            <a:endParaRPr lang="tr-TR" sz="2000" dirty="0"/>
          </a:p>
          <a:p>
            <a:pPr marL="342900" indent="-342900">
              <a:buAutoNum type="alphaUcParenR" startAt="4"/>
            </a:pPr>
            <a:r>
              <a:rPr lang="tr-TR" sz="2000" dirty="0" smtClean="0"/>
              <a:t>Ülkede </a:t>
            </a:r>
            <a:r>
              <a:rPr lang="tr-TR" sz="2000" dirty="0"/>
              <a:t>ekonomik ve siyasal düzeni </a:t>
            </a:r>
            <a:r>
              <a:rPr lang="tr-TR" sz="2000" dirty="0" smtClean="0"/>
              <a:t>sağlamak</a:t>
            </a:r>
          </a:p>
          <a:p>
            <a:pPr marL="342900" indent="-342900">
              <a:buAutoNum type="alphaUcParenR" startAt="4"/>
            </a:pPr>
            <a:endParaRPr lang="tr-TR" sz="2000" dirty="0"/>
          </a:p>
          <a:p>
            <a:pPr marL="342900" indent="-342900">
              <a:buAutoNum type="alphaUcParenR" startAt="4"/>
            </a:pPr>
            <a:endParaRPr lang="tr-TR" sz="2000" dirty="0"/>
          </a:p>
          <a:p>
            <a:r>
              <a:rPr lang="tr-TR" sz="2000" dirty="0"/>
              <a:t>(2000 - OKS</a:t>
            </a:r>
            <a:r>
              <a:rPr lang="tr-TR" sz="2000" dirty="0" smtClean="0"/>
              <a:t>)</a:t>
            </a:r>
          </a:p>
          <a:p>
            <a:endParaRPr lang="tr-TR" dirty="0"/>
          </a:p>
        </p:txBody>
      </p:sp>
      <p:sp>
        <p:nvSpPr>
          <p:cNvPr id="3" name="Oval 2"/>
          <p:cNvSpPr/>
          <p:nvPr/>
        </p:nvSpPr>
        <p:spPr>
          <a:xfrm>
            <a:off x="7020272" y="2564904"/>
            <a:ext cx="288032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3223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3876E-7 C -0.00452 -0.02104 -0.00851 -0.04302 -0.01406 -0.0636 C -0.01771 -0.0932 -0.01268 -0.05643 -0.01823 -0.08626 C -0.0224 -0.10916 -0.02448 -0.13182 -0.0309 -0.15379 C -0.03299 -0.17854 -0.03768 -0.20513 -0.04358 -0.22872 C -0.04497 -0.2426 -0.04896 -0.25462 -0.0507 -0.26827 C -0.05208 -0.27891 -0.05347 -0.28955 -0.05486 -0.30018 C -0.05643 -0.31198 -0.05677 -0.32516 -0.06337 -0.33395 C -0.06893 -0.35592 -0.07882 -0.36008 -0.09427 -0.36771 C -0.09757 -0.36933 -0.10087 -0.37026 -0.10417 -0.37141 C -0.10799 -0.3728 -0.11545 -0.37512 -0.11545 -0.37512 C -0.14514 -0.37373 -0.14514 -0.37465 -0.16476 -0.36956 C -0.17379 -0.36355 -0.18351 -0.35985 -0.19288 -0.35453 C -0.19722 -0.34875 -0.20243 -0.34482 -0.20695 -0.3395 C -0.21545 -0.32956 -0.22483 -0.31406 -0.22952 -0.30018 C -0.23247 -0.29163 -0.23281 -0.28261 -0.23507 -0.27382 C -0.23368 -0.24075 -0.22952 -0.20745 -0.22101 -0.17623 C -0.21736 -0.16281 -0.21632 -0.16674 -0.21111 -0.15379 C -0.20504 -0.13853 -0.20052 -0.12211 -0.19427 -0.10685 C -0.19097 -0.09875 -0.18698 -0.09112 -0.18438 -0.08256 C -0.175 -0.05296 -0.16406 -0.02475 -0.15347 0.00393 C -0.14948 0.0148 -0.14375 0.02613 -0.1408 0.0377 C -0.13333 0.0673 -0.1434 0.02937 -0.13368 0.0599 C -0.12865 0.07609 -0.12622 0.09297 -0.12101 0.10893 C -0.11927 0.13599 -0.11528 0.16142 -0.11111 0.18779 C -0.10781 0.20953 -0.10677 0.23196 -0.10278 0.25347 C -0.1033 0.27983 -0.1 0.33002 -0.10972 0.36031 C -0.11632 0.38067 -0.12535 0.40264 -0.13507 0.42044 C -0.1382 0.42623 -0.14028 0.43363 -0.14497 0.43733 C -0.15243 0.44311 -0.15226 0.44241 -0.15903 0.45028 C -0.16511 0.45745 -0.17257 0.46716 -0.18021 0.47109 C -0.19844 0.48034 -0.21597 0.48474 -0.23507 0.48982 C -0.2441 0.48913 -0.25313 0.48936 -0.26198 0.48797 C -0.26649 0.48728 -0.275 0.48081 -0.27882 0.47849 C -0.30261 0.46392 -0.32448 0.44218 -0.34358 0.41836 C -0.36771 0.38853 -0.38577 0.3624 -0.40695 0.3284 C -0.42083 0.30643 -0.43611 0.28377 -0.44497 0.25717 C -0.4559 0.2241 -0.46476 0.18686 -0.4717 0.15194 C -0.47622 0.0858 -0.46945 0.17738 -0.47604 0.11078 C -0.47726 0.09829 -0.47882 0.07331 -0.47882 0.07331 C -0.4783 0.05458 -0.47934 0.03562 -0.47743 0.01688 C -0.47431 -0.01388 -0.46945 -0.01711 -0.46337 -0.04117 C -0.46024 -0.05365 -0.46007 -0.06753 -0.45486 -0.07863 C -0.4283 -0.13483 -0.4059 -0.1975 -0.39011 -0.26064 C -0.38785 -0.27868 -0.38733 -0.27845 -0.39011 -0.30388 C -0.3908 -0.31013 -0.39531 -0.31429 -0.39844 -0.31892 C -0.40208 -0.32424 -0.4059 -0.32886 -0.40972 -0.33395 C -0.41372 -0.33927 -0.42639 -0.34019 -0.4309 -0.34135 C -0.43958 -0.34343 -0.4474 -0.34736 -0.45625 -0.34898 C -0.47049 -0.34759 -0.48177 -0.34436 -0.49566 -0.34135 C -0.5059 -0.33603 -0.51719 -0.33256 -0.52813 -0.33002 C -0.55018 -0.31822 -0.57431 -0.287 -0.58872 -0.26249 C -0.59184 -0.25717 -0.59636 -0.25416 -0.6 -0.24954 C -0.60538 -0.23474 -0.59931 -0.24838 -0.60833 -0.23635 C -0.61823 -0.22317 -0.60781 -0.2345 -0.61545 -0.22132 C -0.61754 -0.21785 -0.6224 -0.21184 -0.6224 -0.21184 C -0.62379 -0.20467 -0.62691 -0.20028 -0.62813 -0.19311 C -0.63021 -0.18039 -0.63264 -0.16813 -0.63507 -0.15564 C -0.63681 -0.1339 -0.64132 -0.11448 -0.64636 -0.09366 C -0.64965 -0.08025 -0.65156 -0.06499 -0.65625 -0.0525 C -0.65764 -0.03608 -0.66024 -0.02012 -0.66198 -0.0037 C -0.66372 0.01203 -0.66406 0.0333 -0.66754 0.0488 C -0.67274 0.07239 -0.66788 0.03654 -0.67309 0.0673 C -0.675 0.07956 -0.67743 0.08973 -0.68299 0.09945 C -0.68958 0.1265 -0.70208 0.14408 -0.71962 0.15957 C -0.72535 0.17114 -0.71893 0.1605 -0.72674 0.16698 C -0.73264 0.17183 -0.72639 0.17091 -0.73229 0.17091 L -0.72674 0.16142 " pathEditMode="relative" ptsTypes="ffffffffffffffffffffffffffffffffffffffffffffffffffffffffffffffffff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23528" y="260648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 err="1"/>
              <a:t>Kuva-yi</a:t>
            </a:r>
            <a:r>
              <a:rPr lang="tr-TR" sz="2000" dirty="0"/>
              <a:t> </a:t>
            </a:r>
            <a:r>
              <a:rPr lang="tr-TR" sz="2000" dirty="0" err="1"/>
              <a:t>Milliye'nin</a:t>
            </a:r>
            <a:r>
              <a:rPr lang="tr-TR" sz="2000" dirty="0"/>
              <a:t> amacı, vatanı işgal eden düşman kuvvetlerini yurttan atmaktı. </a:t>
            </a:r>
            <a:r>
              <a:rPr lang="tr-TR" sz="2000" dirty="0" err="1"/>
              <a:t>Kuva-yi</a:t>
            </a:r>
            <a:r>
              <a:rPr lang="tr-TR" sz="2000" dirty="0"/>
              <a:t> Milliye düzenli ordu kuruluncaya kadar, </a:t>
            </a:r>
            <a:r>
              <a:rPr lang="tr-TR" sz="2000" dirty="0" smtClean="0"/>
              <a:t>düşmana </a:t>
            </a:r>
            <a:r>
              <a:rPr lang="tr-TR" sz="2000" dirty="0"/>
              <a:t>karşı silahlı mücadele verdi. Bu </a:t>
            </a:r>
            <a:r>
              <a:rPr lang="tr-TR" sz="2000" dirty="0" smtClean="0"/>
              <a:t>mücadele </a:t>
            </a:r>
            <a:r>
              <a:rPr lang="tr-TR" sz="2000" dirty="0"/>
              <a:t>ruhu sayesinde Türk insanı, yurdunu </a:t>
            </a:r>
            <a:r>
              <a:rPr lang="tr-TR" sz="2000" dirty="0" smtClean="0"/>
              <a:t>koruma </a:t>
            </a:r>
            <a:r>
              <a:rPr lang="tr-TR" sz="2000" dirty="0"/>
              <a:t>düşüncesine sahip </a:t>
            </a:r>
            <a:r>
              <a:rPr lang="tr-TR" sz="2000" dirty="0" smtClean="0"/>
              <a:t>olmuştur.</a:t>
            </a:r>
          </a:p>
          <a:p>
            <a:endParaRPr lang="tr-TR" sz="2000" dirty="0"/>
          </a:p>
          <a:p>
            <a:r>
              <a:rPr lang="tr-TR" sz="2000" dirty="0"/>
              <a:t>Burada, </a:t>
            </a:r>
            <a:r>
              <a:rPr lang="tr-TR" sz="2000" dirty="0" err="1"/>
              <a:t>Kuva-yi</a:t>
            </a:r>
            <a:r>
              <a:rPr lang="tr-TR" sz="2000" dirty="0"/>
              <a:t> </a:t>
            </a:r>
            <a:r>
              <a:rPr lang="tr-TR" sz="2000" dirty="0" err="1"/>
              <a:t>Milliye'nin</a:t>
            </a:r>
            <a:r>
              <a:rPr lang="tr-TR" sz="2000" dirty="0"/>
              <a:t> kuruluş </a:t>
            </a:r>
            <a:r>
              <a:rPr lang="tr-TR" sz="2000" dirty="0" smtClean="0"/>
              <a:t>amaçlarından </a:t>
            </a:r>
            <a:r>
              <a:rPr lang="tr-TR" sz="2000" dirty="0"/>
              <a:t>hangisi üzerinde durulmuştur</a:t>
            </a:r>
            <a:r>
              <a:rPr lang="tr-TR" sz="2000" dirty="0" smtClean="0"/>
              <a:t>?</a:t>
            </a:r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Direniş </a:t>
            </a:r>
            <a:r>
              <a:rPr lang="tr-TR" sz="2000" dirty="0"/>
              <a:t>amacıyla kurulan birlikleri </a:t>
            </a:r>
            <a:r>
              <a:rPr lang="tr-TR" sz="2000" dirty="0" smtClean="0"/>
              <a:t>toparlama</a:t>
            </a:r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 startAt="2"/>
            </a:pPr>
            <a:r>
              <a:rPr lang="tr-TR" sz="2000" dirty="0" smtClean="0"/>
              <a:t>Kurulacak </a:t>
            </a:r>
            <a:r>
              <a:rPr lang="tr-TR" sz="2000" dirty="0"/>
              <a:t>yeni yönetimin ilkelerini </a:t>
            </a:r>
            <a:r>
              <a:rPr lang="tr-TR" sz="2000" dirty="0" smtClean="0"/>
              <a:t>anlatma</a:t>
            </a:r>
          </a:p>
          <a:p>
            <a:pPr marL="342900" indent="-342900">
              <a:buAutoNum type="alphaUcParenR" startAt="2"/>
            </a:pPr>
            <a:endParaRPr lang="tr-TR" sz="2000" dirty="0"/>
          </a:p>
          <a:p>
            <a:pPr marL="342900" indent="-342900">
              <a:buAutoNum type="alphaUcParenR" startAt="3"/>
            </a:pPr>
            <a:r>
              <a:rPr lang="tr-TR" sz="2000" dirty="0" smtClean="0"/>
              <a:t>Türk </a:t>
            </a:r>
            <a:r>
              <a:rPr lang="tr-TR" sz="2000" dirty="0"/>
              <a:t>insanında mücadele bilinci </a:t>
            </a:r>
            <a:r>
              <a:rPr lang="tr-TR" sz="2000" dirty="0" smtClean="0"/>
              <a:t>oluşturma</a:t>
            </a:r>
          </a:p>
          <a:p>
            <a:pPr marL="342900" indent="-342900">
              <a:buAutoNum type="alphaUcParenR" startAt="3"/>
            </a:pPr>
            <a:endParaRPr lang="tr-TR" sz="2000" dirty="0"/>
          </a:p>
          <a:p>
            <a:pPr marL="342900" indent="-342900">
              <a:buAutoNum type="alphaUcParenR" startAt="4"/>
            </a:pPr>
            <a:r>
              <a:rPr lang="tr-TR" sz="2000" dirty="0" smtClean="0"/>
              <a:t>Türk </a:t>
            </a:r>
            <a:r>
              <a:rPr lang="tr-TR" sz="2000" dirty="0"/>
              <a:t>insanının özgürlük isteğini dünyaya </a:t>
            </a:r>
            <a:r>
              <a:rPr lang="tr-TR" sz="2000" dirty="0" smtClean="0"/>
              <a:t>anlatma</a:t>
            </a:r>
          </a:p>
          <a:p>
            <a:pPr marL="342900" indent="-342900">
              <a:buAutoNum type="alphaUcParenR" startAt="4"/>
            </a:pPr>
            <a:endParaRPr lang="tr-TR" sz="2000" dirty="0"/>
          </a:p>
          <a:p>
            <a:pPr marL="342900" indent="-342900">
              <a:buAutoNum type="alphaUcParenR" startAt="4"/>
            </a:pPr>
            <a:endParaRPr lang="tr-TR" sz="2000" dirty="0"/>
          </a:p>
          <a:p>
            <a:r>
              <a:rPr lang="tr-TR" sz="2000" dirty="0"/>
              <a:t>(1999-OKS</a:t>
            </a:r>
            <a:r>
              <a:rPr lang="tr-TR" sz="2000" dirty="0" smtClean="0"/>
              <a:t>)</a:t>
            </a:r>
          </a:p>
          <a:p>
            <a:endParaRPr lang="tr-TR" dirty="0"/>
          </a:p>
        </p:txBody>
      </p:sp>
      <p:sp>
        <p:nvSpPr>
          <p:cNvPr id="3" name="Oval 2"/>
          <p:cNvSpPr/>
          <p:nvPr/>
        </p:nvSpPr>
        <p:spPr>
          <a:xfrm>
            <a:off x="7092280" y="2708920"/>
            <a:ext cx="288032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207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9.14894E-6 C -0.00104 -0.00625 -0.00972 -0.16143 -0.03958 -0.21763 C -0.04323 -0.22503 -0.04826 -0.23104 -0.05208 -0.23844 C -0.06007 -0.25347 -0.0684 -0.2729 -0.08021 -0.28331 C -0.09305 -0.31014 -0.11458 -0.31314 -0.13663 -0.31522 C -0.15746 -0.31985 -0.15225 -0.31962 -0.18871 -0.31337 C -0.19566 -0.31222 -0.20173 -0.30736 -0.20833 -0.30597 C -0.23437 -0.29025 -0.26198 -0.2766 -0.28316 -0.24954 C -0.28489 -0.247 -0.28715 -0.24469 -0.28871 -0.24214 C -0.29027 -0.23983 -0.29132 -0.23682 -0.29288 -0.23474 C -0.30173 -0.22318 -0.30868 -0.21231 -0.31406 -0.19705 C -0.32257 -0.17322 -0.32777 -0.1464 -0.32951 -0.12026 C -0.33073 -0.10593 -0.33229 -0.07702 -0.33229 -0.07702 C -0.33142 -0.03978 -0.32882 -0.00717 -0.321 0.02798 C -0.32066 0.03353 -0.32031 0.03931 -0.31961 0.04486 C -0.31892 0.04995 -0.31736 0.0548 -0.31701 0.05989 C -0.31354 0.09158 -0.31284 0.12372 -0.30989 0.15564 C -0.30885 0.19195 -0.30729 0.22802 -0.30694 0.26433 C -0.30659 0.29995 -0.30538 0.36887 -0.33368 0.39384 C -0.35156 0.42853 -0.39132 0.4586 -0.42239 0.4653 C -0.44791 0.47085 -0.47413 0.46831 -0.5 0.469 C -0.50955 0.47016 -0.51875 0.47132 -0.52812 0.4727 C -0.53698 0.47386 -0.55486 0.47641 -0.55486 0.47641 C -0.58836 0.47479 -0.59288 0.47641 -0.6184 0.4653 C -0.61979 0.46392 -0.621 0.4623 -0.62239 0.46137 C -0.62413 0.46022 -0.62656 0.46091 -0.62812 0.45952 C -0.62951 0.45837 -0.62986 0.45559 -0.6309 0.45397 C -0.6368 0.44611 -0.64982 0.43293 -0.65764 0.42761 C -0.66215 0.41628 -0.67343 0.40818 -0.67743 0.39754 C -0.68246 0.38459 -0.67882 0.39199 -0.69027 0.37696 C -0.69392 0.3721 -0.69652 0.3654 -0.7 0.36008 C -0.70677 0.34944 -0.71527 0.33996 -0.72118 0.32816 C -0.74531 0.27937 -0.76093 0.22479 -0.78038 0.17252 C -0.78611 0.15679 -0.78732 0.13829 -0.79149 0.12187 C -0.79288 0.10869 -0.79496 0.08094 -0.78889 0.06937 C -0.78125 0.0555 -0.76823 0.0363 -0.75781 0.02613 C -0.75295 0.01341 -0.74392 0.00647 -0.7368 -0.00394 C -0.73298 -0.00926 -0.7309 -0.01619 -0.72691 -0.02082 C -0.72361 -0.02452 -0.71979 -0.02776 -0.71684 -0.03192 C -0.69982 -0.05597 -0.70746 -0.05158 -0.69288 -0.06569 C -0.67274 -0.08534 -0.64878 -0.10269 -0.6309 -0.12581 C -0.62743 -0.1353 -0.62222 -0.142 -0.61684 -0.1501 C -0.60746 -0.16467 -0.59774 -0.17993 -0.58593 -0.19149 C -0.57882 -0.19843 -0.57066 -0.20375 -0.56336 -0.21023 C -0.56024 -0.213 -0.55816 -0.2174 -0.55486 -0.21971 C -0.54878 -0.22433 -0.54149 -0.22642 -0.53524 -0.23081 C -0.525 -0.23798 -0.51441 -0.24307 -0.50277 -0.24584 C -0.49722 -0.24723 -0.48611 -0.24954 -0.48611 -0.24954 C -0.46111 -0.24885 -0.43611 -0.24885 -0.41128 -0.24769 C -0.39097 -0.24677 -0.36944 -0.23867 -0.3493 -0.23474 C -0.346 -0.2204 -0.35 -0.2019 -0.35347 -0.18779 C -0.35781 -0.14732 -0.35555 -0.10778 -0.35086 -0.06754 C -0.35191 -0.03007 -0.35486 0.00578 -0.35642 0.04301 C -0.35521 0.07215 -0.35555 0.09782 -0.3493 0.12557 C -0.35034 0.17876 -0.346 0.22016 -0.37465 0.25693 C -0.37725 0.26734 -0.38472 0.27335 -0.38871 0.2833 C -0.39948 0.30851 -0.41597 0.32909 -0.43802 0.33394 C -0.44826 0.33325 -0.45868 0.33302 -0.46892 0.33209 C -0.48316 0.33071 -0.49722 0.32261 -0.51128 0.31891 C -0.52899 0.30943 -0.54618 0.30619 -0.56475 0.30203 C -0.58472 0.28885 -0.60451 0.27613 -0.62239 0.25878 C -0.62743 0.25393 -0.63211 0.24999 -0.63802 0.24745 C -0.64184 0.24583 -0.64948 0.24375 -0.64948 0.24375 C -0.65573 0.23797 -0.6618 0.23589 -0.66909 0.23265 C -0.67517 0.2271 -0.68211 0.22409 -0.68889 0.21947 C -0.69982 0.21207 -0.71076 0.20513 -0.72239 0.19888 C -0.72708 0.19264 -0.72899 0.18547 -0.73229 0.17807 C -0.73281 0.17553 -0.73316 0.17321 -0.73368 0.17067 C -0.7342 0.16882 -0.73368 0.16396 -0.73507 0.16489 C -0.73698 0.16604 -0.7368 0.17576 -0.7368 0.17807 " pathEditMode="relative" ptsTypes="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smtClean="0"/>
              <a:t>HAZIRLAYAN </a:t>
            </a:r>
            <a:br>
              <a:rPr lang="tr-TR" dirty="0" smtClean="0"/>
            </a:br>
            <a:r>
              <a:rPr lang="tr-TR" dirty="0" smtClean="0"/>
              <a:t>AHMET  ALİ KARAALP</a:t>
            </a:r>
            <a:br>
              <a:rPr lang="tr-TR" dirty="0" smtClean="0"/>
            </a:br>
            <a:r>
              <a:rPr lang="tr-TR" dirty="0" smtClean="0"/>
              <a:t>SOSYAL BİLGİLER ÖĞRETMENİ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05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260648"/>
            <a:ext cx="1512168" cy="1961208"/>
          </a:xfrm>
          <a:prstGeom prst="rect">
            <a:avLst/>
          </a:prstGeom>
        </p:spPr>
      </p:pic>
      <p:sp>
        <p:nvSpPr>
          <p:cNvPr id="3" name="Dikdörtgen Belirtme Çizgisi 2"/>
          <p:cNvSpPr/>
          <p:nvPr/>
        </p:nvSpPr>
        <p:spPr>
          <a:xfrm>
            <a:off x="251520" y="2996952"/>
            <a:ext cx="4320480" cy="1728192"/>
          </a:xfrm>
          <a:prstGeom prst="wedgeRectCallout">
            <a:avLst>
              <a:gd name="adj1" fmla="val -40854"/>
              <a:gd name="adj2" fmla="val -9548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Tahtaya  yazdığım gelişmeler I. Dünya Savaşı’nın çıkmasında hangi alandaki nedenlerin etkili olduğunu göstermez?</a:t>
            </a:r>
            <a:endParaRPr lang="tr-TR" dirty="0"/>
          </a:p>
        </p:txBody>
      </p:sp>
      <p:sp>
        <p:nvSpPr>
          <p:cNvPr id="5" name="Yuvarlatılmış Dikdörtgen 4"/>
          <p:cNvSpPr/>
          <p:nvPr/>
        </p:nvSpPr>
        <p:spPr>
          <a:xfrm>
            <a:off x="1763688" y="228716"/>
            <a:ext cx="4896543" cy="23762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rgbClr val="FF0000"/>
                </a:solidFill>
              </a:rPr>
              <a:t>Fransız İhtilali’nin </a:t>
            </a:r>
            <a:r>
              <a:rPr lang="tr-TR" dirty="0" smtClean="0"/>
              <a:t>getirdiği anlayışlar yönetim ve toplum yaşamında önemli değişikliklere  yol açmıştır.</a:t>
            </a:r>
          </a:p>
          <a:p>
            <a:pPr algn="ctr"/>
            <a:r>
              <a:rPr lang="tr-TR" sz="2400" b="1" dirty="0" smtClean="0">
                <a:solidFill>
                  <a:srgbClr val="FF0000"/>
                </a:solidFill>
              </a:rPr>
              <a:t>Sanayi İnkılabı</a:t>
            </a:r>
            <a:r>
              <a:rPr lang="tr-TR" dirty="0" smtClean="0"/>
              <a:t>, sömürgecilik yarışının hızlanmasına ve devletler arası çıkar çatışmaların yaşanmasına neden olmuştur.</a:t>
            </a:r>
            <a:endParaRPr lang="tr-TR" dirty="0"/>
          </a:p>
        </p:txBody>
      </p:sp>
      <p:sp>
        <p:nvSpPr>
          <p:cNvPr id="8" name="Dikdörtgen 7"/>
          <p:cNvSpPr/>
          <p:nvPr/>
        </p:nvSpPr>
        <p:spPr>
          <a:xfrm>
            <a:off x="4788024" y="2780928"/>
            <a:ext cx="3960440" cy="345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r-TR" sz="2000" b="1" dirty="0" smtClean="0"/>
              <a:t>Hangi öğrenci, öğretmenin sorusuna yanlış bir  cevap vermiştir?</a:t>
            </a:r>
          </a:p>
          <a:p>
            <a:endParaRPr lang="tr-TR" sz="2000" b="1" dirty="0" smtClean="0"/>
          </a:p>
          <a:p>
            <a:r>
              <a:rPr lang="tr-TR" sz="2000" b="1" dirty="0" smtClean="0"/>
              <a:t>A- CANER- SİYASİ</a:t>
            </a:r>
          </a:p>
          <a:p>
            <a:r>
              <a:rPr lang="tr-TR" sz="2000" b="1" dirty="0" smtClean="0"/>
              <a:t>B- EBRU- DİNİ</a:t>
            </a:r>
          </a:p>
          <a:p>
            <a:r>
              <a:rPr lang="tr-TR" sz="2000" b="1" dirty="0" smtClean="0"/>
              <a:t>C- KEMAL- SOSYAL</a:t>
            </a:r>
          </a:p>
          <a:p>
            <a:r>
              <a:rPr lang="tr-TR" sz="2000" b="1" dirty="0" smtClean="0"/>
              <a:t>D- SEMA- EKONOMİK</a:t>
            </a:r>
            <a:endParaRPr lang="tr-TR" sz="2000" b="1" dirty="0"/>
          </a:p>
        </p:txBody>
      </p:sp>
      <p:sp>
        <p:nvSpPr>
          <p:cNvPr id="9" name="Oval 8"/>
          <p:cNvSpPr/>
          <p:nvPr/>
        </p:nvSpPr>
        <p:spPr>
          <a:xfrm>
            <a:off x="7884368" y="548680"/>
            <a:ext cx="45720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0133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27 0.04371 C -0.08594 -0.01711 -0.09723 -0.04972 -0.15712 -0.05758 C -0.18889 -0.05481 -0.22014 -0.04579 -0.25157 -0.03885 C -0.25486 -0.03769 -0.25782 -0.03446 -0.26129 -0.03307 C -0.2717 -0.02891 -0.26823 -0.03423 -0.2783 -0.02752 C -0.28316 -0.02428 -0.29236 -0.01642 -0.29236 -0.01619 C -0.29705 -0.00832 -0.30105 -0.00601 -0.30521 0.0007 C -0.30973 0.00879 -0.31372 0.01735 -0.3191 0.02428 C -0.32379 0.05111 -0.3158 0.00995 -0.32466 0.04186 C -0.32657 0.04857 -0.32795 0.05897 -0.329 0.06638 C -0.33525 0.10292 -0.33473 0.14547 -0.33733 0.18455 C -0.34202 0.24653 -0.34775 0.31244 -0.35434 0.37581 C -0.35504 0.38876 -0.35469 0.40218 -0.35573 0.41536 C -0.35608 0.41929 -0.35782 0.42276 -0.35851 0.42646 C -0.3599 0.43317 -0.3599 0.44033 -0.36129 0.44704 C -0.36927 0.4852 -0.3882 0.52197 -0.40643 0.55227 C -0.4132 0.56337 -0.42448 0.59066 -0.43316 0.59898 C -0.45226 0.61749 -0.41997 0.58557 -0.44723 0.6161 C -0.45434 0.62396 -0.45868 0.62442 -0.46702 0.6309 C -0.49462 0.65171 -0.51337 0.66559 -0.54601 0.6686 C -0.55764 0.6679 -0.56945 0.6686 -0.58108 0.66675 C -0.58594 0.66605 -0.59028 0.66235 -0.59514 0.66096 C -0.60677 0.65749 -0.61858 0.65449 -0.63039 0.65171 C -0.63924 0.6494 -0.64827 0.6494 -0.65712 0.64755 C -0.66372 0.64663 -0.67691 0.64385 -0.67691 0.64385 C -0.67917 0.64292 -0.6816 0.642 -0.68386 0.64015 C -0.68681 0.6383 -0.69236 0.63275 -0.69236 0.63275 C -0.69827 0.62072 -0.70695 0.60962 -0.71355 0.59713 C -0.72622 0.57308 -0.73716 0.54764 -0.74723 0.5222 C -0.75799 0.49491 -0.77188 0.46878 -0.77969 0.43964 C -0.78473 0.42114 -0.78907 0.40218 -0.79375 0.38321 C -0.79688 0.37072 -0.79948 0.35823 -0.80226 0.34575 C -0.80365 0.33927 -0.80643 0.32678 -0.80643 0.32678 C -0.81007 0.27984 -0.80417 0.34112 -0.81355 0.28955 C -0.81771 0.26735 -0.81806 0.24237 -0.82049 0.22017 C -0.81962 0.20953 -0.81927 0.19866 -0.81771 0.18825 C -0.81441 0.16559 -0.8 0.14593 -0.78959 0.12812 C -0.78525 0.12072 -0.78264 0.10962 -0.7783 0.10199 C -0.76441 0.07933 -0.74879 0.05666 -0.73039 0.03816 C -0.72396 0.03169 -0.71268 0.03007 -0.70504 0.02799 C -0.7007 0.02822 -0.67466 0.02822 -0.66424 0.03261 C -0.63473 0.04302 -0.61459 0.06892 -0.59098 0.09228 C -0.58907 0.09251 -0.58837 0.09621 -0.58664 0.09829 C -0.58507 0.10014 -0.58264 0.10037 -0.58108 0.10199 C -0.57483 0.1087 -0.57084 0.11679 -0.56424 0.12442 C -0.5632 0.12627 -0.5625 0.12836 -0.56129 0.12997 C -0.56007 0.13159 -0.55834 0.13206 -0.55712 0.13391 C -0.54896 0.14732 -0.5599 0.13645 -0.55 0.14501 C -0.54914 0.14755 -0.54861 0.15056 -0.54723 0.15264 C -0.54618 0.15426 -0.5441 0.15449 -0.54306 0.15634 C -0.54219 0.15796 -0.54236 0.16004 -0.54167 0.16189 C -0.54011 0.16605 -0.53646 0.17183 -0.53455 0.17507 C -0.53247 0.18363 -0.52882 0.19033 -0.52466 0.1975 C -0.52223 0.20745 -0.51615 0.2204 -0.51059 0.22757 C -0.5033 0.24584 -0.51268 0.22387 -0.50365 0.24075 C -0.49896 0.24769 -0.49757 0.25902 -0.49098 0.26527 C -0.48698 0.27313 -0.48525 0.28099 -0.47969 0.28585 C -0.47778 0.29348 -0.4698 0.30828 -0.4698 0.30828 C -0.46702 0.32354 -0.46337 0.3402 -0.45712 0.35315 C -0.45573 0.36425 -0.45348 0.37442 -0.45157 0.38506 C -0.45261 0.4068 -0.44844 0.4216 -0.46424 0.42831 C -0.46337 0.44612 -0.46459 0.46231 -0.45712 0.47711 C -0.45521 0.4852 -0.45157 0.49353 -0.44723 0.49977 C -0.44427 0.51157 -0.44827 0.49885 -0.44028 0.51087 C -0.43802 0.51434 -0.43646 0.5185 -0.43455 0.5222 C -0.43368 0.52405 -0.43177 0.52775 -0.43177 0.52799 C -0.42952 0.537 -0.42552 0.54163 -0.42049 0.54857 C -0.41875 0.55551 -0.4158 0.55643 -0.41198 0.56152 C -0.40434 0.57169 -0.39566 0.58881 -0.38525 0.59343 C -0.38143 0.59667 -0.3783 0.60222 -0.37396 0.60453 C -0.37136 0.60638 -0.36563 0.60823 -0.36563 0.60823 C -0.35695 0.61934 -0.36893 0.605 -0.35851 0.61379 C -0.35747 0.61471 -0.35695 0.61702 -0.35573 0.61795 C -0.34931 0.62211 -0.34167 0.6235 -0.33473 0.6235 " pathEditMode="relative" rAng="0" ptsTypes="fffffffffffffffffffffffffffffffffffffffffffffffffffffffffffffffffffffffffA">
                                      <p:cBhvr>
                                        <p:cTn id="6" dur="2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26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539552" y="548680"/>
            <a:ext cx="763284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smtClean="0"/>
              <a:t>2. </a:t>
            </a:r>
            <a:r>
              <a:rPr lang="tr-TR" sz="2400" dirty="0"/>
              <a:t>Balkan Savaşı sonunda, Rodos ve </a:t>
            </a:r>
            <a:r>
              <a:rPr lang="tr-TR" sz="2400" dirty="0" smtClean="0"/>
              <a:t>çevresindeki </a:t>
            </a:r>
            <a:r>
              <a:rPr lang="tr-TR" sz="2400" dirty="0"/>
              <a:t>12 ada dışında, bütün Ege adaları </a:t>
            </a:r>
            <a:r>
              <a:rPr lang="tr-TR" sz="2400" dirty="0" smtClean="0"/>
              <a:t>Yunanlılar </a:t>
            </a:r>
            <a:r>
              <a:rPr lang="tr-TR" sz="2400" dirty="0"/>
              <a:t>tarafından işgal edilmiştir</a:t>
            </a:r>
            <a:r>
              <a:rPr lang="tr-TR" sz="2400" dirty="0" smtClean="0"/>
              <a:t>.</a:t>
            </a:r>
          </a:p>
          <a:p>
            <a:endParaRPr lang="tr-TR" dirty="0"/>
          </a:p>
          <a:p>
            <a:endParaRPr lang="tr-TR" dirty="0"/>
          </a:p>
          <a:p>
            <a:r>
              <a:rPr lang="tr-TR" sz="2400" dirty="0"/>
              <a:t>Bu durum aşağıdakilerden hangisini </a:t>
            </a:r>
            <a:r>
              <a:rPr lang="tr-TR" sz="2400" dirty="0" smtClean="0"/>
              <a:t>göstermektedir?</a:t>
            </a:r>
          </a:p>
          <a:p>
            <a:endParaRPr lang="tr-TR" sz="2400" dirty="0"/>
          </a:p>
          <a:p>
            <a:pPr marL="342900" indent="-342900">
              <a:buAutoNum type="alphaUcParenR"/>
            </a:pPr>
            <a:r>
              <a:rPr lang="tr-TR" sz="2400" dirty="0" smtClean="0"/>
              <a:t>Ege'deki </a:t>
            </a:r>
            <a:r>
              <a:rPr lang="tr-TR" sz="2400" dirty="0"/>
              <a:t>Osmanlı üstünlüğünün sona </a:t>
            </a:r>
            <a:r>
              <a:rPr lang="tr-TR" sz="2400" dirty="0" smtClean="0"/>
              <a:t>erdiğini</a:t>
            </a:r>
          </a:p>
          <a:p>
            <a:pPr marL="342900" indent="-342900">
              <a:buAutoNum type="alphaUcParenR"/>
            </a:pPr>
            <a:endParaRPr lang="tr-TR" sz="2400" dirty="0"/>
          </a:p>
          <a:p>
            <a:pPr marL="342900" indent="-342900">
              <a:buAutoNum type="alphaUcParenR" startAt="2"/>
            </a:pPr>
            <a:r>
              <a:rPr lang="tr-TR" sz="2400" dirty="0" smtClean="0"/>
              <a:t>İtalya'nın </a:t>
            </a:r>
            <a:r>
              <a:rPr lang="tr-TR" sz="2400" dirty="0"/>
              <a:t>Ege'den </a:t>
            </a:r>
            <a:r>
              <a:rPr lang="tr-TR" sz="2400" dirty="0" smtClean="0"/>
              <a:t>çekildiğini</a:t>
            </a:r>
          </a:p>
          <a:p>
            <a:pPr marL="342900" indent="-342900">
              <a:buAutoNum type="alphaUcParenR" startAt="2"/>
            </a:pPr>
            <a:endParaRPr lang="tr-TR" sz="2400" dirty="0"/>
          </a:p>
          <a:p>
            <a:pPr marL="342900" indent="-342900">
              <a:buAutoNum type="alphaUcParenR" startAt="3"/>
            </a:pPr>
            <a:r>
              <a:rPr lang="tr-TR" sz="2400" dirty="0" smtClean="0"/>
              <a:t>Yunanistan'ın </a:t>
            </a:r>
            <a:r>
              <a:rPr lang="tr-TR" sz="2400" dirty="0"/>
              <a:t>Osmanlı Devleti'nden </a:t>
            </a:r>
            <a:r>
              <a:rPr lang="tr-TR" sz="2400" dirty="0" smtClean="0"/>
              <a:t>ayrıldığını</a:t>
            </a:r>
          </a:p>
          <a:p>
            <a:pPr marL="342900" indent="-342900">
              <a:buAutoNum type="alphaUcParenR" startAt="3"/>
            </a:pPr>
            <a:endParaRPr lang="tr-TR" sz="2400" dirty="0"/>
          </a:p>
          <a:p>
            <a:pPr marL="342900" indent="-342900">
              <a:buAutoNum type="alphaUcParenR" startAt="4"/>
            </a:pPr>
            <a:r>
              <a:rPr lang="tr-TR" sz="2400" dirty="0" smtClean="0"/>
              <a:t>Ege </a:t>
            </a:r>
            <a:r>
              <a:rPr lang="tr-TR" sz="2400" dirty="0"/>
              <a:t>adalarında yalnızca Rumların </a:t>
            </a:r>
            <a:r>
              <a:rPr lang="tr-TR" sz="2400" dirty="0" smtClean="0"/>
              <a:t>yaşadığını</a:t>
            </a:r>
          </a:p>
          <a:p>
            <a:pPr marL="342900" indent="-342900">
              <a:buAutoNum type="alphaUcParenR" startAt="4"/>
            </a:pPr>
            <a:endParaRPr lang="tr-TR" dirty="0"/>
          </a:p>
        </p:txBody>
      </p:sp>
      <p:sp>
        <p:nvSpPr>
          <p:cNvPr id="6" name="5-Nokta Yıldız 5"/>
          <p:cNvSpPr/>
          <p:nvPr/>
        </p:nvSpPr>
        <p:spPr>
          <a:xfrm>
            <a:off x="7884368" y="1628800"/>
            <a:ext cx="576064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429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34783E-7 C -0.00452 -0.00902 -0.00747 -0.01896 -0.01129 -0.02821 C -0.01372 -0.03399 -0.01702 -0.03931 -0.01962 -0.04509 C -0.02292 -0.06082 -0.02987 -0.0747 -0.03386 -0.09019 C -0.03629 -0.09991 -0.03785 -0.10962 -0.04219 -0.11818 C -0.04549 -0.13205 -0.0533 -0.14176 -0.06198 -0.15009 C -0.06494 -0.15287 -0.06719 -0.15726 -0.07049 -0.15957 C -0.07726 -0.1642 -0.08577 -0.16651 -0.09289 -0.16882 C -0.09723 -0.17021 -0.10122 -0.17322 -0.10556 -0.1746 C -0.12171 -0.17969 -0.12223 -0.17854 -0.1408 -0.18015 C -0.154 -0.17946 -0.16702 -0.17969 -0.18021 -0.1783 C -0.18594 -0.17784 -0.19723 -0.1746 -0.19723 -0.1746 C -0.20834 -0.16952 -0.21806 -0.16882 -0.22952 -0.16512 C -0.23716 -0.16258 -0.24428 -0.15934 -0.25209 -0.15772 C -0.26424 -0.15217 -0.27535 -0.14315 -0.28733 -0.13691 C -0.29862 -0.13113 -0.31059 -0.12604 -0.32119 -0.11818 C -0.33542 -0.10754 -0.34792 -0.08973 -0.36198 -0.08071 C -0.36459 -0.07724 -0.36789 -0.0747 -0.37049 -0.07123 C -0.37414 -0.06637 -0.37691 -0.05966 -0.38021 -0.05435 C -0.3849 -0.04694 -0.3849 -0.05088 -0.38872 -0.04139 C -0.39532 -0.02521 -0.39983 -0.00809 -0.40417 0.00925 C -0.4066 0.0192 -0.40834 0.02868 -0.41268 0.03747 C -0.41806 0.0747 -0.42205 0.11263 -0.42674 0.15009 C -0.42917 0.17068 -0.43212 0.19843 -0.4408 0.21577 C -0.44289 0.22664 -0.44584 0.23219 -0.44792 0.24191 C -0.45139 0.25833 -0.45487 0.27614 -0.45782 0.29256 C -0.46459 0.32886 -0.46997 0.36587 -0.47882 0.40148 C -0.48143 0.42947 -0.48195 0.4297 -0.47882 0.47086 C -0.4783 0.47664 -0.47466 0.48751 -0.47466 0.48751 C -0.47309 0.5074 -0.46893 0.52475 -0.46615 0.54394 C -0.46667 0.55157 -0.46632 0.55921 -0.46754 0.56661 C -0.46893 0.5754 -0.4849 0.57725 -0.48872 0.57794 C -0.50053 0.57725 -0.51233 0.57725 -0.52396 0.57586 C -0.53733 0.57424 -0.54983 0.56661 -0.56337 0.56476 C -0.57934 0.55504 -0.59601 0.54602 -0.61268 0.53839 C -0.62396 0.52614 -0.6375 0.51989 -0.64931 0.50833 C -0.65625 0.50139 -0.66598 0.4933 -0.67188 0.48404 C -0.67761 0.47526 -0.68264 0.46624 -0.68872 0.45768 C -0.69046 0.45074 -0.6941 0.44681 -0.69723 0.44057 C -0.6948 0.42415 -0.6875 0.42322 -0.67605 0.42022 C -0.65365 0.40033 -0.62761 0.39038 -0.60139 0.38437 C -0.58803 0.37882 -0.57639 0.37697 -0.56198 0.37489 C -0.51928 0.3772 -0.479 0.38622 -0.43664 0.39385 C -0.40834 0.3994 -0.37917 0.39778 -0.3507 0.39963 C -0.29688 0.4075 -0.33386 0.40333 -0.23941 0.40148 C -0.23612 0.40033 -0.22344 0.39663 -0.21962 0.39385 C -0.15816 0.35315 -0.14966 0.25 -0.13803 0.17068 C -0.13473 0.11009 -0.13941 0.05666 -0.15348 4.34783E-7 C -0.1566 -0.01249 -0.16684 -0.02752 -0.17327 -0.03746 C -0.17639 -0.04232 -0.17691 -0.04972 -0.18021 -0.05435 C -0.18768 -0.06522 -0.19931 -0.074 -0.20851 -0.08256 C -0.21459 -0.08811 -0.21841 -0.09528 -0.22535 -0.09944 C -0.23403 -0.10453 -0.2441 -0.10546 -0.25348 -0.10707 C -0.27223 -0.11401 -0.29202 -0.11517 -0.31129 -0.11818 C -0.31875 -0.11933 -0.33386 -0.12188 -0.33386 -0.12188 C -0.36563 -0.12049 -0.39306 -0.1154 -0.42396 -0.11077 C -0.44132 -0.10291 -0.45764 -0.10245 -0.47605 -0.09944 C -0.50209 -0.09528 -0.52778 -0.08996 -0.55348 -0.08441 C -0.57483 -0.07978 -0.59584 -0.06175 -0.61546 -0.05088 C -0.63091 -0.04209 -0.64566 -0.03238 -0.66059 -0.02243 C -0.66806 -0.01734 -0.67778 -0.00832 -0.68594 -0.00555 C -0.69671 -0.00185 -0.70539 0.00625 -0.71546 0.01133 C -0.72327 0.01527 -0.73143 0.01827 -0.73941 0.02244 C -0.74514 0.03007 -0.75139 0.03793 -0.75921 0.04117 C -0.76615 0.05065 -0.76893 0.05921 -0.77466 0.06915 C -0.77639 0.07632 -0.77934 0.07771 -0.78316 0.08256 C -0.78646 0.09575 -0.78178 0.07979 -0.78872 0.0939 C -0.78959 0.09552 -0.78924 0.09783 -0.79011 0.09945 C -0.79219 0.10292 -0.79723 0.1087 -0.79723 0.1087 C -0.79948 0.11818 -0.80556 0.13067 -0.8099 0.13876 C -0.81129 0.14131 -0.81407 0.14639 -0.81407 0.14639 C -0.81615 0.15726 -0.81806 0.17183 -0.82396 0.18016 C -0.81893 0.18455 -0.82136 0.18386 -0.81684 0.18386 " pathEditMode="relative" ptsTypes="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467544" y="332656"/>
            <a:ext cx="806489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3- </a:t>
            </a:r>
            <a:r>
              <a:rPr lang="tr-TR" sz="2400" dirty="0"/>
              <a:t>Mondros Ateşkes Anlaşması ile Osmanlı </a:t>
            </a:r>
            <a:r>
              <a:rPr lang="tr-TR" sz="2400" dirty="0" smtClean="0"/>
              <a:t>Devleti </a:t>
            </a:r>
            <a:r>
              <a:rPr lang="tr-TR" sz="2400" dirty="0"/>
              <a:t>fiilen sona ermiştir. Orduları terhis edilmiş, silahlarına el konulmuş, topraklarındaki stratejik noktalar İtilaf Devletleri'nin denetimine girmiş, ülkede asayiş ve güvenliği sağlayacak </a:t>
            </a:r>
            <a:r>
              <a:rPr lang="tr-TR" sz="2400" dirty="0" smtClean="0"/>
              <a:t>otoritesi </a:t>
            </a:r>
            <a:r>
              <a:rPr lang="tr-TR" sz="2400" dirty="0"/>
              <a:t>kalmamıştır</a:t>
            </a:r>
            <a:r>
              <a:rPr lang="tr-TR" sz="2400" dirty="0" smtClean="0"/>
              <a:t>.</a:t>
            </a:r>
          </a:p>
          <a:p>
            <a:endParaRPr lang="tr-TR" sz="2400" dirty="0"/>
          </a:p>
          <a:p>
            <a:r>
              <a:rPr lang="tr-TR" sz="2400" dirty="0"/>
              <a:t>Mondros </a:t>
            </a:r>
            <a:r>
              <a:rPr lang="tr-TR" sz="2400" dirty="0" err="1"/>
              <a:t>Ateşkesi'nden</a:t>
            </a:r>
            <a:r>
              <a:rPr lang="tr-TR" sz="2400" dirty="0"/>
              <a:t> sonra meydana </a:t>
            </a:r>
            <a:r>
              <a:rPr lang="tr-TR" sz="2400" dirty="0" smtClean="0"/>
              <a:t>gelen </a:t>
            </a:r>
            <a:r>
              <a:rPr lang="tr-TR" sz="2400" dirty="0"/>
              <a:t>aşağıdaki gelişmelerden hangisi bu </a:t>
            </a:r>
            <a:r>
              <a:rPr lang="tr-TR" sz="2400" dirty="0" smtClean="0"/>
              <a:t>durumun </a:t>
            </a:r>
            <a:r>
              <a:rPr lang="tr-TR" sz="2400" dirty="0"/>
              <a:t>kanıtı olamaz</a:t>
            </a:r>
            <a:r>
              <a:rPr lang="tr-TR" sz="2400" dirty="0" smtClean="0"/>
              <a:t>?</a:t>
            </a:r>
          </a:p>
          <a:p>
            <a:endParaRPr lang="tr-TR" sz="2400" dirty="0"/>
          </a:p>
          <a:p>
            <a:pPr marL="342900" indent="-342900">
              <a:buAutoNum type="alphaUcParenR"/>
            </a:pPr>
            <a:r>
              <a:rPr lang="tr-TR" sz="2400" dirty="0" err="1" smtClean="0"/>
              <a:t>Müdafaai</a:t>
            </a:r>
            <a:r>
              <a:rPr lang="tr-TR" sz="2400" dirty="0" smtClean="0"/>
              <a:t> </a:t>
            </a:r>
            <a:r>
              <a:rPr lang="tr-TR" sz="2400" dirty="0"/>
              <a:t>hukuk cemiyetlerinin </a:t>
            </a:r>
            <a:r>
              <a:rPr lang="tr-TR" sz="2400" dirty="0" smtClean="0"/>
              <a:t>kurulması</a:t>
            </a:r>
          </a:p>
          <a:p>
            <a:pPr marL="342900" indent="-342900">
              <a:buAutoNum type="alphaUcParenR"/>
            </a:pPr>
            <a:endParaRPr lang="tr-TR" sz="2400" dirty="0"/>
          </a:p>
          <a:p>
            <a:pPr marL="342900" indent="-342900">
              <a:buAutoNum type="alphaUcParenR" startAt="2"/>
            </a:pPr>
            <a:r>
              <a:rPr lang="tr-TR" sz="2400" dirty="0" smtClean="0"/>
              <a:t>Kuvayı </a:t>
            </a:r>
            <a:r>
              <a:rPr lang="tr-TR" sz="2400" dirty="0"/>
              <a:t>Milliye birliklerinin </a:t>
            </a:r>
            <a:r>
              <a:rPr lang="tr-TR" sz="2400" dirty="0" smtClean="0"/>
              <a:t>kurulması</a:t>
            </a:r>
          </a:p>
          <a:p>
            <a:pPr marL="342900" indent="-342900">
              <a:buAutoNum type="alphaUcParenR" startAt="2"/>
            </a:pPr>
            <a:endParaRPr lang="tr-TR" sz="2400" dirty="0"/>
          </a:p>
          <a:p>
            <a:pPr marL="342900" indent="-342900">
              <a:buAutoNum type="alphaUcParenR" startAt="3"/>
            </a:pPr>
            <a:r>
              <a:rPr lang="tr-TR" sz="2400" dirty="0" smtClean="0"/>
              <a:t>Yurdun </a:t>
            </a:r>
            <a:r>
              <a:rPr lang="tr-TR" sz="2400" dirty="0"/>
              <a:t>birçok yerinin işgal </a:t>
            </a:r>
            <a:r>
              <a:rPr lang="tr-TR" sz="2400" dirty="0" smtClean="0"/>
              <a:t>edilmesi</a:t>
            </a:r>
          </a:p>
          <a:p>
            <a:pPr marL="342900" indent="-342900">
              <a:buAutoNum type="alphaUcParenR" startAt="3"/>
            </a:pPr>
            <a:endParaRPr lang="tr-TR" sz="2400" dirty="0"/>
          </a:p>
          <a:p>
            <a:pPr marL="342900" indent="-342900">
              <a:buAutoNum type="alphaUcParenR" startAt="4"/>
            </a:pPr>
            <a:r>
              <a:rPr lang="tr-TR" sz="2400" dirty="0" smtClean="0"/>
              <a:t>İstanbul'da </a:t>
            </a:r>
            <a:r>
              <a:rPr lang="tr-TR" sz="2400" dirty="0"/>
              <a:t>Damat Ferit Paşa Hükümeti'nin </a:t>
            </a:r>
            <a:r>
              <a:rPr lang="tr-TR" sz="2400" dirty="0" smtClean="0"/>
              <a:t>kurulması</a:t>
            </a:r>
          </a:p>
          <a:p>
            <a:pPr marL="342900" indent="-342900">
              <a:buAutoNum type="alphaUcParenR" startAt="4"/>
            </a:pPr>
            <a:endParaRPr lang="tr-TR" dirty="0"/>
          </a:p>
        </p:txBody>
      </p:sp>
      <p:sp>
        <p:nvSpPr>
          <p:cNvPr id="3" name="Oval 2"/>
          <p:cNvSpPr/>
          <p:nvPr/>
        </p:nvSpPr>
        <p:spPr>
          <a:xfrm>
            <a:off x="8100392" y="764704"/>
            <a:ext cx="288032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688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9408E-6 C -0.01788 -0.00994 -0.07674 -0.05365 -0.11424 -0.0599 C -0.13959 -0.07192 -0.17465 -0.07747 -0.20156 -0.08256 C -0.22084 -0.08187 -0.23993 -0.08187 -0.2592 -0.08071 C -0.26354 -0.08048 -0.26771 -0.0784 -0.27188 -0.07701 C -0.27761 -0.07516 -0.28889 -0.07123 -0.28889 -0.07123 C -0.29896 -0.06452 -0.29271 -0.06846 -0.30851 -0.0599 C -0.33056 -0.04787 -0.3 -0.0592 -0.31997 -0.0525 C -0.32778 -0.04625 -0.33403 -0.03908 -0.34236 -0.03376 C -0.3507 -0.0222 -0.36302 -0.01457 -0.3691 3.9408E-6 C -0.37309 0.00971 -0.3757 0.02313 -0.37761 0.03377 C -0.37674 0.0636 -0.37552 0.12488 -0.36198 0.15379 C -0.3566 0.18039 -0.36302 0.15749 -0.35504 0.17253 C -0.34844 0.18501 -0.34549 0.20028 -0.33802 0.21207 C -0.33056 0.22387 -0.32274 0.23358 -0.31563 0.24584 C -0.31007 0.25532 -0.30469 0.26735 -0.29722 0.27405 C -0.28837 0.29163 -0.27674 0.30689 -0.26632 0.32262 C -0.26007 0.33233 -0.25469 0.34343 -0.24653 0.35083 C -0.24445 0.36031 -0.23837 0.36494 -0.23524 0.3735 C -0.23073 0.38575 -0.22934 0.40032 -0.22535 0.41281 C -0.22448 0.41836 -0.22257 0.42391 -0.22257 0.42969 C -0.22257 0.45652 -0.2382 0.45814 -0.25382 0.46161 C -0.27743 0.45976 -0.30035 0.45375 -0.32396 0.45028 C -0.33195 0.44658 -0.34011 0.44265 -0.34792 0.43895 C -0.35209 0.4371 -0.36059 0.4334 -0.36059 0.4334 C -0.37066 0.42391 -0.38125 0.41767 -0.39167 0.40911 C -0.39931 0.40287 -0.40556 0.39362 -0.41268 0.38645 C -0.41806 0.3809 -0.42413 0.3765 -0.42969 0.37142 C -0.44306 0.35962 -0.45347 0.34158 -0.46493 0.32655 C -0.48524 0.29995 -0.46459 0.32331 -0.48316 0.29648 C -0.48611 0.29232 -0.48993 0.28908 -0.49306 0.28515 C -0.49601 0.28168 -0.49879 0.27798 -0.50156 0.27405 C -0.51042 0.26133 -0.51806 0.24699 -0.52691 0.23451 C -0.52986 0.23034 -0.53368 0.22757 -0.53663 0.2234 C -0.55729 0.1938 -0.57604 0.16235 -0.5974 0.13321 C -0.60209 0.1265 -0.60851 0.12188 -0.61424 0.11633 C -0.61736 0.11309 -0.61945 0.10823 -0.62257 0.105 C -0.64063 0.08696 -0.66024 0.07146 -0.68038 0.05828 C -0.68715 0.05389 -0.69427 0.04764 -0.70156 0.0451 C -0.7316 0.03423 -0.69636 0.04903 -0.71424 0.0414 C -0.74774 0.04394 -0.72813 0.04117 -0.74514 0.0451 C -0.74792 0.04579 -0.75087 0.04625 -0.75365 0.04695 C -0.75747 0.0481 -0.76493 0.05065 -0.76493 0.05065 C -0.77465 0.0592 -0.78438 0.06869 -0.79306 0.07886 C -0.79861 0.08534 -0.80209 0.09274 -0.80712 0.09945 C -0.80938 0.10823 -0.8132 0.11471 -0.81563 0.12396 C -0.82222 0.1945 -0.82778 0.26619 -0.83959 0.3358 C -0.84097 0.35754 -0.84497 0.3765 -0.84792 0.39778 C -0.8507 0.41767 -0.85139 0.43825 -0.85504 0.45791 C -0.85764 0.47225 -0.85868 0.48659 -0.86059 0.50093 C -0.86129 0.50671 -0.86354 0.51781 -0.86354 0.51781 C -0.86302 0.53723 -0.86528 0.61263 -0.85226 0.63599 C -0.85035 0.64292 -0.84809 0.64871 -0.84514 0.65472 C -0.84202 0.6716 -0.84358 0.66489 -0.84097 0.67553 C -0.84271 0.7271 -0.84028 0.7049 -0.84653 0.72988 C -0.84601 0.73682 -0.84514 0.75046 -0.84514 0.75046 " pathEditMode="relative" ptsTypes="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467544" y="332657"/>
            <a:ext cx="799288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dirty="0" smtClean="0"/>
              <a:t>4.  </a:t>
            </a:r>
            <a:r>
              <a:rPr lang="tr-TR" sz="2400" dirty="0"/>
              <a:t>Mondros Ateşkes Anlaşması'ndan sonra </a:t>
            </a:r>
            <a:r>
              <a:rPr lang="tr-TR" sz="2400" dirty="0" smtClean="0"/>
              <a:t>başlayan </a:t>
            </a:r>
            <a:r>
              <a:rPr lang="tr-TR" sz="2400" dirty="0"/>
              <a:t>işgaller ve azınlık hareketlerine karşı Türk halkı, haklarını korumak için müdafaa-i hukuk cemiyetleri kurmuştur. Buna rağmen </a:t>
            </a:r>
            <a:r>
              <a:rPr lang="tr-TR" sz="2400" dirty="0" smtClean="0"/>
              <a:t>işgal </a:t>
            </a:r>
            <a:r>
              <a:rPr lang="tr-TR" sz="2400" dirty="0"/>
              <a:t>ve isyanların devam etmesi üzerine Kuvayı Milliye birlikleri kurularak işgalci ve isyancılara karşı silahlı direnişe geçilmiştir</a:t>
            </a:r>
            <a:r>
              <a:rPr lang="tr-TR" sz="2400" dirty="0" smtClean="0"/>
              <a:t>.</a:t>
            </a:r>
          </a:p>
          <a:p>
            <a:endParaRPr lang="tr-TR" sz="2000" dirty="0"/>
          </a:p>
          <a:p>
            <a:r>
              <a:rPr lang="tr-TR" sz="2000" dirty="0"/>
              <a:t>Türk halkının bu tutumu aşağıdakilerden hangisinin bir göstergesidir</a:t>
            </a:r>
            <a:r>
              <a:rPr lang="tr-TR" sz="2000" dirty="0" smtClean="0"/>
              <a:t>?</a:t>
            </a:r>
          </a:p>
          <a:p>
            <a:endParaRPr lang="tr-TR" sz="2000" dirty="0"/>
          </a:p>
          <a:p>
            <a:r>
              <a:rPr lang="tr-TR" sz="2400" dirty="0" smtClean="0"/>
              <a:t>A)Haklarını </a:t>
            </a:r>
            <a:r>
              <a:rPr lang="tr-TR" sz="2400" dirty="0"/>
              <a:t>korumada kararlı </a:t>
            </a:r>
            <a:r>
              <a:rPr lang="tr-TR" sz="2400" dirty="0" smtClean="0"/>
              <a:t>olduğunun</a:t>
            </a:r>
          </a:p>
          <a:p>
            <a:endParaRPr lang="tr-TR" sz="2400" dirty="0"/>
          </a:p>
          <a:p>
            <a:r>
              <a:rPr lang="tr-TR" sz="2400" dirty="0" smtClean="0"/>
              <a:t>B)İstanbul </a:t>
            </a:r>
            <a:r>
              <a:rPr lang="tr-TR" sz="2400" dirty="0"/>
              <a:t>Hükümeti ile birlikte hareket </a:t>
            </a:r>
            <a:r>
              <a:rPr lang="tr-TR" sz="2400" dirty="0" smtClean="0"/>
              <a:t>ettiğinin</a:t>
            </a:r>
          </a:p>
          <a:p>
            <a:endParaRPr lang="tr-TR" sz="2400" dirty="0"/>
          </a:p>
          <a:p>
            <a:r>
              <a:rPr lang="tr-TR" sz="2400" dirty="0" smtClean="0"/>
              <a:t>C)İşgallere </a:t>
            </a:r>
            <a:r>
              <a:rPr lang="tr-TR" sz="2400" dirty="0"/>
              <a:t>karşı koymanın imkansız </a:t>
            </a:r>
            <a:r>
              <a:rPr lang="tr-TR" sz="2400" dirty="0" smtClean="0"/>
              <a:t>olduğunun</a:t>
            </a:r>
          </a:p>
          <a:p>
            <a:endParaRPr lang="tr-TR" sz="2400" dirty="0"/>
          </a:p>
          <a:p>
            <a:r>
              <a:rPr lang="tr-TR" sz="2400" dirty="0" smtClean="0"/>
              <a:t>D)I</a:t>
            </a:r>
            <a:r>
              <a:rPr lang="tr-TR" sz="2400" dirty="0"/>
              <a:t>. Dünya Savaşı'nın devam </a:t>
            </a:r>
            <a:r>
              <a:rPr lang="tr-TR" sz="2400" dirty="0" smtClean="0"/>
              <a:t>ettiğinin</a:t>
            </a:r>
          </a:p>
          <a:p>
            <a:endParaRPr lang="tr-TR" sz="2000" dirty="0"/>
          </a:p>
        </p:txBody>
      </p:sp>
      <p:sp>
        <p:nvSpPr>
          <p:cNvPr id="3" name="Oval 2"/>
          <p:cNvSpPr/>
          <p:nvPr/>
        </p:nvSpPr>
        <p:spPr>
          <a:xfrm>
            <a:off x="7524328" y="2060848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74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9066 C -0.01128 0.06059 -0.025 0.03006 -0.03958 0.00046 C -0.04045 -0.00139 -0.04288 -0.00139 -0.04375 -0.00324 C -0.04479 -0.00532 -0.04409 -0.00833 -0.04513 -0.01064 C -0.04739 -0.01573 -0.05104 -0.0192 -0.05364 -0.02382 C -0.06319 -0.0414 -0.0769 -0.06499 -0.09027 -0.07632 C -0.09687 -0.08996 -0.08819 -0.07447 -0.09878 -0.0858 C -0.1 -0.08719 -0.10034 -0.08996 -0.10156 -0.09135 C -0.10503 -0.09552 -0.10868 -0.09968 -0.11284 -0.10268 C -0.11944 -0.10754 -0.11909 -0.10546 -0.12552 -0.10823 C -0.13281 -0.11147 -0.13923 -0.11633 -0.14652 -0.11957 C -0.15243 -0.12211 -0.15885 -0.12142 -0.16493 -0.12327 C -0.16875 -0.12442 -0.17239 -0.12581 -0.17621 -0.12697 C -0.18715 -0.13067 -0.20989 -0.13067 -0.20989 -0.13044 C -0.21614 -0.12997 -0.23055 -0.12905 -0.23819 -0.12697 C -0.25208 -0.12304 -0.2651 -0.11448 -0.27899 -0.11009 C -0.29062 -0.10245 -0.29982 -0.09158 -0.31145 -0.08395 C -0.3144 -0.07979 -0.31822 -0.07678 -0.32118 -0.07262 C -0.32395 -0.06869 -0.32534 -0.06337 -0.32829 -0.05944 C -0.32968 -0.05759 -0.33107 -0.05574 -0.33246 -0.05389 C -0.33593 -0.03469 -0.33854 -0.01527 -0.34097 0.00439 C -0.34149 0.03053 -0.34114 0.05689 -0.34236 0.08302 C -0.34253 0.08765 -0.34444 0.09181 -0.34513 0.09621 C -0.34635 0.1043 -0.34704 0.11263 -0.34791 0.12072 C -0.34895 0.12997 -0.35086 0.1487 -0.35086 0.14893 C -0.35173 0.18177 -0.34878 0.20698 -0.3592 0.2352 C -0.36215 0.25231 -0.36111 0.25023 -0.36631 0.26503 C -0.36909 0.27266 -0.37204 0.28006 -0.37482 0.28769 C -0.37569 0.29024 -0.3776 0.2951 -0.3776 0.29533 C -0.38194 0.33025 -0.37586 0.2907 -0.38177 0.31198 C -0.38576 0.32655 -0.38732 0.34204 -0.39444 0.35522 C -0.40677 0.37789 -0.39027 0.34089 -0.40295 0.36841 C -0.41354 0.39107 -0.42534 0.41489 -0.43958 0.43386 C -0.44288 0.43825 -0.44531 0.44426 -0.44947 0.44704 C -0.45781 0.45259 -0.46545 0.46369 -0.47482 0.46577 C -0.48506 0.46808 -0.48038 0.4667 -0.48888 0.4697 C -0.49878 0.46831 -0.50868 0.46785 -0.5184 0.46577 C -0.52708 0.46392 -0.53454 0.45606 -0.54236 0.45074 C -0.5592 0.43941 -0.57604 0.42669 -0.58888 0.40772 C -0.59774 0.39454 -0.60434 0.37928 -0.61145 0.36448 C -0.6144 0.35846 -0.61979 0.34574 -0.61979 0.34597 C -0.62343 0.32585 -0.63246 0.31152 -0.63819 0.29325 C -0.64131 0.28307 -0.64218 0.2722 -0.64375 0.26133 C -0.64548 0.23335 -0.64635 0.23127 -0.64375 0.1975 C -0.6434 0.19264 -0.6394 0.17831 -0.63819 0.17322 C -0.63263 0.14801 -0.62343 0.12581 -0.61284 0.10384 C -0.60833 0.09436 -0.59965 0.08927 -0.59583 0.07932 C -0.59496 0.07678 -0.59444 0.07377 -0.59305 0.07192 C -0.58975 0.06753 -0.58454 0.06568 -0.58177 0.06059 C -0.58038 0.05805 -0.57934 0.05527 -0.5776 0.05319 C -0.57604 0.05134 -0.57361 0.05088 -0.57187 0.04926 C -0.56302 0.0414 -0.56684 0.04301 -0.5592 0.03423 C -0.55416 0.02844 -0.5493 0.0222 -0.54375 0.01734 C -0.54097 0.0148 -0.53784 0.01272 -0.53524 0.00994 C -0.53315 0.00786 -0.53159 0.00485 -0.52968 0.00254 C -0.52517 -0.00278 -0.51562 -0.01249 -0.51562 -0.01226 C -0.50381 -0.03955 -0.47864 -0.06568 -0.45642 -0.07632 C -0.44114 -0.08349 -0.42447 -0.0865 -0.4085 -0.0895 C -0.38454 -0.08765 -0.36041 -0.08927 -0.3368 -0.08395 C -0.28767 -0.07285 -0.24583 -0.01157 -0.21284 0.03238 C -0.19184 0.06036 -0.17187 0.09251 -0.14947 0.11887 C -0.13697 0.13367 -0.12482 0.14639 -0.11562 0.16559 C -0.10104 0.19611 -0.09236 0.22965 -0.08315 0.26318 C -0.07552 0.29093 -0.06475 0.31753 -0.05781 0.34574 C -0.05677 0.35985 -0.05572 0.37326 -0.05364 0.38714 C -0.05434 0.42946 -0.05295 0.47618 -0.06059 0.5185 C -0.06579 0.54741 -0.08368 0.56799 -0.09722 0.58973 C -0.1026 0.59852 -0.1052 0.60638 -0.11145 0.61401 C -0.12135 0.62581 -0.13472 0.63251 -0.14652 0.64038 C -0.15677 0.64708 -0.16631 0.65541 -0.1776 0.65911 C -0.21927 0.67275 -0.26493 0.66929 -0.30711 0.67229 C -0.34739 0.67114 -0.38454 0.66651 -0.42413 0.66281 C -0.44774 0.65749 -0.46892 0.6457 -0.49166 0.63668 C -0.5125 0.62835 -0.53159 0.62026 -0.54947 0.60291 C -0.56753 0.58534 -0.57829 0.55782 -0.59722 0.54093 C -0.60677 0.51642 -0.60781 0.48612 -0.62256 0.46577 C -0.62552 0.45629 -0.62777 0.44611 -0.63246 0.43779 C -0.63715 0.42946 -0.64409 0.42137 -0.64652 0.41142 C -0.64704 0.40957 -0.64722 0.40749 -0.64791 0.40587 C -0.65069 0.39986 -0.6559 0.39477 -0.6592 0.38899 C -0.66475 0.37928 -0.66822 0.36933 -0.67621 0.36263 C -0.68159 0.35199 -0.67777 0.35869 -0.68888 0.34389 C -0.69131 0.34066 -0.69201 0.3358 -0.69444 0.33256 C -0.69704 0.32909 -0.70034 0.32678 -0.70295 0.32331 C -0.70798 0.31637 -0.71197 0.30758 -0.71701 0.30065 C -0.71944 0.29741 -0.72326 0.29533 -0.72552 0.2914 C -0.73107 0.28168 -0.73489 0.27405 -0.74236 0.26688 C -0.74756 0.25647 -0.74218 0.2648 -0.74947 0.25948 C -0.75243 0.2574 -0.75555 0.25532 -0.75781 0.25208 C -0.75868 0.25069 -0.75937 0.24907 -0.76059 0.24815 C -0.76284 0.2463 -0.76545 0.24607 -0.7677 0.24445 " pathEditMode="relative" rAng="0" ptsTypes="ffffffffffffffffffffffffffffffffffffffffffffffffffffffffffffffffffffffffffffffffffffffffffA">
                                      <p:cBhvr>
                                        <p:cTn id="6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524" y="180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95592"/>
            <a:ext cx="1441463" cy="2155701"/>
          </a:xfrm>
          <a:prstGeom prst="rect">
            <a:avLst/>
          </a:prstGeom>
        </p:spPr>
      </p:pic>
      <p:sp>
        <p:nvSpPr>
          <p:cNvPr id="3" name="Dikdörtgen 2"/>
          <p:cNvSpPr/>
          <p:nvPr/>
        </p:nvSpPr>
        <p:spPr>
          <a:xfrm>
            <a:off x="395536" y="476672"/>
            <a:ext cx="64624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5-Mondros </a:t>
            </a:r>
            <a:r>
              <a:rPr lang="tr-TR" dirty="0"/>
              <a:t>Ateşkes Anlaşması'ndan sonra </a:t>
            </a:r>
            <a:r>
              <a:rPr lang="tr-TR" dirty="0" smtClean="0"/>
              <a:t>başlayan </a:t>
            </a:r>
            <a:r>
              <a:rPr lang="tr-TR" dirty="0"/>
              <a:t>yabancı işgallerine ve azınlık isyanlarına karşı Türk halkı, müdafaa-i hukuk cemiyetleri ve Kuvayı Milliye birlikleri kurarak mücadele </a:t>
            </a:r>
            <a:r>
              <a:rPr lang="tr-TR" dirty="0" smtClean="0"/>
              <a:t>etmiştir.</a:t>
            </a:r>
          </a:p>
          <a:p>
            <a:endParaRPr lang="tr-TR" dirty="0"/>
          </a:p>
          <a:p>
            <a:r>
              <a:rPr lang="tr-TR" dirty="0"/>
              <a:t>Türk halkının böyle bir yola başvurmasında aşağıdakilerden hangisinin etkili olduğu söylenebilir</a:t>
            </a:r>
            <a:r>
              <a:rPr lang="tr-TR" dirty="0" smtClean="0"/>
              <a:t>?</a:t>
            </a:r>
          </a:p>
          <a:p>
            <a:endParaRPr lang="tr-TR" dirty="0"/>
          </a:p>
          <a:p>
            <a:pPr marL="342900" indent="-342900">
              <a:buAutoNum type="alphaUcParenR"/>
            </a:pPr>
            <a:r>
              <a:rPr lang="tr-TR" dirty="0" smtClean="0"/>
              <a:t>Mustafa </a:t>
            </a:r>
            <a:r>
              <a:rPr lang="tr-TR" dirty="0"/>
              <a:t>Kemal'in Anadolu'ya </a:t>
            </a:r>
            <a:r>
              <a:rPr lang="tr-TR" dirty="0" smtClean="0"/>
              <a:t>geçmesinin</a:t>
            </a:r>
          </a:p>
          <a:p>
            <a:pPr marL="342900" indent="-342900">
              <a:buAutoNum type="alphaUcParenR"/>
            </a:pPr>
            <a:endParaRPr lang="tr-TR" dirty="0"/>
          </a:p>
          <a:p>
            <a:pPr marL="342900" indent="-342900">
              <a:buAutoNum type="alphaUcParenR" startAt="2"/>
            </a:pPr>
            <a:r>
              <a:rPr lang="tr-TR" dirty="0" smtClean="0"/>
              <a:t>Ekonomik </a:t>
            </a:r>
            <a:r>
              <a:rPr lang="tr-TR" dirty="0"/>
              <a:t>sorunların </a:t>
            </a:r>
            <a:r>
              <a:rPr lang="tr-TR" dirty="0" smtClean="0"/>
              <a:t>artmasının</a:t>
            </a:r>
          </a:p>
          <a:p>
            <a:pPr marL="342900" indent="-342900">
              <a:buAutoNum type="alphaUcParenR" startAt="2"/>
            </a:pPr>
            <a:endParaRPr lang="tr-TR" dirty="0"/>
          </a:p>
          <a:p>
            <a:pPr marL="342900" indent="-342900">
              <a:buAutoNum type="alphaUcParenR" startAt="3"/>
            </a:pPr>
            <a:r>
              <a:rPr lang="tr-TR" dirty="0" smtClean="0"/>
              <a:t>İstanbul </a:t>
            </a:r>
            <a:r>
              <a:rPr lang="tr-TR" dirty="0"/>
              <a:t>Hükümeti'nin işgalleri </a:t>
            </a:r>
            <a:r>
              <a:rPr lang="tr-TR" dirty="0" smtClean="0"/>
              <a:t>önleyememesinin</a:t>
            </a:r>
          </a:p>
          <a:p>
            <a:pPr marL="342900" indent="-342900">
              <a:buAutoNum type="alphaUcParenR" startAt="3"/>
            </a:pPr>
            <a:endParaRPr lang="tr-TR" dirty="0"/>
          </a:p>
          <a:p>
            <a:pPr marL="342900" indent="-342900">
              <a:buAutoNum type="alphaUcParenR" startAt="4"/>
            </a:pPr>
            <a:r>
              <a:rPr lang="tr-TR" dirty="0" smtClean="0"/>
              <a:t>Barış </a:t>
            </a:r>
            <a:r>
              <a:rPr lang="tr-TR" dirty="0"/>
              <a:t>antlaşmasının </a:t>
            </a:r>
            <a:r>
              <a:rPr lang="tr-TR" dirty="0" smtClean="0"/>
              <a:t>gecikmesinin</a:t>
            </a:r>
          </a:p>
          <a:p>
            <a:pPr marL="342900" indent="-342900">
              <a:buAutoNum type="alphaUcParenR" startAt="4"/>
            </a:pPr>
            <a:endParaRPr lang="tr-TR" dirty="0"/>
          </a:p>
        </p:txBody>
      </p:sp>
      <p:sp>
        <p:nvSpPr>
          <p:cNvPr id="5" name="Sol Ok 4"/>
          <p:cNvSpPr/>
          <p:nvPr/>
        </p:nvSpPr>
        <p:spPr>
          <a:xfrm>
            <a:off x="6543092" y="1268760"/>
            <a:ext cx="629816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11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60407E-6 C -0.00608 -0.0162 -0.0125 -0.03238 -0.0184 -0.0488 C -0.02101 -0.05597 -0.02222 -0.06337 -0.02674 -0.06939 C -0.02795 -0.07101 -0.02969 -0.0717 -0.03108 -0.07309 C -0.03403 -0.07609 -0.03681 -0.0791 -0.03941 -0.08257 C -0.04323 -0.08766 -0.04462 -0.09136 -0.04931 -0.09552 C -0.05538 -0.10801 -0.0507 -0.09991 -0.06615 -0.11633 C -0.07101 -0.12142 -0.07622 -0.12975 -0.08177 -0.13322 C -0.09757 -0.14293 -0.11823 -0.14594 -0.13524 -0.14825 C -0.16684 -0.14663 -0.19688 -0.14224 -0.22813 -0.13877 C -0.24445 -0.1279 -0.25556 -0.11888 -0.2691 -0.10315 C -0.27031 -0.10176 -0.27205 -0.10084 -0.27326 -0.09945 C -0.2757 -0.09645 -0.27778 -0.09321 -0.28021 -0.08997 C -0.28125 -0.08858 -0.28316 -0.08627 -0.28316 -0.08627 C -0.28368 -0.08442 -0.28385 -0.08234 -0.28455 -0.08072 C -0.28524 -0.0791 -0.28681 -0.07841 -0.28733 -0.07679 C -0.28958 -0.07054 -0.29045 -0.06268 -0.29288 -0.05621 C -0.29149 -0.0384 -0.29254 -0.01596 -0.28455 -7.60407E-6 C -0.2816 0.01664 -0.28594 0.00022 -0.27882 0.01132 C -0.27743 0.01341 -0.27743 0.01664 -0.27604 0.01873 C -0.26528 0.03607 -0.2507 0.05342 -0.23524 0.06197 C -0.22778 0.07169 -0.22066 0.07492 -0.21129 0.08071 C -0.1908 0.09366 -0.17101 0.10869 -0.1507 0.1221 C -0.14288 0.12719 -0.13212 0.13182 -0.12535 0.13898 C -0.1191 0.14569 -0.11198 0.14962 -0.10556 0.15587 C -0.1007 0.16049 -0.09635 0.16627 -0.09149 0.1709 C -0.08351 0.17853 -0.07604 0.19148 -0.0691 0.20073 C -0.0651 0.20605 -0.06042 0.21045 -0.05642 0.21577 C -0.04601 0.22964 -0.05764 0.21854 -0.04792 0.2271 C -0.04288 0.24074 -0.03351 0.25554 -0.02535 0.26641 C -0.02222 0.27497 -0.01788 0.27983 -0.01406 0.28723 C -0.00573 0.30318 -0.00087 0.32099 0.00555 0.33787 C 0.0125 0.35614 0.00799 0.33972 0.01128 0.35268 C 0.01424 0.37673 0.01111 0.35499 0.01406 0.36956 C 0.0151 0.37465 0.01684 0.38459 0.01684 0.38459 C 0.01875 0.4061 0.02274 0.42714 0.02535 0.44842 C 0.02465 0.47525 0.02691 0.5474 -0.00278 0.55735 C -0.01337 0.56637 -0.02413 0.5622 -0.03663 0.56105 C -0.04844 0.55573 -0.05955 0.55503 -0.07188 0.55365 C -0.08316 0.55087 -0.09427 0.54671 -0.10556 0.54416 C -0.11597 0.54185 -0.12205 0.54185 -0.13108 0.53676 C -0.15035 0.52589 -0.13021 0.53607 -0.14514 0.52543 C -0.15903 0.51549 -0.175 0.50901 -0.18733 0.49537 C -0.19097 0.49144 -0.1934 0.48565 -0.19722 0.48219 C -0.20052 0.47918 -0.20608 0.47455 -0.20851 0.47108 C -0.23629 0.43131 -0.2625 0.38205 -0.27882 0.33209 C -0.28212 0.32238 -0.2842 0.31197 -0.28733 0.30203 C -0.28906 0.28769 -0.29097 0.27335 -0.29288 0.25901 C -0.29375 0.25207 -0.29583 0.23843 -0.29583 0.23843 C -0.29826 0.19541 -0.29879 0.15147 -0.29288 0.10892 C -0.29115 0.0733 -0.28976 0.03769 -0.28872 0.00184 C -0.28924 -0.01712 -0.2849 -0.06106 -0.29583 -0.08257 C -0.29757 -0.09136 -0.29896 -0.09922 -0.30278 -0.10685 C -0.3066 -0.12258 -0.31233 -0.13275 -0.32118 -0.14432 C -0.32604 -0.15056 -0.3408 -0.15195 -0.3408 -0.15195 C -0.34931 -0.15126 -0.35781 -0.15218 -0.36615 -0.1501 C -0.3724 -0.14848 -0.38247 -0.13923 -0.38872 -0.13507 C -0.40486 -0.12443 -0.42101 -0.11448 -0.43663 -0.10315 C -0.44479 -0.09714 -0.43958 -0.09876 -0.44653 -0.09182 C -0.45035 -0.08812 -0.45504 -0.08534 -0.4592 -0.08257 C -0.46337 -0.07679 -0.4691 -0.07332 -0.47326 -0.06754 C -0.47465 -0.06569 -0.47622 -0.06384 -0.47743 -0.06176 C -0.47847 -0.06014 -0.47917 -0.05782 -0.48021 -0.05621 C -0.48333 -0.05158 -0.48767 -0.04834 -0.4901 -0.04302 C -0.49583 -0.03077 -0.50382 -0.00972 -0.51267 -0.00186 C -0.52205 0.01526 -0.52865 0.03676 -0.54219 0.04879 C -0.54358 0.05203 -0.54549 0.0548 -0.54653 0.05827 C -0.5474 0.06128 -0.54688 0.06475 -0.54792 0.06752 C -0.55174 0.07862 -0.5599 0.09296 -0.56476 0.10314 C -0.56788 0.10984 -0.56979 0.11563 -0.57465 0.12025 C -0.57917 0.13205 -0.58733 0.14083 -0.59288 0.15194 C -0.59774 0.16165 -0.60156 0.17113 -0.60712 0.18015 C -0.61042 0.1931 -0.61285 0.20698 -0.61684 0.21947 C -0.6184 0.22455 -0.62135 0.22918 -0.62257 0.2345 C -0.62483 0.24375 -0.62622 0.25231 -0.62951 0.26086 C -0.63004 0.2641 -0.63004 0.26734 -0.63108 0.27034 C -0.63247 0.27428 -0.63663 0.28145 -0.63663 0.28145 C -0.63976 0.2944 -0.64948 0.30596 -0.65642 0.31521 C -0.66163 0.32215 -0.66615 0.32978 -0.67188 0.33579 C -0.67587 0.34019 -0.67726 0.34504 -0.68177 0.34898 C -0.68576 0.35707 -0.69063 0.36123 -0.69583 0.36771 C -0.69635 0.36956 -0.69583 0.37256 -0.69722 0.37349 C -0.70174 0.37673 -0.70278 0.36678 -0.70278 0.36401 " pathEditMode="relative" ptsTypes="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51520" y="260648"/>
            <a:ext cx="660648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 smtClean="0"/>
              <a:t>6.  </a:t>
            </a:r>
            <a:r>
              <a:rPr lang="tr-TR" sz="2000" dirty="0"/>
              <a:t>Mondros Ateşkes Anlaşmasının aşağıdaki maddelerinden hangisi, doğrudan </a:t>
            </a:r>
            <a:r>
              <a:rPr lang="tr-TR" sz="2000" dirty="0" smtClean="0"/>
              <a:t>Anadolu'nun </a:t>
            </a:r>
            <a:r>
              <a:rPr lang="tr-TR" sz="2000" dirty="0"/>
              <a:t>işgaline karşı Osmanlı Devleti'nin </a:t>
            </a:r>
            <a:r>
              <a:rPr lang="tr-TR" sz="2000" dirty="0" smtClean="0"/>
              <a:t>direnişini </a:t>
            </a:r>
            <a:r>
              <a:rPr lang="tr-TR" sz="2000" dirty="0"/>
              <a:t>engelleme amacına </a:t>
            </a:r>
            <a:r>
              <a:rPr lang="tr-TR" sz="2000" dirty="0" smtClean="0"/>
              <a:t>yöneliktir?</a:t>
            </a:r>
          </a:p>
          <a:p>
            <a:endParaRPr lang="tr-TR" sz="2000" dirty="0" smtClean="0"/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Trablusgarp</a:t>
            </a:r>
            <a:r>
              <a:rPr lang="tr-TR" sz="2000" dirty="0"/>
              <a:t>, Yemen ve Arabistan'daki Türk subaylarının teslim </a:t>
            </a:r>
            <a:r>
              <a:rPr lang="tr-TR" sz="2000" dirty="0" smtClean="0"/>
              <a:t>olması</a:t>
            </a:r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 startAt="2"/>
            </a:pPr>
            <a:r>
              <a:rPr lang="tr-TR" sz="2000" dirty="0" smtClean="0"/>
              <a:t>Osmanlı </a:t>
            </a:r>
            <a:r>
              <a:rPr lang="tr-TR" sz="2000" dirty="0"/>
              <a:t>ordusunun terhis edilmesi ve </a:t>
            </a:r>
            <a:r>
              <a:rPr lang="tr-TR" sz="2000" dirty="0" smtClean="0"/>
              <a:t>orduya </a:t>
            </a:r>
            <a:r>
              <a:rPr lang="tr-TR" sz="2000" dirty="0"/>
              <a:t>ait </a:t>
            </a:r>
            <a:endParaRPr lang="tr-TR" sz="2000" dirty="0" smtClean="0"/>
          </a:p>
          <a:p>
            <a:r>
              <a:rPr lang="tr-TR" sz="2000" dirty="0" smtClean="0"/>
              <a:t>silahların </a:t>
            </a:r>
            <a:r>
              <a:rPr lang="tr-TR" sz="2000" dirty="0"/>
              <a:t>İtilaf Devletleri'nin </a:t>
            </a:r>
            <a:r>
              <a:rPr lang="tr-TR" sz="2000" dirty="0" smtClean="0"/>
              <a:t>denetimine verilmesi</a:t>
            </a:r>
          </a:p>
          <a:p>
            <a:endParaRPr lang="tr-TR" sz="2000" dirty="0" smtClean="0"/>
          </a:p>
          <a:p>
            <a:endParaRPr lang="tr-TR" sz="2000" dirty="0"/>
          </a:p>
          <a:p>
            <a:r>
              <a:rPr lang="tr-TR" sz="2000" dirty="0" smtClean="0"/>
              <a:t>C)Kafkaslardaki </a:t>
            </a:r>
            <a:r>
              <a:rPr lang="tr-TR" sz="2000" dirty="0"/>
              <a:t>Türk birliklerinin 1914'teki </a:t>
            </a:r>
            <a:r>
              <a:rPr lang="tr-TR" sz="2000" dirty="0" smtClean="0"/>
              <a:t>sınırlara çekilmesi</a:t>
            </a:r>
          </a:p>
          <a:p>
            <a:endParaRPr lang="tr-TR" sz="2000" dirty="0" smtClean="0"/>
          </a:p>
          <a:p>
            <a:endParaRPr lang="tr-TR" sz="2000" dirty="0"/>
          </a:p>
          <a:p>
            <a:r>
              <a:rPr lang="tr-TR" sz="2000" dirty="0" smtClean="0"/>
              <a:t>D)İran'daki </a:t>
            </a:r>
            <a:r>
              <a:rPr lang="tr-TR" sz="2000" dirty="0"/>
              <a:t>Türk birliklerinin geri </a:t>
            </a:r>
            <a:r>
              <a:rPr lang="tr-TR" sz="2000" dirty="0" smtClean="0"/>
              <a:t>çekilmesi</a:t>
            </a:r>
          </a:p>
          <a:p>
            <a:endParaRPr lang="tr-TR" sz="2000" dirty="0"/>
          </a:p>
          <a:p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16632"/>
            <a:ext cx="2173213" cy="283845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812360" y="3861048"/>
            <a:ext cx="36004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3628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68085E-6 L -0.83073 -0.12765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45" y="-6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51520" y="188640"/>
            <a:ext cx="66064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/>
              <a:t>Mondros Ateşkes Anlaşması'ndan sonra Türk ve Müslümanların kurduğu cemiyetlerden </a:t>
            </a:r>
            <a:r>
              <a:rPr lang="tr-TR" sz="2000" dirty="0" smtClean="0"/>
              <a:t>bazıları </a:t>
            </a:r>
            <a:r>
              <a:rPr lang="tr-TR" sz="2000" dirty="0"/>
              <a:t>saltanat ve halifeliğin korunmasını, </a:t>
            </a:r>
            <a:r>
              <a:rPr lang="tr-TR" sz="2000" dirty="0" smtClean="0"/>
              <a:t>bazıları </a:t>
            </a:r>
            <a:r>
              <a:rPr lang="tr-TR" sz="2000" dirty="0"/>
              <a:t>güçlü bir devletin himayesine girilmesini, bazıları da ulusal bağımsızlık mücadelesi </a:t>
            </a:r>
            <a:r>
              <a:rPr lang="tr-TR" sz="2000" dirty="0" smtClean="0"/>
              <a:t>yapılmasını </a:t>
            </a:r>
            <a:r>
              <a:rPr lang="tr-TR" sz="2000" dirty="0"/>
              <a:t>savunmuşlardır</a:t>
            </a:r>
            <a:r>
              <a:rPr lang="tr-TR" sz="2000" dirty="0" smtClean="0"/>
              <a:t>.</a:t>
            </a:r>
          </a:p>
          <a:p>
            <a:endParaRPr lang="tr-TR" sz="2000" dirty="0"/>
          </a:p>
          <a:p>
            <a:endParaRPr lang="tr-TR" sz="2000" dirty="0"/>
          </a:p>
          <a:p>
            <a:r>
              <a:rPr lang="tr-TR" sz="2000" dirty="0"/>
              <a:t>Bu durumun aşağıdakilerden hangisini </a:t>
            </a:r>
            <a:r>
              <a:rPr lang="tr-TR" sz="2000" dirty="0" smtClean="0"/>
              <a:t>zorlaştırdığı </a:t>
            </a:r>
            <a:r>
              <a:rPr lang="tr-TR" sz="2000" dirty="0"/>
              <a:t>savunulabilir</a:t>
            </a:r>
            <a:r>
              <a:rPr lang="tr-TR" sz="2000" dirty="0" smtClean="0"/>
              <a:t>?</a:t>
            </a:r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Anadolu'daki </a:t>
            </a:r>
            <a:r>
              <a:rPr lang="tr-TR" sz="2000" dirty="0"/>
              <a:t>işgallerin </a:t>
            </a:r>
            <a:r>
              <a:rPr lang="tr-TR" sz="2000" dirty="0" smtClean="0"/>
              <a:t>artmasını</a:t>
            </a:r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 startAt="2"/>
            </a:pPr>
            <a:r>
              <a:rPr lang="tr-TR" sz="2000" dirty="0" smtClean="0"/>
              <a:t>Bölgesel </a:t>
            </a:r>
            <a:r>
              <a:rPr lang="tr-TR" sz="2000" dirty="0"/>
              <a:t>direniş faaliyetlerinin </a:t>
            </a:r>
            <a:r>
              <a:rPr lang="tr-TR" sz="2000" dirty="0" smtClean="0"/>
              <a:t>yaygınlaşmasını</a:t>
            </a:r>
          </a:p>
          <a:p>
            <a:pPr marL="342900" indent="-342900">
              <a:buAutoNum type="alphaUcParenR" startAt="2"/>
            </a:pPr>
            <a:endParaRPr lang="tr-TR" sz="2000" dirty="0"/>
          </a:p>
          <a:p>
            <a:pPr marL="342900" indent="-342900">
              <a:buAutoNum type="alphaUcParenR" startAt="3"/>
            </a:pPr>
            <a:r>
              <a:rPr lang="tr-TR" sz="2000" dirty="0" smtClean="0"/>
              <a:t>Milli </a:t>
            </a:r>
            <a:r>
              <a:rPr lang="tr-TR" sz="2000" dirty="0"/>
              <a:t>birlik ve beraberliğin </a:t>
            </a:r>
            <a:r>
              <a:rPr lang="tr-TR" sz="2000" dirty="0" smtClean="0"/>
              <a:t>sağlanmasını</a:t>
            </a:r>
          </a:p>
          <a:p>
            <a:pPr marL="342900" indent="-342900">
              <a:buAutoNum type="alphaUcParenR" startAt="3"/>
            </a:pPr>
            <a:endParaRPr lang="tr-TR" sz="2000" dirty="0"/>
          </a:p>
          <a:p>
            <a:pPr marL="342900" indent="-342900">
              <a:buAutoNum type="alphaUcParenR" startAt="4"/>
            </a:pPr>
            <a:r>
              <a:rPr lang="tr-TR" sz="2000" dirty="0" smtClean="0"/>
              <a:t>Anadolu </a:t>
            </a:r>
            <a:r>
              <a:rPr lang="tr-TR" sz="2000" dirty="0"/>
              <a:t>halkının farklı kurtuluş çareleri </a:t>
            </a:r>
            <a:r>
              <a:rPr lang="tr-TR" sz="2000" dirty="0" smtClean="0"/>
              <a:t> benimsemesini</a:t>
            </a:r>
          </a:p>
          <a:p>
            <a:endParaRPr lang="tr-TR" sz="2000" dirty="0"/>
          </a:p>
          <a:p>
            <a:r>
              <a:rPr lang="tr-TR" sz="2000" dirty="0"/>
              <a:t> 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340768"/>
            <a:ext cx="2328774" cy="306896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608595" y="332656"/>
            <a:ext cx="347781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732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35985E-6 L -0.80781 0.59597 " pathEditMode="relative" rAng="0" ptsTypes="AA">
                                      <p:cBhvr>
                                        <p:cTn id="6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399" y="29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23528" y="332656"/>
            <a:ext cx="65344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 smtClean="0"/>
              <a:t> </a:t>
            </a:r>
            <a:r>
              <a:rPr lang="tr-TR" sz="2000" dirty="0"/>
              <a:t>I. Dünya Savaşı sona erdikten sonra itilaf </a:t>
            </a:r>
            <a:r>
              <a:rPr lang="tr-TR" sz="2000" dirty="0" smtClean="0"/>
              <a:t>Devletleri</a:t>
            </a:r>
            <a:r>
              <a:rPr lang="tr-TR" sz="2000" dirty="0"/>
              <a:t>, istedikleri yerleri kolayca işgal </a:t>
            </a:r>
            <a:r>
              <a:rPr lang="tr-TR" sz="2000" dirty="0" smtClean="0"/>
              <a:t>edebilmek </a:t>
            </a:r>
            <a:r>
              <a:rPr lang="tr-TR" sz="2000" dirty="0"/>
              <a:t>için </a:t>
            </a:r>
            <a:r>
              <a:rPr lang="tr-TR" sz="2000" dirty="0" smtClean="0"/>
              <a:t>İstanbul'la </a:t>
            </a:r>
            <a:r>
              <a:rPr lang="tr-TR" sz="2000" dirty="0"/>
              <a:t>Anadolu arasındaki </a:t>
            </a:r>
            <a:r>
              <a:rPr lang="tr-TR" sz="2000" dirty="0" smtClean="0"/>
              <a:t>bağlantıyı </a:t>
            </a:r>
            <a:r>
              <a:rPr lang="tr-TR" sz="2000" dirty="0"/>
              <a:t>kesmek istemişlerdir.</a:t>
            </a:r>
          </a:p>
          <a:p>
            <a:r>
              <a:rPr lang="tr-TR" sz="2000" dirty="0"/>
              <a:t>Mondros Ateşkes Anlaşmasının aşağıdaki maddelerinden hangisi İtilaf Devletleri'nin bu amacını gerçekleştirmeye </a:t>
            </a:r>
            <a:r>
              <a:rPr lang="tr-TR" sz="2000" dirty="0" smtClean="0"/>
              <a:t>yöneliktir?</a:t>
            </a:r>
          </a:p>
          <a:p>
            <a:endParaRPr lang="tr-TR" sz="2000" dirty="0"/>
          </a:p>
          <a:p>
            <a:pPr marL="342900" indent="-342900">
              <a:buAutoNum type="alphaUcParenR"/>
            </a:pPr>
            <a:r>
              <a:rPr lang="tr-TR" sz="2000" dirty="0" smtClean="0"/>
              <a:t>Osmanlı </a:t>
            </a:r>
            <a:r>
              <a:rPr lang="tr-TR" sz="2000" dirty="0"/>
              <a:t>ordusu terhis edilecek</a:t>
            </a:r>
            <a:r>
              <a:rPr lang="tr-TR" sz="2000" dirty="0" smtClean="0"/>
              <a:t>.</a:t>
            </a:r>
          </a:p>
          <a:p>
            <a:pPr marL="342900" indent="-342900">
              <a:buAutoNum type="alphaUcParenR"/>
            </a:pPr>
            <a:endParaRPr lang="tr-TR" sz="2000" dirty="0"/>
          </a:p>
          <a:p>
            <a:pPr marL="342900" indent="-342900">
              <a:buAutoNum type="alphaUcParenR" startAt="2"/>
            </a:pPr>
            <a:r>
              <a:rPr lang="tr-TR" sz="2000" dirty="0" smtClean="0"/>
              <a:t>Toros </a:t>
            </a:r>
            <a:r>
              <a:rPr lang="tr-TR" sz="2000" dirty="0"/>
              <a:t>tünelleri itilaf Devletleri'nin </a:t>
            </a:r>
            <a:r>
              <a:rPr lang="tr-TR" sz="2000" dirty="0" smtClean="0"/>
              <a:t>denetimine </a:t>
            </a:r>
            <a:r>
              <a:rPr lang="tr-TR" sz="2000" dirty="0"/>
              <a:t>bırakılacak</a:t>
            </a:r>
            <a:r>
              <a:rPr lang="tr-TR" sz="2000" dirty="0" smtClean="0"/>
              <a:t>.</a:t>
            </a:r>
          </a:p>
          <a:p>
            <a:pPr marL="342900" indent="-342900">
              <a:buAutoNum type="alphaUcParenR" startAt="2"/>
            </a:pPr>
            <a:endParaRPr lang="tr-TR" sz="2000" dirty="0"/>
          </a:p>
          <a:p>
            <a:pPr marL="342900" indent="-342900">
              <a:buAutoNum type="alphaUcParenR" startAt="3"/>
            </a:pPr>
            <a:r>
              <a:rPr lang="tr-TR" sz="2000" dirty="0" smtClean="0"/>
              <a:t>Boğazlar </a:t>
            </a:r>
            <a:r>
              <a:rPr lang="tr-TR" sz="2000" dirty="0"/>
              <a:t>İtilaf Devletleri'nin yönetimine </a:t>
            </a:r>
            <a:r>
              <a:rPr lang="tr-TR" sz="2000" dirty="0" smtClean="0"/>
              <a:t>bırakılacak.</a:t>
            </a:r>
          </a:p>
          <a:p>
            <a:pPr marL="342900" indent="-342900">
              <a:buAutoNum type="alphaUcParenR" startAt="3"/>
            </a:pPr>
            <a:endParaRPr lang="tr-TR" sz="2000" dirty="0" smtClean="0"/>
          </a:p>
          <a:p>
            <a:pPr marL="342900" indent="-342900">
              <a:buAutoNum type="alphaUcParenR" startAt="3"/>
            </a:pPr>
            <a:endParaRPr lang="tr-TR" sz="2000" dirty="0"/>
          </a:p>
          <a:p>
            <a:r>
              <a:rPr lang="tr-TR" sz="2000" dirty="0" smtClean="0"/>
              <a:t>D)Ermeni </a:t>
            </a:r>
            <a:r>
              <a:rPr lang="tr-TR" sz="2000" dirty="0"/>
              <a:t>ve itilaf Devletleri esirleri serbest </a:t>
            </a:r>
            <a:endParaRPr lang="tr-TR" sz="2000" dirty="0" smtClean="0"/>
          </a:p>
          <a:p>
            <a:r>
              <a:rPr lang="tr-TR" sz="2000" dirty="0" smtClean="0"/>
              <a:t>bırakılacak.</a:t>
            </a:r>
          </a:p>
          <a:p>
            <a:endParaRPr lang="tr-TR" dirty="0"/>
          </a:p>
          <a:p>
            <a:endParaRPr lang="tr-TR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703" y="116632"/>
            <a:ext cx="2092918" cy="1941515"/>
          </a:xfrm>
          <a:prstGeom prst="rect">
            <a:avLst/>
          </a:prstGeom>
        </p:spPr>
      </p:pic>
      <p:sp>
        <p:nvSpPr>
          <p:cNvPr id="4" name="Sol Ok 3"/>
          <p:cNvSpPr/>
          <p:nvPr/>
        </p:nvSpPr>
        <p:spPr>
          <a:xfrm>
            <a:off x="7380312" y="2564904"/>
            <a:ext cx="490850" cy="36004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302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6.93802E-7 C -0.01735 -0.02683 -0.03506 -0.05342 -0.05207 -0.08071 C -0.05555 -0.08649 -0.0578 -0.09389 -0.06197 -0.09944 C -0.06562 -0.1043 -0.06996 -0.10869 -0.07326 -0.11448 C -0.07569 -0.11864 -0.07742 -0.12396 -0.0802 -0.12766 C -0.08957 -0.14015 -0.09739 -0.15171 -0.10555 -0.16512 C -0.11562 -0.18154 -0.12655 -0.20305 -0.14079 -0.21392 C -0.14253 -0.21508 -0.14947 -0.21716 -0.15069 -0.21785 C -0.15451 -0.21993 -0.15798 -0.2234 -0.16197 -0.22525 C -0.16475 -0.22641 -0.1703 -0.22895 -0.1703 -0.22895 C -0.1953 -0.22757 -0.19843 -0.22733 -0.21683 -0.2234 C -0.22725 -0.21392 -0.22204 -0.2167 -0.23228 -0.21392 C -0.24721 -0.19496 -0.26631 -0.18432 -0.27881 -0.16142 C -0.28124 -0.15194 -0.28402 -0.14269 -0.28593 -0.13321 C -0.28454 -0.09806 -0.28367 -0.0814 -0.27464 -0.05065 C -0.27291 -0.03423 -0.26891 -0.0222 -0.26336 -0.00763 C -0.2618 0.00278 -0.25798 0.00948 -0.25485 0.01873 C -0.25173 0.02799 -0.24912 0.03747 -0.24635 0.04672 C -0.2453 0.04996 -0.24444 0.05296 -0.24357 0.0562 C -0.24148 0.0636 -0.23801 0.07863 -0.23801 0.07863 C -0.23749 0.08233 -0.23732 0.08626 -0.23662 0.08996 C -0.23593 0.0939 -0.23419 0.09737 -0.23367 0.1013 C -0.2302 0.12627 -0.22864 0.15125 -0.22395 0.17623 C -0.22221 0.19565 -0.21909 0.21508 -0.21683 0.23451 C -0.21648 0.23821 -0.21596 0.24191 -0.21544 0.24561 C -0.21457 0.25185 -0.21266 0.26434 -0.21266 0.26434 C -0.21353 0.30435 -0.20885 0.38298 -0.25069 0.39385 C -0.25885 0.39917 -0.26718 0.39986 -0.27603 0.40148 C -0.28541 0.40056 -0.29565 0.40264 -0.30416 0.39755 C -0.32482 0.38506 -0.34253 0.3698 -0.36197 0.35453 C -0.37933 0.34089 -0.39669 0.32979 -0.41266 0.31314 C -0.42846 0.29649 -0.43975 0.27775 -0.45207 0.25694 C -0.45763 0.24746 -0.46492 0.24006 -0.4703 0.23058 C -0.48089 0.21161 -0.48905 0.18987 -0.49721 0.16883 C -0.5052 0.14848 -0.51562 0.12789 -0.52256 0.10685 C -0.5276 0.09135 -0.53194 0.0754 -0.53662 0.0599 C -0.5401 0.0488 -0.54305 0.03747 -0.54635 0.02614 C -0.54773 0.02105 -0.55069 0.0111 -0.55069 0.0111 C -0.55364 -0.02012 -0.55728 -0.0518 -0.56197 -0.08256 C -0.56145 -0.10129 -0.56319 -0.13275 -0.55763 -0.15402 C -0.55451 -0.16582 -0.54999 -0.18524 -0.54357 -0.19519 C -0.53332 -0.21115 -0.52239 -0.22363 -0.50989 -0.23658 C -0.50016 -0.24676 -0.48454 -0.25185 -0.47326 -0.25902 C -0.46753 -0.26272 -0.46232 -0.26827 -0.45624 -0.27035 C -0.44652 -0.27359 -0.43662 -0.27521 -0.42673 -0.27775 C -0.40433 -0.27521 -0.38107 -0.27151 -0.35902 -0.26642 C -0.34964 -0.26434 -0.34027 -0.26133 -0.33089 -0.25902 C -0.32569 -0.25763 -0.31544 -0.25532 -0.31544 -0.25532 C -0.28489 -0.24028 -0.25416 -0.22849 -0.22395 -0.21207 C -0.21891 -0.2093 -0.21319 -0.20814 -0.20832 -0.20467 C -0.14895 -0.16397 -0.09947 -0.10152 -0.05902 -0.03191 C -0.04287 -0.00416 -0.02638 0.02197 -0.01128 0.05065 C -0.00589 0.06083 -0.00537 0.07447 5.55556E-6 0.08441 C 0.01181 0.10592 0.0257 0.15171 0.03109 0.17808 C 0.03629 0.20375 0.03664 0.23243 0.03942 0.25879 C 0.0389 0.28562 0.03924 0.31268 0.03803 0.3395 C 0.03786 0.34343 0.03595 0.3469 0.03525 0.35083 C 0.03369 0.35893 0.03334 0.36633 0.0297 0.37327 C 0.02431 0.38367 0.01424 0.38969 0.00574 0.39385 C -0.01891 0.40564 -0.04739 0.40657 -0.07326 0.40888 C -0.08871 0.40773 -0.10433 0.40842 -0.11961 0.40518 C -0.12551 0.40379 -0.13645 0.39293 -0.14218 0.3883 C -0.15555 0.37743 -0.16857 0.3661 -0.18159 0.35453 C -0.20277 0.33557 -0.22933 0.32794 -0.25069 0.30944 C -0.26579 0.29626 -0.26197 0.29579 -0.27603 0.27937 C -0.29218 0.26018 -0.31145 0.24538 -0.32673 0.22503 C -0.34999 0.19404 -0.37273 0.16235 -0.3986 0.13506 C -0.40694 0.12627 -0.41631 0.10638 -0.42395 0.09552 C -0.43402 0.08141 -0.44409 0.06915 -0.45485 0.0562 C -0.4677 0.04094 -0.47846 0.0222 -0.49148 0.0074 C -0.50016 -0.00254 -0.49461 0.00324 -0.50138 -0.00763 C -0.51301 -0.02613 -0.5276 -0.03677 -0.54496 -0.04139 C -0.55746 -0.04001 -0.5644 -0.03839 -0.57603 -0.03376 C -0.58523 -0.02451 -0.59565 -0.02174 -0.60555 -0.01318 C -0.62239 0.00162 -0.63975 0.01619 -0.65624 0.03169 C -0.66648 0.04117 -0.67082 0.05805 -0.67742 0.07123 C -0.67985 0.08095 -0.68298 0.08811 -0.68593 0.09737 C -0.68819 0.11286 -0.69253 0.13182 -0.69999 0.14431 C -0.7019 0.15773 -0.7052 0.17021 -0.71405 0.17808 C -0.72291 0.19658 -0.73732 0.20514 -0.74791 0.22132 C -0.74947 0.22364 -0.75034 0.22664 -0.75207 0.22873 C -0.75555 0.23289 -0.76041 0.2352 -0.76336 0.24006 C -0.76978 0.25116 -0.76596 0.24838 -0.77326 0.25139 C -0.77464 0.25324 -0.77586 0.25555 -0.77742 0.25694 C -0.77864 0.2581 -0.78037 0.25763 -0.78159 0.25879 C -0.78332 0.26018 -0.78593 0.26434 -0.78593 0.26434 L -0.78593 0.25139 " pathEditMode="relative" ptsTypes="fffffffffffffffffffffffffffffffffffffffffffffffffffffffffffffffffffffffffffffffffffffAA">
                                      <p:cBhvr>
                                        <p:cTn id="6" dur="5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Hava Akımı">
  <a:themeElements>
    <a:clrScheme name="Hava Akımı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Hava Akımı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va Akımı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139</TotalTime>
  <Words>1161</Words>
  <Application>Microsoft Office PowerPoint</Application>
  <PresentationFormat>Ekran Gösterisi (4:3)</PresentationFormat>
  <Paragraphs>226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0" baseType="lpstr">
      <vt:lpstr>Hava Akımı</vt:lpstr>
      <vt:lpstr>MİLLİ  UYANIŞ: YURDUMUZUN İŞGALİNE  TEPKİLER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HAZIRLAYAN  AHMET  ALİ KARAALP SOSYAL BİLGİLER ÖĞRETMENİ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MİLLİ  UYANIŞ: YURDUMUZUN İŞGALİNE  TEPKİLER</dc:title>
  <dc:creator>HP</dc:creator>
  <cp:lastModifiedBy>HP</cp:lastModifiedBy>
  <cp:revision>28</cp:revision>
  <dcterms:created xsi:type="dcterms:W3CDTF">2014-09-26T16:18:08Z</dcterms:created>
  <dcterms:modified xsi:type="dcterms:W3CDTF">2014-09-28T07:50:42Z</dcterms:modified>
</cp:coreProperties>
</file>