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295" r:id="rId2"/>
    <p:sldId id="342" r:id="rId3"/>
    <p:sldId id="339" r:id="rId4"/>
    <p:sldId id="391" r:id="rId5"/>
    <p:sldId id="340" r:id="rId6"/>
    <p:sldId id="345" r:id="rId7"/>
    <p:sldId id="392" r:id="rId8"/>
    <p:sldId id="260" r:id="rId9"/>
    <p:sldId id="347" r:id="rId10"/>
    <p:sldId id="348" r:id="rId11"/>
    <p:sldId id="349" r:id="rId12"/>
    <p:sldId id="256" r:id="rId13"/>
    <p:sldId id="266" r:id="rId14"/>
    <p:sldId id="378" r:id="rId15"/>
    <p:sldId id="306" r:id="rId16"/>
    <p:sldId id="307" r:id="rId17"/>
    <p:sldId id="308" r:id="rId18"/>
    <p:sldId id="309" r:id="rId19"/>
    <p:sldId id="310" r:id="rId20"/>
    <p:sldId id="311" r:id="rId21"/>
    <p:sldId id="267" r:id="rId22"/>
    <p:sldId id="263" r:id="rId23"/>
    <p:sldId id="312" r:id="rId24"/>
    <p:sldId id="313" r:id="rId25"/>
    <p:sldId id="315" r:id="rId26"/>
    <p:sldId id="317" r:id="rId27"/>
    <p:sldId id="316" r:id="rId28"/>
    <p:sldId id="319" r:id="rId29"/>
    <p:sldId id="322" r:id="rId30"/>
    <p:sldId id="321" r:id="rId31"/>
    <p:sldId id="320" r:id="rId32"/>
    <p:sldId id="323" r:id="rId33"/>
    <p:sldId id="325" r:id="rId34"/>
    <p:sldId id="351" r:id="rId35"/>
    <p:sldId id="324" r:id="rId36"/>
    <p:sldId id="328" r:id="rId37"/>
    <p:sldId id="327" r:id="rId38"/>
    <p:sldId id="326" r:id="rId39"/>
    <p:sldId id="330" r:id="rId40"/>
    <p:sldId id="329" r:id="rId41"/>
    <p:sldId id="334" r:id="rId42"/>
    <p:sldId id="333" r:id="rId43"/>
    <p:sldId id="332" r:id="rId44"/>
    <p:sldId id="353" r:id="rId45"/>
    <p:sldId id="357" r:id="rId46"/>
    <p:sldId id="359" r:id="rId47"/>
    <p:sldId id="360" r:id="rId48"/>
    <p:sldId id="358" r:id="rId49"/>
    <p:sldId id="361" r:id="rId50"/>
    <p:sldId id="374" r:id="rId51"/>
    <p:sldId id="375" r:id="rId52"/>
    <p:sldId id="377" r:id="rId53"/>
    <p:sldId id="382" r:id="rId54"/>
    <p:sldId id="337" r:id="rId55"/>
    <p:sldId id="354" r:id="rId56"/>
    <p:sldId id="365" r:id="rId57"/>
    <p:sldId id="368" r:id="rId58"/>
    <p:sldId id="367" r:id="rId59"/>
    <p:sldId id="366" r:id="rId60"/>
    <p:sldId id="370" r:id="rId61"/>
    <p:sldId id="373" r:id="rId62"/>
    <p:sldId id="372" r:id="rId63"/>
    <p:sldId id="380" r:id="rId64"/>
    <p:sldId id="336" r:id="rId65"/>
    <p:sldId id="384" r:id="rId66"/>
    <p:sldId id="385" r:id="rId67"/>
    <p:sldId id="386" r:id="rId68"/>
    <p:sldId id="387" r:id="rId69"/>
    <p:sldId id="388" r:id="rId70"/>
    <p:sldId id="335" r:id="rId71"/>
    <p:sldId id="356" r:id="rId72"/>
    <p:sldId id="389" r:id="rId73"/>
    <p:sldId id="338" r:id="rId74"/>
    <p:sldId id="272" r:id="rId75"/>
    <p:sldId id="305" r:id="rId7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62D9E"/>
    <a:srgbClr val="D9ECF7"/>
    <a:srgbClr val="DEF4F6"/>
    <a:srgbClr val="377553"/>
    <a:srgbClr val="167909"/>
    <a:srgbClr val="275F3A"/>
    <a:srgbClr val="ACC38B"/>
    <a:srgbClr val="307447"/>
    <a:srgbClr val="FEF4EC"/>
    <a:srgbClr val="345C8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ema Uygulanmış Stil 2 - Vurgu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5758FB7-9AC5-4552-8A53-C91805E547FA}" styleName="Tema Uygulanmış Stil 1 - Vurgu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ema Uygulanmış Stil 2 - Vurgu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Koyu Stil 2 - Vurgu 5/Vurgu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Orta Stil 3 - Vurgu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Orta Stil 3 - Vurgu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3768" autoAdjust="0"/>
  </p:normalViewPr>
  <p:slideViewPr>
    <p:cSldViewPr>
      <p:cViewPr>
        <p:scale>
          <a:sx n="90" d="100"/>
          <a:sy n="90" d="100"/>
        </p:scale>
        <p:origin x="-2244" y="-516"/>
      </p:cViewPr>
      <p:guideLst>
        <p:guide orient="horz" pos="2160"/>
        <p:guide pos="2880"/>
      </p:guideLst>
    </p:cSldViewPr>
  </p:slideViewPr>
  <p:outlineViewPr>
    <p:cViewPr>
      <p:scale>
        <a:sx n="33" d="100"/>
        <a:sy n="33" d="100"/>
      </p:scale>
      <p:origin x="0" y="445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562A74-B8A8-4B04-8CA8-DE133570F57B}" type="datetimeFigureOut">
              <a:rPr lang="tr-TR" smtClean="0"/>
              <a:pPr/>
              <a:t>07.10.2015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930D9C-A5FB-4997-8E49-972F94AF3504}" type="slidenum">
              <a:rPr lang="tr-TR" smtClean="0"/>
              <a:pPr/>
              <a:t>‹#›</a:t>
            </a:fld>
            <a:endParaRPr lang="tr-TR"/>
          </a:p>
        </p:txBody>
      </p:sp>
    </p:spTree>
    <p:extLst>
      <p:ext uri="{BB962C8B-B14F-4D97-AF65-F5344CB8AC3E}">
        <p14:creationId xmlns="" xmlns:p14="http://schemas.microsoft.com/office/powerpoint/2010/main" val="3091108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3930D9C-A5FB-4997-8E49-972F94AF3504}" type="slidenum">
              <a:rPr lang="tr-TR" smtClean="0"/>
              <a:pPr/>
              <a:t>12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07.10.2015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07.10.2015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jpeg"/><Relationship Id="rId4" Type="http://schemas.openxmlformats.org/officeDocument/2006/relationships/hyperlink" Target="http://www.google.com.tr/url?sa=i&amp;rct=j&amp;q=&amp;esrc=s&amp;frm=1&amp;source=images&amp;cd=&amp;cad=rja&amp;docid=QfZZcy2jQ3d3UM&amp;tbnid=LuNTEduAtbQSxM:&amp;ved=0CAUQjRw&amp;url=http://www.okubil.com/osym-puan-hesaplama-sistemi-degisti-yeni-lys-puan-hesaplama-sistemi-nasil-olacak-12503.html&amp;ei=59pDUuH1I4jFtQaLmoGwAg&amp;bvm=bv.53217764,d.Yms&amp;psig=AFQjCNEsf_aT9PtMJE4FRYWdY3t6lHNPcg&amp;ust=138026399404701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COB7C_FWGNObbM&amp;tbnid=cJejkAY0w0EXcM:&amp;ved=0CAUQjRw&amp;url=http://mebk12.meb.gov.tr/meb_iys_dosyalar/21/03/142290/icerikler/sinavsiz-gecis-rehberi_210690.html&amp;ei=jN9DUsX-O8XJswbrzoAY&amp;psig=AFQjCNHGlhhbZ5MM-LcftKXG0SM0C6m-zQ&amp;ust=1380266147368804" TargetMode="External"/><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2FK2Zw-M6eeJXM&amp;tbnid=yVAr2rRcIh91yM:&amp;ved=0CAUQjRw&amp;url=http://www.sorubankamiz.net/2013-lys-basvurulari-uzatilacak-mi/&amp;ei=W-tDUtXiLcWGswa64oGADA&amp;bvm=bv.53217764,d.Yms&amp;psig=AFQjCNGG-xGNVMIdpG_1K8JRnVZT8K5otQ&amp;ust=1380269263307422" TargetMode="External"/><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ZwNRdsXA-CdLM&amp;tbnid=UTZTDpeHiwIfvM:&amp;ved=0CAUQjRw&amp;url=http://www.dunyabulteni.net/?aType=haber&amp;ArticleID=152833&amp;ei=sR1EUpHjMoPUswalqoC4Bg&amp;bvm=bv.53217764,d.Yms&amp;psig=AFQjCNElRLBatgjWngn4cZkdYDNyNtgYJQ&amp;ust=1380282144881067" TargetMode="External"/><Relationship Id="rId2" Type="http://schemas.openxmlformats.org/officeDocument/2006/relationships/image" Target="../media/image26.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J_UT1TJXtqXwM&amp;tbnid=LNUmyYN3Nza_XM:&amp;ved=0CAUQjRw&amp;url=http://www.turkpdristanbul.com/istanbuldaki-liselerin-ygs-2011-puan-basari-analizleri/&amp;ei=PB9EUtAFho61BsmmgMAB&amp;psig=AFQjCNElRLBatgjWngn4cZkdYDNyNtgYJQ&amp;ust=1380282144881067" TargetMode="External"/><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google.com.tr/url?sa=i&amp;rct=j&amp;q=&amp;esrc=s&amp;frm=1&amp;source=images&amp;cd=&amp;cad=rja&amp;docid=BRF9A7r3M_3wGM&amp;tbnid=CMjpSyZ6J73hRM:&amp;ved=0CAUQjRw&amp;url=http://mebk12.meb.gov.tr/meb_iys_dosyalar/34/21/749366/icerikler/ygs-sonuclar-nasl-degerlendirilmelidir_342433.html&amp;ei=RSJEUundNIGWtQaGr4GYCQ&amp;psig=AFQjCNElRLBatgjWngn4cZkdYDNyNtgYJQ&amp;ust=1380282144881067"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google.com.tr/url?sa=i&amp;rct=j&amp;q=&amp;esrc=s&amp;frm=1&amp;source=images&amp;cd=&amp;cad=rja&amp;docid=zOU5U4z84kiaAM&amp;tbnid=SRZ0dJRJfM7U5M:&amp;ved=0CAUQjRw&amp;url=http://yenirehberlik.com/2013-ygs-lys-okuldan-gelecek-puan-hesaplama.html&amp;ei=Oy1EUun3LcTJsgac54G4BQ&amp;psig=AFQjCNEGTo5G5TJjnMSFpeTYjkroX_g6tw&amp;ust=1380281248246353"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google.com.tr/url?sa=i&amp;rct=j&amp;q=&amp;esrc=s&amp;frm=1&amp;source=images&amp;cd=&amp;cad=rja&amp;docid=ss0s2na3T12m_M&amp;tbnid=yswCGy-ISAyuUM:&amp;ved=0CAUQjRw&amp;url=http://polisolmakistiyorum.com/2012-pomem-basari-puani-nasil-hesaplanacak/&amp;ei=6zREUorCGsbJswa_oIGwDw&amp;psig=AFQjCNFJqiXOoVEXi1gHsfKlJD8crFFfdw&amp;ust=1380288062066777"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tr/url?sa=i&amp;rct=j&amp;q=&amp;esrc=s&amp;frm=1&amp;source=images&amp;cd=&amp;cad=rja&amp;docid=KeZRaF5aMOsXPM&amp;tbnid=9BUlAx67KTvnlM:&amp;ved=0CAUQjRw&amp;url=http://vimeo.com/7915915&amp;ei=kWBFUprbDImGswaeoIDYCA&amp;bvm=bv.53217764,d.Yms&amp;psig=AFQjCNExUbmxqqxIvwOzSjekyvg-1WYtxw&amp;ust=1380364735365433"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google.com.tr/url?sa=i&amp;rct=j&amp;q=&amp;esrc=s&amp;frm=1&amp;source=images&amp;cd=&amp;cad=rja&amp;docid=seVHeINo87yHSM&amp;tbnid=F6q4co-RiwqqQM:&amp;ved=0CAUQjRw&amp;url=http://www.egitimhane.biz/haber/2014-lys-matematikedebiyatsosyal-bilgilercografyafen-bilimleryabanci-dil-sinav-tarihleri-1998.html&amp;ei=S3VFUtfmL8PVtAaV9oGICA&amp;bvm=bv.53217764,d.Yms&amp;psig=AFQjCNHeaRaUEQwXIguYMGc7AfAQkiJmeQ&amp;ust=1380370095884170"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msq0AikhKc8vJM&amp;tbnid=OuYvx-OD_jIJkM:&amp;ved=0CAUQjRw&amp;url=http://www.ingilizceogretim.com/2012-lys-puan-ve-konu-dagilimi-2012-lys-sonuclari&amp;ei=-k5BUsz3D4iMtAbav4GoDg&amp;bvm=bv.52434380,d.Yms&amp;psig=AFQjCNEsOe6ZElu20oAPm0cbCE3oqhSBWA&amp;ust=1380098090526858" TargetMode="External"/><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 Id="rId2" Type="http://schemas.openxmlformats.org/officeDocument/2006/relationships/image" Target="../media/image38.pn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jpeg"/></Relationships>
</file>

<file path=ppt/slides/_rels/slide38.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tQjQKnP4XhVJzM&amp;tbnid=_xS0Kaa62Ek0zM:&amp;ved=0CAUQjRw&amp;url=http://mebk12.meb.gov.tr/meb_iys_dosyalar/11/02/372910/icerikler/lys-puan-turleri_331106.html&amp;ei=pBpNUvffO4qjtAamwYGoBg&amp;bvm=bv.53537100,d.Yms&amp;psig=AFQjCNHEQ-jW8iJD0W4doGazRnDzo4XmBw&amp;ust=1380871195450931" TargetMode="External"/><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google.com.tr/url?sa=i&amp;rct=j&amp;q=&amp;esrc=s&amp;frm=1&amp;source=images&amp;cd=&amp;cad=rja&amp;docid=SESa_G3jxWR7PM&amp;tbnid=urt4G0KU6W9oWM:&amp;ved=0CAUQjRw&amp;url=http://www.parlakbirgelecek.com/tr/faydali-bilgiler/universite-secimine-baslarken/hangi-bolum&amp;ei=KBxNUpHHNMbVtAa5zICQBQ&amp;bvm=bv.53537100,d.Yms&amp;psig=AFQjCNFWekp0wGqhvt4gkGmmckdfK9U9yg&amp;ust=1380871543586557"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tr/url?sa=i&amp;rct=j&amp;q=&amp;esrc=s&amp;frm=1&amp;source=images&amp;cd=&amp;cad=rja&amp;docid=JsL0Pcp-XehEaM&amp;tbnid=XOTHbTcUzgtjlM:&amp;ved=0CAUQjRw&amp;url=http://www.rehberliksitesi.com/sorular-ve-cevaplar/7792&amp;ei=lB1NUsrpJYmRtQaT_IC4Dw&amp;bvm=bv.53537100,d.Yms&amp;psig=AFQjCNFWekp0wGqhvt4gkGmmckdfK9U9yg&amp;ust=1380871543586557"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Wh3tXBJ50vZ2zM&amp;tbnid=RG9G3SXiOH4eLM:&amp;ved=0CAUQjRw&amp;url=http://www.egitimhaber.org/index.php/2014-ygs-konulari-ve-soru-dagilimi.html&amp;ei=nIxBUrnvBcPJtQb6jIDQCg&amp;bvm=bv.52434380,d.Yms&amp;psig=AFQjCNGN2wwy7tnNPi1thMR3_KmC5eAAyQ&amp;ust=1380113861343236" TargetMode="External"/><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j0pZ4hOgiLNMuM&amp;tbnid=s223-cFpdHOwjM:&amp;ved=0CAUQjRw&amp;url=http://www.chatlama.net/haberler/2014-ygs-ve-lys-sinav-tarihleri.html&amp;ei=35BBUoy-OMjYtQb62oGIAg&amp;bvm=bv.52434380,d.Yms&amp;psig=AFQjCNF7vR1Xww-Gte599Gc2LUaU4ijeCA&amp;ust=1380115025686611" TargetMode="External"/><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357158" y="357166"/>
            <a:ext cx="8429684" cy="1200329"/>
          </a:xfrm>
          <a:prstGeom prst="rect">
            <a:avLst/>
          </a:prstGeom>
          <a:solidFill>
            <a:schemeClr val="accent2"/>
          </a:solidFill>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tr-TR" sz="7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ÖSYS SİSTEMİ</a:t>
            </a:r>
            <a:endPar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
        <p:nvSpPr>
          <p:cNvPr id="5" name="4 Metin kutusu"/>
          <p:cNvSpPr txBox="1"/>
          <p:nvPr/>
        </p:nvSpPr>
        <p:spPr>
          <a:xfrm>
            <a:off x="7812360" y="2500868"/>
            <a:ext cx="688730" cy="3785652"/>
          </a:xfrm>
          <a:prstGeom prst="rect">
            <a:avLst/>
          </a:prstGeom>
          <a:noFill/>
        </p:spPr>
        <p:txBody>
          <a:bodyPr wrap="square" rtlCol="0">
            <a:spAutoFit/>
          </a:bodyPr>
          <a:lstStyle/>
          <a:p>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2</a:t>
            </a:r>
          </a:p>
          <a:p>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0</a:t>
            </a:r>
          </a:p>
          <a:p>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1</a:t>
            </a:r>
          </a:p>
          <a:p>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6</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
        <p:nvSpPr>
          <p:cNvPr id="6" name="5 Metin kutusu"/>
          <p:cNvSpPr txBox="1"/>
          <p:nvPr/>
        </p:nvSpPr>
        <p:spPr>
          <a:xfrm>
            <a:off x="142844" y="5643578"/>
            <a:ext cx="6929486" cy="1015663"/>
          </a:xfrm>
          <a:prstGeom prst="rect">
            <a:avLst/>
          </a:prstGeom>
          <a:noFill/>
        </p:spPr>
        <p:txBody>
          <a:bodyPr wrap="square" rtlCol="0">
            <a:spAutoFit/>
          </a:bodyPr>
          <a:lstStyle/>
          <a:p>
            <a:pPr algn="ctr"/>
            <a:r>
              <a:rPr lang="tr-TR" sz="3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ÇORUM</a:t>
            </a:r>
          </a:p>
          <a:p>
            <a:pPr algn="ctr"/>
            <a:r>
              <a:rPr lang="tr-TR" sz="3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REHBERLİK ARAŞTIRMA MERKEZİ</a:t>
            </a:r>
            <a:endParaRPr lang="tr-TR" sz="3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pic>
        <p:nvPicPr>
          <p:cNvPr id="8" name="1 Resim" descr="yeni ram logo.png"/>
          <p:cNvPicPr>
            <a:picLocks noChangeAspect="1"/>
          </p:cNvPicPr>
          <p:nvPr/>
        </p:nvPicPr>
        <p:blipFill>
          <a:blip r:embed="rId3" cstate="print"/>
          <a:srcRect/>
          <a:stretch>
            <a:fillRect/>
          </a:stretch>
        </p:blipFill>
        <p:spPr bwMode="auto">
          <a:xfrm>
            <a:off x="7286644" y="5829006"/>
            <a:ext cx="1643074" cy="1028994"/>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3 Grup"/>
          <p:cNvGrpSpPr>
            <a:grpSpLocks/>
          </p:cNvGrpSpPr>
          <p:nvPr/>
        </p:nvGrpSpPr>
        <p:grpSpPr bwMode="auto">
          <a:xfrm>
            <a:off x="353354" y="2459395"/>
            <a:ext cx="8001000" cy="1816100"/>
            <a:chOff x="428596" y="857232"/>
            <a:chExt cx="8001057" cy="1815919"/>
          </a:xfrm>
        </p:grpSpPr>
        <p:pic>
          <p:nvPicPr>
            <p:cNvPr id="6157" name="1 Resim" descr="400_F_8370856_8yZPwNGUlz1Gxj7eIvNYJsX6sc3nkJGj.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8596" y="85723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158" name="8 Metin kutusu"/>
            <p:cNvSpPr txBox="1">
              <a:spLocks noChangeArrowheads="1"/>
            </p:cNvSpPr>
            <p:nvPr/>
          </p:nvSpPr>
          <p:spPr bwMode="auto">
            <a:xfrm>
              <a:off x="1478897" y="857232"/>
              <a:ext cx="6950756" cy="1815919"/>
            </a:xfrm>
            <a:prstGeom prst="rect">
              <a:avLst/>
            </a:prstGeom>
            <a:ln/>
            <a:extLst/>
          </p:spPr>
          <p:style>
            <a:lnRef idx="3">
              <a:schemeClr val="lt1"/>
            </a:lnRef>
            <a:fillRef idx="1">
              <a:schemeClr val="accent6"/>
            </a:fillRef>
            <a:effectRef idx="1">
              <a:schemeClr val="accent6"/>
            </a:effectRef>
            <a:fontRef idx="minor">
              <a:schemeClr val="lt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(Yükseköğretime Geçiş Sınavı) ve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LYS</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(Lisans Yerleştirme Sınavı) ile üniversiteye geçiş sistemi iki aşamalı hale getirildi.</a:t>
              </a:r>
            </a:p>
          </p:txBody>
        </p:sp>
      </p:grpSp>
      <p:grpSp>
        <p:nvGrpSpPr>
          <p:cNvPr id="3" name="24 Grup"/>
          <p:cNvGrpSpPr>
            <a:grpSpLocks/>
          </p:cNvGrpSpPr>
          <p:nvPr/>
        </p:nvGrpSpPr>
        <p:grpSpPr bwMode="auto">
          <a:xfrm>
            <a:off x="367665" y="4624070"/>
            <a:ext cx="8001001" cy="954088"/>
            <a:chOff x="428596" y="2260579"/>
            <a:chExt cx="8001057" cy="954107"/>
          </a:xfrm>
        </p:grpSpPr>
        <p:pic>
          <p:nvPicPr>
            <p:cNvPr id="6155" name="9 Resim" descr="400_F_8370856_8yZPwNGUlz1Gxj7eIvNYJsX6sc3nkJGj.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8596" y="228599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156" name="10 Metin kutusu"/>
            <p:cNvSpPr txBox="1">
              <a:spLocks noChangeArrowheads="1"/>
            </p:cNvSpPr>
            <p:nvPr/>
          </p:nvSpPr>
          <p:spPr bwMode="auto">
            <a:xfrm>
              <a:off x="1464586" y="2260579"/>
              <a:ext cx="6965067" cy="954107"/>
            </a:xfrm>
            <a:prstGeom prst="rect">
              <a:avLst/>
            </a:prstGeom>
            <a:ln/>
            <a:extLst/>
          </p:spPr>
          <p:style>
            <a:lnRef idx="3">
              <a:schemeClr val="lt1"/>
            </a:lnRef>
            <a:fillRef idx="1">
              <a:schemeClr val="accent6"/>
            </a:fillRef>
            <a:effectRef idx="1">
              <a:schemeClr val="accent6"/>
            </a:effectRef>
            <a:fontRef idx="minor">
              <a:schemeClr val="lt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 Mart ayında LYS Haziran ayında yapılacak.</a:t>
              </a:r>
            </a:p>
          </p:txBody>
        </p:sp>
      </p:grpSp>
      <p:sp>
        <p:nvSpPr>
          <p:cNvPr id="6150" name="13 Slayt Numarası Yer Tutucusu"/>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B97C99-764C-4EEE-B6F7-4D30A693C20F}" type="slidenum">
              <a:rPr lang="tr-TR" smtClean="0"/>
              <a:pPr eaLnBrk="1" hangingPunct="1"/>
              <a:t>10</a:t>
            </a:fld>
            <a:endParaRPr lang="tr-TR" smtClean="0"/>
          </a:p>
        </p:txBody>
      </p:sp>
      <p:pic>
        <p:nvPicPr>
          <p:cNvPr id="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7504" y="260350"/>
            <a:ext cx="8261162" cy="2199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2" name="1 Resim" descr="yeni ram logo.png"/>
          <p:cNvPicPr>
            <a:picLocks noChangeAspect="1"/>
          </p:cNvPicPr>
          <p:nvPr/>
        </p:nvPicPr>
        <p:blipFill>
          <a:blip r:embed="rId4" cstate="print"/>
          <a:srcRect/>
          <a:stretch>
            <a:fillRect/>
          </a:stretch>
        </p:blipFill>
        <p:spPr bwMode="auto">
          <a:xfrm>
            <a:off x="621507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283896769"/>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9 Grup"/>
          <p:cNvGrpSpPr>
            <a:grpSpLocks/>
          </p:cNvGrpSpPr>
          <p:nvPr/>
        </p:nvGrpSpPr>
        <p:grpSpPr bwMode="auto">
          <a:xfrm>
            <a:off x="179512" y="1453481"/>
            <a:ext cx="8189154" cy="830997"/>
            <a:chOff x="357158" y="760381"/>
            <a:chExt cx="7390264" cy="831449"/>
          </a:xfrm>
        </p:grpSpPr>
        <p:sp>
          <p:nvSpPr>
            <p:cNvPr id="7175" name="1 Metin kutusu"/>
            <p:cNvSpPr txBox="1">
              <a:spLocks noChangeArrowheads="1"/>
            </p:cNvSpPr>
            <p:nvPr/>
          </p:nvSpPr>
          <p:spPr bwMode="auto">
            <a:xfrm>
              <a:off x="1325215" y="760381"/>
              <a:ext cx="6422207" cy="831449"/>
            </a:xfrm>
            <a:prstGeom prst="rect">
              <a:avLst/>
            </a:prstGeom>
            <a:ln/>
            <a:extLst/>
          </p:spPr>
          <p:style>
            <a:lnRef idx="3">
              <a:schemeClr val="lt1"/>
            </a:lnRef>
            <a:fillRef idx="1">
              <a:schemeClr val="accent6"/>
            </a:fillRef>
            <a:effectRef idx="1">
              <a:schemeClr val="accent6"/>
            </a:effectRef>
            <a:fontRef idx="minor">
              <a:schemeClr val="lt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OBP’ </a:t>
              </a:r>
              <a:r>
                <a:rPr lang="tr-TR" sz="24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nin</a:t>
              </a:r>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çarpım katsayısı kendi alanındaki  bir bölüme yerleşirken 0,12 olacak.</a:t>
              </a:r>
            </a:p>
          </p:txBody>
        </p:sp>
        <p:pic>
          <p:nvPicPr>
            <p:cNvPr id="7176" name="2 Resim" descr="400_F_8370856_8yZPwNGUlz1Gxj7eIvNYJsX6sc3nkJGj.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7158" y="785794"/>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grpSp>
        <p:nvGrpSpPr>
          <p:cNvPr id="3" name="12 Grup"/>
          <p:cNvGrpSpPr>
            <a:grpSpLocks/>
          </p:cNvGrpSpPr>
          <p:nvPr/>
        </p:nvGrpSpPr>
        <p:grpSpPr bwMode="auto">
          <a:xfrm>
            <a:off x="181575" y="2912218"/>
            <a:ext cx="8187091" cy="954107"/>
            <a:chOff x="357158" y="5059347"/>
            <a:chExt cx="8105231" cy="954146"/>
          </a:xfrm>
        </p:grpSpPr>
        <p:sp>
          <p:nvSpPr>
            <p:cNvPr id="7173" name="5 Metin kutusu"/>
            <p:cNvSpPr txBox="1">
              <a:spLocks noChangeArrowheads="1"/>
            </p:cNvSpPr>
            <p:nvPr/>
          </p:nvSpPr>
          <p:spPr bwMode="auto">
            <a:xfrm>
              <a:off x="1390027" y="5059347"/>
              <a:ext cx="7072362" cy="954146"/>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YGS’de</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6 puan</a:t>
              </a: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a:t>
              </a: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LYS’de</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12 puan </a:t>
              </a:r>
            </a:p>
            <a:p>
              <a:pPr eaLnBrk="1" hangingPunct="1"/>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türü hesaplanacaktır.</a:t>
              </a:r>
            </a:p>
          </p:txBody>
        </p:sp>
        <p:pic>
          <p:nvPicPr>
            <p:cNvPr id="7174" name="8 Resim" descr="400_F_8370856_8yZPwNGUlz1Gxj7eIvNYJsX6sc3nkJGj.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7158" y="514351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
        <p:nvSpPr>
          <p:cNvPr id="7172" name="13 Slayt Numarası Yer Tutucusu"/>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28A0984-B315-426A-ABBF-D011585A5922}" type="slidenum">
              <a:rPr lang="tr-TR" smtClean="0"/>
              <a:pPr eaLnBrk="1" hangingPunct="1"/>
              <a:t>11</a:t>
            </a:fld>
            <a:endParaRPr lang="tr-TR" dirty="0" smtClean="0"/>
          </a:p>
        </p:txBody>
      </p:sp>
      <p:grpSp>
        <p:nvGrpSpPr>
          <p:cNvPr id="9" name="21 Grup"/>
          <p:cNvGrpSpPr>
            <a:grpSpLocks/>
          </p:cNvGrpSpPr>
          <p:nvPr/>
        </p:nvGrpSpPr>
        <p:grpSpPr bwMode="auto">
          <a:xfrm>
            <a:off x="323528" y="4077072"/>
            <a:ext cx="8045139" cy="954088"/>
            <a:chOff x="500034" y="3643314"/>
            <a:chExt cx="8045195" cy="954107"/>
          </a:xfrm>
        </p:grpSpPr>
        <p:sp>
          <p:nvSpPr>
            <p:cNvPr id="10" name="11 Metin kutusu"/>
            <p:cNvSpPr txBox="1">
              <a:spLocks noChangeArrowheads="1"/>
            </p:cNvSpPr>
            <p:nvPr/>
          </p:nvSpPr>
          <p:spPr bwMode="auto">
            <a:xfrm>
              <a:off x="1472866" y="3643314"/>
              <a:ext cx="7072363" cy="954107"/>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 ve LYS de puanlar 100 – 500 aralığında hesaplanacak. </a:t>
              </a:r>
            </a:p>
          </p:txBody>
        </p:sp>
        <p:pic>
          <p:nvPicPr>
            <p:cNvPr id="11" name="12 Resim" descr="400_F_8370856_8yZPwNGUlz1Gxj7eIvNYJsX6sc3nkJGj.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034" y="371475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grpSp>
        <p:nvGrpSpPr>
          <p:cNvPr id="12" name="20 Grup"/>
          <p:cNvGrpSpPr>
            <a:grpSpLocks/>
          </p:cNvGrpSpPr>
          <p:nvPr/>
        </p:nvGrpSpPr>
        <p:grpSpPr bwMode="auto">
          <a:xfrm>
            <a:off x="428625" y="5260975"/>
            <a:ext cx="7940042" cy="954088"/>
            <a:chOff x="571472" y="5110473"/>
            <a:chExt cx="8072494" cy="954126"/>
          </a:xfrm>
        </p:grpSpPr>
        <p:sp>
          <p:nvSpPr>
            <p:cNvPr id="13" name="13 Metin kutusu"/>
            <p:cNvSpPr txBox="1">
              <a:spLocks noChangeArrowheads="1"/>
            </p:cNvSpPr>
            <p:nvPr/>
          </p:nvSpPr>
          <p:spPr bwMode="auto">
            <a:xfrm>
              <a:off x="1571604" y="5110473"/>
              <a:ext cx="7072362" cy="954126"/>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OBP 250 – 500 aralığında hesaplanacak.</a:t>
              </a:r>
            </a:p>
          </p:txBody>
        </p:sp>
        <p:pic>
          <p:nvPicPr>
            <p:cNvPr id="14" name="18 Resim" descr="400_F_8370856_8yZPwNGUlz1Gxj7eIvNYJsX6sc3nkJGj.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71472" y="514351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
        <p:nvSpPr>
          <p:cNvPr id="1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7504" y="260350"/>
            <a:ext cx="8261162" cy="1193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1 Resim" descr="yeni ram logo.png"/>
          <p:cNvPicPr>
            <a:picLocks noChangeAspect="1"/>
          </p:cNvPicPr>
          <p:nvPr/>
        </p:nvPicPr>
        <p:blipFill>
          <a:blip r:embed="rId5" cstate="print"/>
          <a:srcRect/>
          <a:stretch>
            <a:fillRect/>
          </a:stretch>
        </p:blipFill>
        <p:spPr bwMode="auto">
          <a:xfrm>
            <a:off x="6500826"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477225610"/>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2" name="1 Metin kutusu"/>
          <p:cNvSpPr txBox="1"/>
          <p:nvPr/>
        </p:nvSpPr>
        <p:spPr>
          <a:xfrm>
            <a:off x="251520" y="1916832"/>
            <a:ext cx="5328592" cy="1569660"/>
          </a:xfrm>
          <a:prstGeom prst="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algn="just" fontAlgn="base">
              <a:lnSpc>
                <a:spcPct val="80000"/>
              </a:lnSpc>
              <a:spcBef>
                <a:spcPct val="20000"/>
              </a:spcBef>
              <a:spcAft>
                <a:spcPct val="0"/>
              </a:spcAft>
              <a:buClr>
                <a:srgbClr val="003366"/>
              </a:buClr>
              <a:buFont typeface="Wingdings" pitchFamily="2" charset="2"/>
              <a:buChar char="w"/>
              <a:defRPr/>
            </a:pPr>
            <a:r>
              <a:rPr lang="tr-TR" sz="2000" kern="0" dirty="0">
                <a:solidFill>
                  <a:srgbClr val="000000"/>
                </a:solidFill>
                <a:latin typeface="Times New Roman"/>
                <a:cs typeface="Times New Roman"/>
              </a:rPr>
              <a:t>Ortaöğretim Başarı Puanı (OBP) Değer Aralıkları 250-500 olacaktır. OBP, </a:t>
            </a:r>
            <a:r>
              <a:rPr lang="tr-TR" sz="2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Türkiye geneli değerlendirmeye esas alınarak, </a:t>
            </a:r>
            <a:r>
              <a:rPr lang="tr-TR" sz="2000" kern="0" dirty="0">
                <a:solidFill>
                  <a:srgbClr val="000000"/>
                </a:solidFill>
                <a:latin typeface="Times New Roman"/>
                <a:cs typeface="Times New Roman"/>
              </a:rPr>
              <a:t>ortaöğretim bitirme </a:t>
            </a:r>
            <a:r>
              <a:rPr lang="tr-TR" sz="2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notları (100 üzerinden diploma notu) 5 ile çarpılarak </a:t>
            </a:r>
            <a:r>
              <a:rPr lang="tr-TR" sz="2000" kern="0" dirty="0">
                <a:solidFill>
                  <a:srgbClr val="000000"/>
                </a:solidFill>
                <a:latin typeface="Times New Roman"/>
                <a:cs typeface="Times New Roman"/>
              </a:rPr>
              <a:t>Ortaöğretim Başarı Puanına (OBP) dönüştürülecektir. </a:t>
            </a:r>
            <a:endParaRPr lang="tr-TR" sz="2000" kern="0" dirty="0" smtClean="0">
              <a:solidFill>
                <a:srgbClr val="000000"/>
              </a:solidFill>
              <a:latin typeface="Times New Roman"/>
              <a:cs typeface="Times New Roman"/>
            </a:endParaRPr>
          </a:p>
        </p:txBody>
      </p:sp>
      <p:sp>
        <p:nvSpPr>
          <p:cNvPr id="3" name="2 Metin kutusu"/>
          <p:cNvSpPr txBox="1"/>
          <p:nvPr/>
        </p:nvSpPr>
        <p:spPr>
          <a:xfrm>
            <a:off x="220650" y="3717032"/>
            <a:ext cx="5359462" cy="830997"/>
          </a:xfrm>
          <a:prstGeom prst="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fontAlgn="base">
              <a:lnSpc>
                <a:spcPct val="80000"/>
              </a:lnSpc>
              <a:spcBef>
                <a:spcPct val="20000"/>
              </a:spcBef>
              <a:spcAft>
                <a:spcPct val="0"/>
              </a:spcAft>
              <a:buClr>
                <a:srgbClr val="003366"/>
              </a:buClr>
              <a:buFont typeface="Wingdings" pitchFamily="2" charset="2"/>
              <a:buChar char="w"/>
              <a:defRPr/>
            </a:pPr>
            <a:r>
              <a:rPr lang="tr-TR" sz="2000" kern="0" dirty="0">
                <a:solidFill>
                  <a:srgbClr val="000000"/>
                </a:solidFill>
                <a:latin typeface="Times New Roman"/>
                <a:cs typeface="Times New Roman"/>
              </a:rPr>
              <a:t>Daha sonra bu OBP, herkes için tek katsayı olarak kullanılan  </a:t>
            </a:r>
            <a:r>
              <a:rPr lang="tr-TR" sz="2000" b="1" kern="0" dirty="0">
                <a:solidFill>
                  <a:srgbClr val="008000"/>
                </a:solidFill>
                <a:latin typeface="Times New Roman"/>
                <a:cs typeface="Times New Roman"/>
              </a:rPr>
              <a:t>0.12 katsayısı ile çarpılarak</a:t>
            </a:r>
            <a:r>
              <a:rPr lang="tr-TR" sz="2000" kern="0" dirty="0">
                <a:solidFill>
                  <a:srgbClr val="000000"/>
                </a:solidFill>
                <a:latin typeface="Times New Roman"/>
                <a:cs typeface="Times New Roman"/>
              </a:rPr>
              <a:t> okuldan gelecek net puan hesaplanacaktır.</a:t>
            </a:r>
          </a:p>
        </p:txBody>
      </p:sp>
      <p:sp>
        <p:nvSpPr>
          <p:cNvPr id="4" name="3 Metin kutusu"/>
          <p:cNvSpPr txBox="1"/>
          <p:nvPr/>
        </p:nvSpPr>
        <p:spPr>
          <a:xfrm>
            <a:off x="220650" y="4941168"/>
            <a:ext cx="5359462" cy="1077218"/>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algn="ctr" fontAlgn="base">
              <a:lnSpc>
                <a:spcPct val="80000"/>
              </a:lnSpc>
              <a:spcBef>
                <a:spcPct val="20000"/>
              </a:spcBef>
              <a:spcAft>
                <a:spcPct val="0"/>
              </a:spcAft>
              <a:buClr>
                <a:srgbClr val="003366"/>
              </a:buClr>
              <a:buFont typeface="Wingdings" pitchFamily="2" charset="2"/>
              <a:buChar char="w"/>
              <a:defRPr/>
            </a:pPr>
            <a:r>
              <a:rPr lang="tr-TR" sz="2000" kern="0" dirty="0">
                <a:solidFill>
                  <a:srgbClr val="000000"/>
                </a:solidFill>
                <a:latin typeface="Times New Roman"/>
                <a:cs typeface="Times New Roman"/>
              </a:rPr>
              <a:t>Sonuç olarak </a:t>
            </a:r>
            <a:r>
              <a:rPr lang="tr-TR" sz="2000" b="1" kern="0" dirty="0">
                <a:solidFill>
                  <a:srgbClr val="162D9E"/>
                </a:solidFill>
                <a:latin typeface="Times New Roman"/>
                <a:cs typeface="Times New Roman"/>
              </a:rPr>
              <a:t>en düşük notlara sahip </a:t>
            </a:r>
            <a:r>
              <a:rPr lang="tr-TR" sz="2000" b="1" kern="0" dirty="0">
                <a:solidFill>
                  <a:srgbClr val="000000"/>
                </a:solidFill>
                <a:latin typeface="Times New Roman"/>
                <a:cs typeface="Times New Roman"/>
              </a:rPr>
              <a:t>bir öğrenciye okuldan</a:t>
            </a:r>
            <a:r>
              <a:rPr lang="tr-TR" sz="2000" kern="0" dirty="0">
                <a:solidFill>
                  <a:srgbClr val="000000"/>
                </a:solidFill>
                <a:latin typeface="Times New Roman"/>
                <a:cs typeface="Times New Roman"/>
              </a:rPr>
              <a:t> </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30 </a:t>
            </a:r>
            <a:r>
              <a:rPr lang="tr-TR" sz="2000" b="1" kern="0" dirty="0" smtClean="0">
                <a:solidFill>
                  <a:srgbClr val="002060"/>
                </a:solidFill>
                <a:effectLst>
                  <a:outerShdw blurRad="38100" dist="38100" dir="2700000" algn="tl">
                    <a:srgbClr val="000000">
                      <a:alpha val="43137"/>
                    </a:srgbClr>
                  </a:outerShdw>
                </a:effectLst>
                <a:latin typeface="Times New Roman"/>
                <a:cs typeface="Times New Roman"/>
              </a:rPr>
              <a:t>puan </a:t>
            </a:r>
            <a:r>
              <a:rPr lang="tr-TR" sz="2000" kern="0" dirty="0" smtClean="0">
                <a:solidFill>
                  <a:srgbClr val="000000"/>
                </a:solidFill>
                <a:latin typeface="Times New Roman"/>
                <a:cs typeface="Times New Roman"/>
              </a:rPr>
              <a:t>gelirken                (</a:t>
            </a:r>
            <a:r>
              <a:rPr lang="tr-TR" sz="2000" kern="0" dirty="0">
                <a:solidFill>
                  <a:srgbClr val="000000"/>
                </a:solidFill>
                <a:latin typeface="Times New Roman"/>
                <a:cs typeface="Times New Roman"/>
              </a:rPr>
              <a:t>0.12 x </a:t>
            </a:r>
            <a:r>
              <a:rPr lang="tr-TR" sz="2000" kern="0" dirty="0" smtClean="0">
                <a:solidFill>
                  <a:srgbClr val="000000"/>
                </a:solidFill>
                <a:latin typeface="Times New Roman"/>
                <a:cs typeface="Times New Roman"/>
              </a:rPr>
              <a:t>250=30)</a:t>
            </a:r>
            <a:r>
              <a:rPr lang="tr-TR" sz="2000" b="1" kern="0" dirty="0" smtClean="0">
                <a:solidFill>
                  <a:srgbClr val="162D9E"/>
                </a:solidFill>
                <a:latin typeface="Times New Roman"/>
                <a:cs typeface="Times New Roman"/>
              </a:rPr>
              <a:t>en </a:t>
            </a:r>
            <a:r>
              <a:rPr lang="tr-TR" sz="2000" b="1" kern="0" dirty="0">
                <a:solidFill>
                  <a:srgbClr val="162D9E"/>
                </a:solidFill>
                <a:latin typeface="Times New Roman"/>
                <a:cs typeface="Times New Roman"/>
              </a:rPr>
              <a:t>yüksek </a:t>
            </a:r>
            <a:r>
              <a:rPr lang="tr-TR" sz="2000" b="1" kern="0" dirty="0" err="1">
                <a:solidFill>
                  <a:srgbClr val="162D9E"/>
                </a:solidFill>
                <a:latin typeface="Times New Roman"/>
                <a:cs typeface="Times New Roman"/>
              </a:rPr>
              <a:t>OBP’ye</a:t>
            </a:r>
            <a:r>
              <a:rPr lang="tr-TR" sz="2000" b="1" kern="0" dirty="0">
                <a:solidFill>
                  <a:srgbClr val="162D9E"/>
                </a:solidFill>
                <a:latin typeface="Times New Roman"/>
                <a:cs typeface="Times New Roman"/>
              </a:rPr>
              <a:t> sahip </a:t>
            </a:r>
            <a:r>
              <a:rPr lang="tr-TR" sz="2000" b="1" kern="0" dirty="0">
                <a:solidFill>
                  <a:srgbClr val="000000"/>
                </a:solidFill>
                <a:latin typeface="Times New Roman"/>
                <a:cs typeface="Times New Roman"/>
              </a:rPr>
              <a:t>öğrenciye </a:t>
            </a:r>
            <a:r>
              <a:rPr lang="tr-TR" sz="2000" b="1" kern="0" dirty="0" smtClean="0">
                <a:solidFill>
                  <a:srgbClr val="002060"/>
                </a:solidFill>
                <a:effectLst>
                  <a:outerShdw blurRad="38100" dist="38100" dir="2700000" algn="tl">
                    <a:srgbClr val="000000">
                      <a:alpha val="43137"/>
                    </a:srgbClr>
                  </a:outerShdw>
                </a:effectLst>
                <a:latin typeface="Times New Roman"/>
                <a:cs typeface="Times New Roman"/>
              </a:rPr>
              <a:t>60</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 </a:t>
            </a:r>
            <a:r>
              <a:rPr lang="tr-TR" sz="2000" b="1" kern="0" dirty="0" smtClean="0">
                <a:solidFill>
                  <a:srgbClr val="002060"/>
                </a:solidFill>
                <a:effectLst>
                  <a:outerShdw blurRad="38100" dist="38100" dir="2700000" algn="tl">
                    <a:srgbClr val="000000">
                      <a:alpha val="43137"/>
                    </a:srgbClr>
                  </a:outerShdw>
                </a:effectLst>
                <a:latin typeface="Times New Roman"/>
                <a:cs typeface="Times New Roman"/>
              </a:rPr>
              <a:t>puan </a:t>
            </a:r>
            <a:r>
              <a:rPr lang="tr-TR" sz="2000" kern="0" dirty="0" smtClean="0">
                <a:solidFill>
                  <a:srgbClr val="000000"/>
                </a:solidFill>
                <a:latin typeface="Times New Roman"/>
                <a:cs typeface="Times New Roman"/>
              </a:rPr>
              <a:t>0.12 </a:t>
            </a:r>
            <a:r>
              <a:rPr lang="tr-TR" sz="2000" kern="0" dirty="0">
                <a:solidFill>
                  <a:srgbClr val="000000"/>
                </a:solidFill>
                <a:latin typeface="Times New Roman"/>
                <a:cs typeface="Times New Roman"/>
              </a:rPr>
              <a:t>x 500= 60) </a:t>
            </a:r>
            <a:r>
              <a:rPr lang="tr-TR" sz="2000" kern="0" dirty="0" smtClean="0">
                <a:solidFill>
                  <a:srgbClr val="000000"/>
                </a:solidFill>
                <a:latin typeface="Times New Roman"/>
                <a:cs typeface="Times New Roman"/>
              </a:rPr>
              <a:t>gelecektir.</a:t>
            </a:r>
            <a:endParaRPr lang="tr-TR" sz="2000" kern="0" dirty="0">
              <a:solidFill>
                <a:srgbClr val="000000"/>
              </a:solidFill>
              <a:latin typeface="Times New Roman"/>
              <a:cs typeface="Times New Roman"/>
            </a:endParaRPr>
          </a:p>
        </p:txBody>
      </p:sp>
      <p:sp>
        <p:nvSpPr>
          <p:cNvPr id="5" name="Dikdörtgen 4"/>
          <p:cNvSpPr/>
          <p:nvPr/>
        </p:nvSpPr>
        <p:spPr>
          <a:xfrm>
            <a:off x="251520" y="1268760"/>
            <a:ext cx="792088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VE </a:t>
            </a:r>
            <a:r>
              <a:rPr lang="tr-TR" sz="2800" b="1" u="sng"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OBP HESAPLANMASI-1</a:t>
            </a: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30" name="Picture 6" descr="http://www.okubil.com/resim/lys_puan_hesaplamasi_degisti.jpg">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940152" y="2348880"/>
            <a:ext cx="2486025" cy="3888867"/>
          </a:xfrm>
          <a:prstGeom prst="rect">
            <a:avLst/>
          </a:prstGeom>
          <a:solidFill>
            <a:srgbClr val="FFFFFF">
              <a:shade val="85000"/>
            </a:srgbClr>
          </a:solidFill>
          <a:ln w="12700" cap="rnd">
            <a:solidFill>
              <a:schemeClr val="accent1"/>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9" name="1 Resim" descr="yeni ram logo.png"/>
          <p:cNvPicPr>
            <a:picLocks noChangeAspect="1"/>
          </p:cNvPicPr>
          <p:nvPr/>
        </p:nvPicPr>
        <p:blipFill>
          <a:blip r:embed="rId6" cstate="print"/>
          <a:srcRect/>
          <a:stretch>
            <a:fillRect/>
          </a:stretch>
        </p:blipFill>
        <p:spPr bwMode="auto">
          <a:xfrm>
            <a:off x="4857752" y="5786454"/>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rot="21361396">
            <a:off x="179512" y="2476099"/>
            <a:ext cx="7920880" cy="3779758"/>
          </a:xfrm>
          <a:prstGeom prst="round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algn="just" fontAlgn="base">
              <a:lnSpc>
                <a:spcPct val="80000"/>
              </a:lnSpc>
              <a:spcBef>
                <a:spcPct val="20000"/>
              </a:spcBef>
              <a:spcAft>
                <a:spcPct val="0"/>
              </a:spcAft>
              <a:buClr>
                <a:srgbClr val="003366"/>
              </a:buClr>
              <a:buFont typeface="Wingdings" pitchFamily="2" charset="2"/>
              <a:buChar char="w"/>
            </a:pPr>
            <a:r>
              <a:rPr lang="tr-TR" sz="2000" kern="0" dirty="0">
                <a:solidFill>
                  <a:srgbClr val="000000"/>
                </a:solidFill>
                <a:latin typeface="Times New Roman"/>
                <a:cs typeface="Times New Roman"/>
              </a:rPr>
              <a:t>Yani okul  puanları hesaplanırken herkes için tek katsayı kullanılacak.  </a:t>
            </a:r>
            <a:r>
              <a:rPr lang="tr-TR" sz="2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cs typeface="Times New Roman"/>
              </a:rPr>
              <a:t>Tüm öğrencilerin </a:t>
            </a:r>
            <a:r>
              <a:rPr lang="tr-TR" sz="2000" kern="0" dirty="0" err="1">
                <a:solidFill>
                  <a:srgbClr val="000000"/>
                </a:solidFill>
                <a:latin typeface="Times New Roman"/>
                <a:cs typeface="Times New Roman"/>
              </a:rPr>
              <a:t>OBP’si</a:t>
            </a:r>
            <a:r>
              <a:rPr lang="tr-TR" sz="2000" kern="0" dirty="0">
                <a:solidFill>
                  <a:srgbClr val="000000"/>
                </a:solidFill>
                <a:latin typeface="Times New Roman"/>
                <a:cs typeface="Times New Roman"/>
              </a:rPr>
              <a:t> </a:t>
            </a:r>
            <a:r>
              <a:rPr lang="tr-TR" sz="2000" b="1" kern="0" dirty="0">
                <a:solidFill>
                  <a:srgbClr val="0033CC"/>
                </a:solidFill>
                <a:latin typeface="Times New Roman"/>
                <a:cs typeface="Times New Roman"/>
              </a:rPr>
              <a:t>0.12</a:t>
            </a:r>
            <a:r>
              <a:rPr lang="tr-TR" sz="2000" kern="0" dirty="0">
                <a:solidFill>
                  <a:srgbClr val="000000"/>
                </a:solidFill>
                <a:latin typeface="Times New Roman"/>
                <a:cs typeface="Times New Roman"/>
              </a:rPr>
              <a:t> katsayısı ile çarpılacak.</a:t>
            </a:r>
          </a:p>
          <a:p>
            <a:pPr marL="342900" lvl="0" indent="-342900" algn="just" fontAlgn="base">
              <a:spcBef>
                <a:spcPct val="20000"/>
              </a:spcBef>
              <a:spcAft>
                <a:spcPct val="0"/>
              </a:spcAft>
              <a:buClr>
                <a:srgbClr val="003366"/>
              </a:buClr>
              <a:buFont typeface="Wingdings" pitchFamily="2" charset="2"/>
              <a:buChar char="w"/>
            </a:pPr>
            <a:r>
              <a:rPr lang="tr-TR" sz="2000" kern="0" dirty="0" smtClean="0">
                <a:solidFill>
                  <a:srgbClr val="000000"/>
                </a:solidFill>
                <a:latin typeface="Times New Roman"/>
                <a:cs typeface="Times New Roman"/>
              </a:rPr>
              <a:t>Öğretmen </a:t>
            </a:r>
            <a:r>
              <a:rPr lang="tr-TR" sz="2000" kern="0" dirty="0">
                <a:solidFill>
                  <a:srgbClr val="000000"/>
                </a:solidFill>
                <a:latin typeface="Times New Roman"/>
                <a:cs typeface="Times New Roman"/>
              </a:rPr>
              <a:t>lisesi mezunları alanlarındaki öğretmenlik bölümlerini seçtiğinde ve meslek lisesi mezunları da kendi alanlarındaki programları tercih etmeleri halinde (MTOK bölümleri hariç diğer 4 yıllık lisans bölümleri) </a:t>
            </a:r>
            <a:r>
              <a:rPr lang="tr-TR" sz="2000" kern="0" dirty="0" err="1">
                <a:solidFill>
                  <a:srgbClr val="000000"/>
                </a:solidFill>
                <a:latin typeface="Times New Roman"/>
                <a:cs typeface="Times New Roman"/>
              </a:rPr>
              <a:t>OBP’leri</a:t>
            </a:r>
            <a:r>
              <a:rPr lang="tr-TR" sz="2000" kern="0" dirty="0">
                <a:solidFill>
                  <a:srgbClr val="000000"/>
                </a:solidFill>
                <a:latin typeface="Times New Roman"/>
                <a:cs typeface="Times New Roman"/>
              </a:rPr>
              <a:t> </a:t>
            </a:r>
            <a:r>
              <a:rPr lang="tr-TR" sz="2000" b="1" kern="0" dirty="0">
                <a:solidFill>
                  <a:srgbClr val="3333CC"/>
                </a:solidFill>
                <a:latin typeface="Times New Roman"/>
                <a:cs typeface="Times New Roman"/>
              </a:rPr>
              <a:t>0.06 ek katsayısı </a:t>
            </a:r>
            <a:r>
              <a:rPr lang="tr-TR" sz="2000" kern="0" dirty="0">
                <a:solidFill>
                  <a:srgbClr val="000000"/>
                </a:solidFill>
                <a:latin typeface="Times New Roman"/>
                <a:cs typeface="Times New Roman"/>
              </a:rPr>
              <a:t>ile çarpılacak (En fazla 30, en az 15 net puan gelecek) ve bulunan değer, </a:t>
            </a:r>
            <a:r>
              <a:rPr lang="tr-TR" sz="2000" b="1" kern="0" dirty="0">
                <a:solidFill>
                  <a:srgbClr val="008000"/>
                </a:solidFill>
                <a:latin typeface="Times New Roman"/>
                <a:cs typeface="Times New Roman"/>
              </a:rPr>
              <a:t>0.12 katsayısı</a:t>
            </a:r>
            <a:r>
              <a:rPr lang="tr-TR" sz="2000" kern="0" dirty="0">
                <a:solidFill>
                  <a:srgbClr val="008000"/>
                </a:solidFill>
                <a:latin typeface="Times New Roman"/>
                <a:cs typeface="Times New Roman"/>
              </a:rPr>
              <a:t> </a:t>
            </a:r>
            <a:r>
              <a:rPr lang="tr-TR" sz="2000" kern="0" dirty="0">
                <a:solidFill>
                  <a:srgbClr val="000000"/>
                </a:solidFill>
                <a:latin typeface="Times New Roman"/>
                <a:cs typeface="Times New Roman"/>
              </a:rPr>
              <a:t>ile hesaplanan puana eklenecek. Yani toplamda okul puanları </a:t>
            </a:r>
            <a:r>
              <a:rPr lang="tr-TR" sz="2000" b="1" kern="0" dirty="0">
                <a:solidFill>
                  <a:srgbClr val="000000"/>
                </a:solidFill>
                <a:latin typeface="Times New Roman"/>
                <a:cs typeface="Times New Roman"/>
              </a:rPr>
              <a:t>0.12 + 0.06= 0.18</a:t>
            </a:r>
            <a:r>
              <a:rPr lang="tr-TR" sz="2000" kern="0" dirty="0">
                <a:solidFill>
                  <a:srgbClr val="000000"/>
                </a:solidFill>
                <a:latin typeface="Times New Roman"/>
                <a:cs typeface="Times New Roman"/>
              </a:rPr>
              <a:t> ile çarpılarak toplamda </a:t>
            </a:r>
            <a:r>
              <a:rPr lang="tr-TR" sz="2000" b="1" kern="0" dirty="0">
                <a:solidFill>
                  <a:srgbClr val="7030A0"/>
                </a:solidFill>
                <a:latin typeface="Times New Roman"/>
                <a:cs typeface="Times New Roman"/>
              </a:rPr>
              <a:t>en fazla 90 puan</a:t>
            </a:r>
            <a:r>
              <a:rPr lang="tr-TR" sz="2000" kern="0" dirty="0">
                <a:solidFill>
                  <a:srgbClr val="7030A0"/>
                </a:solidFill>
                <a:latin typeface="Times New Roman"/>
                <a:cs typeface="Times New Roman"/>
              </a:rPr>
              <a:t> </a:t>
            </a:r>
            <a:r>
              <a:rPr lang="tr-TR" sz="2000" kern="0" dirty="0">
                <a:solidFill>
                  <a:srgbClr val="000000"/>
                </a:solidFill>
                <a:latin typeface="Times New Roman"/>
                <a:cs typeface="Times New Roman"/>
              </a:rPr>
              <a:t>olabilecek</a:t>
            </a:r>
            <a:r>
              <a:rPr lang="tr-TR" sz="2000" kern="0" dirty="0" smtClean="0">
                <a:solidFill>
                  <a:srgbClr val="000000"/>
                </a:solidFill>
                <a:latin typeface="Times New Roman"/>
                <a:cs typeface="Times New Roman"/>
              </a:rPr>
              <a:t>.</a:t>
            </a:r>
            <a:endParaRPr lang="tr-TR" sz="2000" kern="0" dirty="0">
              <a:solidFill>
                <a:srgbClr val="000000"/>
              </a:solidFill>
              <a:latin typeface="Times New Roman"/>
              <a:cs typeface="Times New Roman"/>
            </a:endParaRPr>
          </a:p>
          <a:p>
            <a:pPr marL="342900" lvl="0" indent="-342900" algn="just" fontAlgn="base">
              <a:spcBef>
                <a:spcPct val="20000"/>
              </a:spcBef>
              <a:spcAft>
                <a:spcPct val="0"/>
              </a:spcAft>
              <a:buClr>
                <a:srgbClr val="003366"/>
              </a:buClr>
              <a:buFont typeface="Wingdings" pitchFamily="2" charset="2"/>
              <a:buChar char="w"/>
            </a:pPr>
            <a:r>
              <a:rPr lang="tr-TR" sz="2000" kern="0" dirty="0">
                <a:solidFill>
                  <a:srgbClr val="000000"/>
                </a:solidFill>
                <a:latin typeface="Times New Roman"/>
                <a:cs typeface="Times New Roman"/>
              </a:rPr>
              <a:t>Ek puanın en büyük değeri </a:t>
            </a:r>
            <a:r>
              <a:rPr lang="tr-TR" sz="2000" b="1" kern="0" dirty="0">
                <a:solidFill>
                  <a:srgbClr val="000000"/>
                </a:solidFill>
                <a:latin typeface="Times New Roman"/>
                <a:cs typeface="Times New Roman"/>
              </a:rPr>
              <a:t>500 x 0.06</a:t>
            </a:r>
            <a:r>
              <a:rPr lang="tr-TR" sz="2000" kern="0" dirty="0">
                <a:solidFill>
                  <a:srgbClr val="000000"/>
                </a:solidFill>
                <a:latin typeface="Times New Roman"/>
                <a:cs typeface="Times New Roman"/>
              </a:rPr>
              <a:t>= </a:t>
            </a:r>
            <a:r>
              <a:rPr lang="tr-TR" sz="2000" b="1" u="sng" kern="0" dirty="0">
                <a:solidFill>
                  <a:srgbClr val="002060"/>
                </a:solidFill>
                <a:effectLst>
                  <a:outerShdw blurRad="38100" dist="38100" dir="2700000" algn="tl">
                    <a:srgbClr val="000000">
                      <a:alpha val="43137"/>
                    </a:srgbClr>
                  </a:outerShdw>
                </a:effectLst>
                <a:latin typeface="Times New Roman"/>
                <a:cs typeface="Times New Roman"/>
              </a:rPr>
              <a:t>30</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 </a:t>
            </a:r>
            <a:r>
              <a:rPr lang="tr-TR" sz="2000" kern="0" dirty="0">
                <a:solidFill>
                  <a:srgbClr val="000000"/>
                </a:solidFill>
                <a:latin typeface="Times New Roman"/>
                <a:cs typeface="Times New Roman"/>
              </a:rPr>
              <a:t>olacaktır</a:t>
            </a:r>
            <a:r>
              <a:rPr lang="tr-TR" sz="2000" kern="0" dirty="0" smtClean="0">
                <a:solidFill>
                  <a:srgbClr val="000000"/>
                </a:solidFill>
                <a:latin typeface="Times New Roman"/>
                <a:cs typeface="Times New Roman"/>
              </a:rPr>
              <a:t>.</a:t>
            </a:r>
          </a:p>
        </p:txBody>
      </p:sp>
      <p:sp>
        <p:nvSpPr>
          <p:cNvPr id="3" name="Dikdörtgen 2"/>
          <p:cNvSpPr/>
          <p:nvPr/>
        </p:nvSpPr>
        <p:spPr>
          <a:xfrm>
            <a:off x="179512" y="1342509"/>
            <a:ext cx="792088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VE </a:t>
            </a:r>
            <a:r>
              <a:rPr lang="tr-TR" sz="2800" b="1" u="sng"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OBP HESAPLANMASI-2</a:t>
            </a:r>
          </a:p>
        </p:txBody>
      </p:sp>
      <p:sp>
        <p:nvSpPr>
          <p:cNvPr id="9"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yeni ram logo.png"/>
          <p:cNvPicPr>
            <a:picLocks noChangeAspect="1"/>
          </p:cNvPicPr>
          <p:nvPr/>
        </p:nvPicPr>
        <p:blipFill>
          <a:blip r:embed="rId3" cstate="print"/>
          <a:srcRect/>
          <a:stretch>
            <a:fillRect/>
          </a:stretch>
        </p:blipFill>
        <p:spPr bwMode="auto">
          <a:xfrm>
            <a:off x="6500826" y="5786454"/>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3" name="Dikdörtgen 2"/>
          <p:cNvSpPr/>
          <p:nvPr/>
        </p:nvSpPr>
        <p:spPr>
          <a:xfrm>
            <a:off x="323528" y="1283760"/>
            <a:ext cx="7200800" cy="461665"/>
          </a:xfrm>
          <a:prstGeom prst="rect">
            <a:avLst/>
          </a:prstGeom>
        </p:spPr>
        <p:txBody>
          <a:bodyPr wrap="square">
            <a:spAutoFit/>
          </a:bodyPr>
          <a:lstStyle/>
          <a:p>
            <a:r>
              <a:rPr lang="tr-TR" sz="24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örnek hesaplama (normal ve ek puanlı tablo)</a:t>
            </a:r>
            <a:endParaRPr lang="tr-TR" sz="24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9"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Resim 7" descr="ortaöğretim başarı puanı - obp"/>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520" y="1844824"/>
            <a:ext cx="2520280" cy="4530814"/>
          </a:xfrm>
          <a:prstGeom prst="rect">
            <a:avLst/>
          </a:prstGeom>
          <a:ln>
            <a:noFill/>
          </a:ln>
          <a:effectLst>
            <a:outerShdw blurRad="292100" dist="139700" dir="2700000" algn="tl" rotWithShape="0">
              <a:srgbClr val="333333">
                <a:alpha val="65000"/>
              </a:srgbClr>
            </a:outerShdw>
          </a:effectLst>
        </p:spPr>
      </p:pic>
      <p:pic>
        <p:nvPicPr>
          <p:cNvPr id="10" name="Resim 9" descr="ortaöğretim başarı puanı - obp"/>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915816" y="1844824"/>
            <a:ext cx="2664296" cy="4530814"/>
          </a:xfrm>
          <a:prstGeom prst="rect">
            <a:avLst/>
          </a:prstGeom>
          <a:ln>
            <a:noFill/>
          </a:ln>
          <a:effectLst>
            <a:outerShdw blurRad="292100" dist="139700" dir="2700000" algn="tl" rotWithShape="0">
              <a:srgbClr val="333333">
                <a:alpha val="65000"/>
              </a:srgbClr>
            </a:outerShdw>
          </a:effectLst>
        </p:spPr>
      </p:pic>
      <p:pic>
        <p:nvPicPr>
          <p:cNvPr id="11" name="Resim 10" descr="ortaöğretim başarı puanı - obp"/>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796136" y="2343564"/>
            <a:ext cx="2592288" cy="3101660"/>
          </a:xfrm>
          <a:prstGeom prst="rect">
            <a:avLst/>
          </a:prstGeom>
          <a:ln>
            <a:noFill/>
          </a:ln>
          <a:effectLst>
            <a:outerShdw blurRad="292100" dist="139700" dir="2700000" algn="tl" rotWithShape="0">
              <a:srgbClr val="333333">
                <a:alpha val="65000"/>
              </a:srgbClr>
            </a:outerShdw>
          </a:effectLst>
        </p:spPr>
      </p:pic>
      <p:pic>
        <p:nvPicPr>
          <p:cNvPr id="12" name="1 Resim" descr="yeni ram logo.png"/>
          <p:cNvPicPr>
            <a:picLocks noChangeAspect="1"/>
          </p:cNvPicPr>
          <p:nvPr/>
        </p:nvPicPr>
        <p:blipFill>
          <a:blip r:embed="rId6" cstate="print"/>
          <a:srcRect/>
          <a:stretch>
            <a:fillRect/>
          </a:stretch>
        </p:blipFill>
        <p:spPr bwMode="auto">
          <a:xfrm>
            <a:off x="6072198" y="564357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665520537"/>
      </p:ext>
    </p:extLst>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23528" y="2636912"/>
            <a:ext cx="5472608" cy="3943207"/>
          </a:xfrm>
          <a:prstGeom prst="round2Diag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609600" lvl="0" indent="-342900" algn="just" fontAlgn="base">
              <a:lnSpc>
                <a:spcPct val="80000"/>
              </a:lnSpc>
              <a:spcBef>
                <a:spcPct val="20000"/>
              </a:spcBef>
              <a:spcAft>
                <a:spcPct val="0"/>
              </a:spcAft>
              <a:buClr>
                <a:srgbClr val="003366"/>
              </a:buClr>
              <a:buFont typeface="Wingdings" pitchFamily="2" charset="2"/>
              <a:buChar char="§"/>
              <a:tabLst>
                <a:tab pos="177800" algn="l"/>
              </a:tabLst>
            </a:pPr>
            <a:r>
              <a:rPr lang="tr-TR" sz="2400" b="1" kern="0" dirty="0">
                <a:solidFill>
                  <a:srgbClr val="000000"/>
                </a:solidFill>
                <a:latin typeface="Times New Roman"/>
                <a:cs typeface="Times New Roman"/>
              </a:rPr>
              <a:t>Sınavsız geçiş </a:t>
            </a:r>
            <a:r>
              <a:rPr lang="tr-TR" sz="2400" b="1" kern="0" dirty="0" smtClean="0">
                <a:solidFill>
                  <a:srgbClr val="000000"/>
                </a:solidFill>
                <a:latin typeface="Times New Roman"/>
                <a:cs typeface="Times New Roman"/>
              </a:rPr>
              <a:t>2016 yılında da </a:t>
            </a:r>
            <a:r>
              <a:rPr lang="tr-TR" sz="2400" b="1" kern="0" dirty="0">
                <a:solidFill>
                  <a:srgbClr val="000000"/>
                </a:solidFill>
                <a:latin typeface="Times New Roman"/>
                <a:cs typeface="Times New Roman"/>
              </a:rPr>
              <a:t>uygulanacaktır.</a:t>
            </a:r>
          </a:p>
          <a:p>
            <a:pPr marL="609600" lvl="0" indent="-342900" algn="just" fontAlgn="base">
              <a:lnSpc>
                <a:spcPct val="80000"/>
              </a:lnSpc>
              <a:spcBef>
                <a:spcPct val="20000"/>
              </a:spcBef>
              <a:spcAft>
                <a:spcPct val="0"/>
              </a:spcAft>
              <a:buClr>
                <a:srgbClr val="003366"/>
              </a:buClr>
              <a:buFont typeface="Wingdings" pitchFamily="2" charset="2"/>
              <a:buChar char="§"/>
              <a:tabLst>
                <a:tab pos="177800" algn="l"/>
              </a:tabLst>
            </a:pPr>
            <a:r>
              <a:rPr lang="tr-TR" sz="2400" b="1" kern="0" dirty="0" smtClean="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geçişi sadece 12. sınıfta değil, mezun olduktan sonra da kullanabiliyorsunuz.</a:t>
            </a:r>
          </a:p>
          <a:p>
            <a:pPr marL="609600" lvl="0" indent="-342900" algn="just" fontAlgn="base">
              <a:lnSpc>
                <a:spcPct val="80000"/>
              </a:lnSpc>
              <a:spcBef>
                <a:spcPct val="20000"/>
              </a:spcBef>
              <a:spcAft>
                <a:spcPct val="0"/>
              </a:spcAft>
              <a:buClr>
                <a:srgbClr val="003366"/>
              </a:buClr>
              <a:buFont typeface="Wingdings" pitchFamily="2" charset="2"/>
              <a:buChar char="§"/>
              <a:tabLst>
                <a:tab pos="177800" algn="l"/>
              </a:tabLst>
            </a:pPr>
            <a:r>
              <a:rPr lang="tr-TR" sz="2400" b="1" kern="0" dirty="0" smtClean="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geçişte öncelik daima 12. </a:t>
            </a:r>
            <a:r>
              <a:rPr lang="tr-TR" sz="2400" b="1" kern="0" dirty="0" smtClean="0">
                <a:solidFill>
                  <a:srgbClr val="000000"/>
                </a:solidFill>
                <a:latin typeface="Times New Roman"/>
                <a:cs typeface="Times New Roman"/>
              </a:rPr>
              <a:t>sınıflardadır</a:t>
            </a:r>
            <a:r>
              <a:rPr lang="tr-TR" sz="2400" b="1" kern="0" dirty="0">
                <a:solidFill>
                  <a:srgbClr val="000000"/>
                </a:solidFill>
                <a:latin typeface="Times New Roman"/>
                <a:cs typeface="Times New Roman"/>
              </a:rPr>
              <a:t>. </a:t>
            </a:r>
          </a:p>
          <a:p>
            <a:pPr marL="609600" lvl="0" indent="-342900" algn="just" fontAlgn="base">
              <a:lnSpc>
                <a:spcPct val="80000"/>
              </a:lnSpc>
              <a:spcBef>
                <a:spcPct val="20000"/>
              </a:spcBef>
              <a:spcAft>
                <a:spcPct val="0"/>
              </a:spcAft>
              <a:buClr>
                <a:srgbClr val="003366"/>
              </a:buClr>
              <a:buFont typeface="Wingdings" pitchFamily="2" charset="2"/>
              <a:buChar char="§"/>
              <a:tabLst>
                <a:tab pos="177800" algn="l"/>
              </a:tabLst>
            </a:pPr>
            <a:r>
              <a:rPr lang="tr-TR" sz="2400" b="1" kern="0" dirty="0" smtClean="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geçişin YGS sınavıyla alakası yoktur. Belirli kurallara göre sınavsız geçişle yerleştirme yapılmaktadır.</a:t>
            </a:r>
          </a:p>
        </p:txBody>
      </p:sp>
      <p:sp>
        <p:nvSpPr>
          <p:cNvPr id="3" name="Dikdörtgen 2"/>
          <p:cNvSpPr/>
          <p:nvPr/>
        </p:nvSpPr>
        <p:spPr>
          <a:xfrm>
            <a:off x="323528" y="1345316"/>
            <a:ext cx="5616624" cy="769441"/>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44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SINAVSIZ GEÇİŞ</a:t>
            </a:r>
            <a:endParaRPr lang="tr-TR"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3074" name="Picture 2" descr="http://mebk12.meb.gov.tr/meb_iys_dosyalar/21/03/142290/resimler/2012_12/28221318_snavsz.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940152" y="2636912"/>
            <a:ext cx="2202037" cy="3528392"/>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1 Resim" descr="yeni ram logo.png"/>
          <p:cNvPicPr>
            <a:picLocks noChangeAspect="1"/>
          </p:cNvPicPr>
          <p:nvPr/>
        </p:nvPicPr>
        <p:blipFill>
          <a:blip r:embed="rId5" cstate="print"/>
          <a:srcRect/>
          <a:stretch>
            <a:fillRect/>
          </a:stretch>
        </p:blipFill>
        <p:spPr bwMode="auto">
          <a:xfrm>
            <a:off x="6357950" y="107154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747818343"/>
      </p:ext>
    </p:extLst>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rot="359765">
            <a:off x="326088" y="2327632"/>
            <a:ext cx="7572428" cy="3459103"/>
          </a:xfrm>
          <a:prstGeom prst="round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lvl="0" algn="just">
              <a:spcBef>
                <a:spcPts val="700"/>
              </a:spcBef>
              <a:buClr>
                <a:srgbClr val="DD8047"/>
              </a:buClr>
              <a:buSzPct val="60000"/>
              <a:defRPr/>
            </a:pPr>
            <a:r>
              <a:rPr lang="tr-TR" sz="1400" b="1" dirty="0">
                <a:solidFill>
                  <a:srgbClr val="002060"/>
                </a:solidFill>
                <a:latin typeface="Tw Cen MT"/>
              </a:rPr>
              <a:t>1- Mezuniyet yılı daha büyük adaylara öncelik verirler </a:t>
            </a:r>
            <a:r>
              <a:rPr lang="tr-TR" sz="1400" dirty="0">
                <a:solidFill>
                  <a:srgbClr val="000000"/>
                </a:solidFill>
                <a:latin typeface="Tw Cen MT"/>
              </a:rPr>
              <a:t>(Yani yeni mezun olacaklara en öncelik, sonra sırasıyla daha yeni mezun olanlardan başlayarak böyle giderler. Yani eski mezunların şansı düşüyor.).</a:t>
            </a:r>
          </a:p>
          <a:p>
            <a:pPr lvl="0" algn="just">
              <a:spcBef>
                <a:spcPts val="700"/>
              </a:spcBef>
              <a:buClr>
                <a:srgbClr val="DD8047"/>
              </a:buClr>
              <a:buSzPct val="60000"/>
              <a:defRPr/>
            </a:pPr>
            <a:r>
              <a:rPr lang="tr-TR" sz="1400" b="1" dirty="0" smtClean="0">
                <a:solidFill>
                  <a:srgbClr val="FF0000"/>
                </a:solidFill>
                <a:latin typeface="Tw Cen MT"/>
              </a:rPr>
              <a:t>2-</a:t>
            </a:r>
            <a:r>
              <a:rPr lang="tr-TR" sz="1400" b="1" dirty="0" smtClean="0">
                <a:solidFill>
                  <a:srgbClr val="000000"/>
                </a:solidFill>
                <a:latin typeface="Tw Cen MT"/>
              </a:rPr>
              <a:t> </a:t>
            </a:r>
            <a:r>
              <a:rPr lang="tr-TR" sz="1400" dirty="0">
                <a:solidFill>
                  <a:srgbClr val="000000"/>
                </a:solidFill>
                <a:latin typeface="Tw Cen MT"/>
              </a:rPr>
              <a:t>Aynı yıl mezun olan adaylar arasında öncelik okul türüne göre </a:t>
            </a:r>
            <a:r>
              <a:rPr lang="tr-TR" sz="1400" b="1" dirty="0">
                <a:solidFill>
                  <a:srgbClr val="002060"/>
                </a:solidFill>
                <a:latin typeface="Tw Cen MT"/>
              </a:rPr>
              <a:t>1. Anadolu Teknik Lisesi, 2. Teknik Lise ve Anadolu Meslek Lisesi, 3. Meslek Lisesi ve 4. çok eski yıllarda enstitü</a:t>
            </a:r>
            <a:r>
              <a:rPr lang="tr-TR" sz="1400" dirty="0">
                <a:solidFill>
                  <a:srgbClr val="FF0000"/>
                </a:solidFill>
                <a:latin typeface="Tw Cen MT"/>
              </a:rPr>
              <a:t> </a:t>
            </a:r>
            <a:r>
              <a:rPr lang="tr-TR" sz="1400" dirty="0">
                <a:solidFill>
                  <a:srgbClr val="000000"/>
                </a:solidFill>
                <a:latin typeface="Tw Cen MT"/>
              </a:rPr>
              <a:t>adı altında mezun olunan meslek lisesi sırasında verilir.</a:t>
            </a:r>
          </a:p>
          <a:p>
            <a:pPr lvl="0" algn="just">
              <a:spcBef>
                <a:spcPts val="700"/>
              </a:spcBef>
              <a:buClr>
                <a:srgbClr val="DD8047"/>
              </a:buClr>
              <a:buSzPct val="60000"/>
              <a:defRPr/>
            </a:pPr>
            <a:r>
              <a:rPr lang="tr-TR" sz="1400" b="1" dirty="0" smtClean="0">
                <a:solidFill>
                  <a:srgbClr val="FF0000"/>
                </a:solidFill>
                <a:latin typeface="Tw Cen MT"/>
              </a:rPr>
              <a:t>3-</a:t>
            </a:r>
            <a:r>
              <a:rPr lang="tr-TR" sz="1400" dirty="0" smtClean="0">
                <a:solidFill>
                  <a:srgbClr val="000000"/>
                </a:solidFill>
                <a:latin typeface="Tw Cen MT"/>
              </a:rPr>
              <a:t> </a:t>
            </a:r>
            <a:r>
              <a:rPr lang="tr-TR" sz="1400" dirty="0">
                <a:solidFill>
                  <a:srgbClr val="000000"/>
                </a:solidFill>
                <a:latin typeface="Tw Cen MT"/>
              </a:rPr>
              <a:t>Mezuniyet yılı ve okul türü aynı olan adaylardan aynı </a:t>
            </a:r>
            <a:r>
              <a:rPr lang="tr-TR" sz="1400" b="1" dirty="0">
                <a:solidFill>
                  <a:srgbClr val="002060"/>
                </a:solidFill>
                <a:latin typeface="Tw Cen MT"/>
              </a:rPr>
              <a:t>METEB içinde olanlara öncelik verilir.</a:t>
            </a:r>
          </a:p>
          <a:p>
            <a:pPr lvl="0" algn="just">
              <a:spcBef>
                <a:spcPts val="700"/>
              </a:spcBef>
              <a:buClr>
                <a:srgbClr val="DD8047"/>
              </a:buClr>
              <a:buSzPct val="60000"/>
              <a:defRPr/>
            </a:pPr>
            <a:r>
              <a:rPr lang="tr-TR" sz="1400" b="1" dirty="0">
                <a:solidFill>
                  <a:srgbClr val="000000"/>
                </a:solidFill>
                <a:latin typeface="Tw Cen MT"/>
              </a:rPr>
              <a:t>Not: </a:t>
            </a:r>
            <a:r>
              <a:rPr lang="tr-TR" sz="1400" dirty="0">
                <a:solidFill>
                  <a:srgbClr val="000000"/>
                </a:solidFill>
                <a:latin typeface="Tw Cen MT"/>
              </a:rPr>
              <a:t>METEB: Her ilde bir mesleki ve teknik eğitim bölgesi bulunmaktadır. Bu nedenle METEB il içi veya il dışı diye bilinir.</a:t>
            </a:r>
          </a:p>
          <a:p>
            <a:pPr lvl="0" algn="just">
              <a:spcBef>
                <a:spcPts val="700"/>
              </a:spcBef>
              <a:buClr>
                <a:srgbClr val="DD8047"/>
              </a:buClr>
              <a:buSzPct val="60000"/>
              <a:defRPr/>
            </a:pPr>
            <a:r>
              <a:rPr lang="tr-TR" sz="1400" b="1" dirty="0" smtClean="0">
                <a:solidFill>
                  <a:srgbClr val="FF0000"/>
                </a:solidFill>
                <a:latin typeface="Tw Cen MT"/>
              </a:rPr>
              <a:t>4-</a:t>
            </a:r>
            <a:r>
              <a:rPr lang="tr-TR" sz="1400" dirty="0" smtClean="0">
                <a:solidFill>
                  <a:srgbClr val="FF0000"/>
                </a:solidFill>
                <a:latin typeface="Tw Cen MT"/>
              </a:rPr>
              <a:t> </a:t>
            </a:r>
            <a:r>
              <a:rPr lang="tr-TR" sz="1400" dirty="0">
                <a:solidFill>
                  <a:srgbClr val="000000"/>
                </a:solidFill>
                <a:latin typeface="Tw Cen MT"/>
              </a:rPr>
              <a:t>Mezuniyet yılı, okul türü ve METEB içi veya METEB dışı bilgileri aynı olan adaylardan </a:t>
            </a:r>
            <a:r>
              <a:rPr lang="tr-TR" sz="1400" b="1" dirty="0" err="1">
                <a:solidFill>
                  <a:srgbClr val="002060"/>
                </a:solidFill>
                <a:latin typeface="Tw Cen MT"/>
              </a:rPr>
              <a:t>OBP'si</a:t>
            </a:r>
            <a:r>
              <a:rPr lang="tr-TR" sz="1400" b="1" dirty="0">
                <a:solidFill>
                  <a:srgbClr val="002060"/>
                </a:solidFill>
                <a:latin typeface="Tw Cen MT"/>
              </a:rPr>
              <a:t> yüksek olan adaylara öncelik verilir.</a:t>
            </a:r>
          </a:p>
          <a:p>
            <a:pPr lvl="0" algn="just">
              <a:spcBef>
                <a:spcPts val="700"/>
              </a:spcBef>
              <a:buClr>
                <a:srgbClr val="DD8047"/>
              </a:buClr>
              <a:buSzPct val="60000"/>
              <a:defRPr/>
            </a:pPr>
            <a:r>
              <a:rPr lang="tr-TR" sz="1400" b="1" dirty="0" smtClean="0">
                <a:solidFill>
                  <a:srgbClr val="FF0000"/>
                </a:solidFill>
                <a:latin typeface="Tw Cen MT"/>
              </a:rPr>
              <a:t>5-</a:t>
            </a:r>
            <a:r>
              <a:rPr lang="tr-TR" sz="1400" dirty="0" smtClean="0">
                <a:solidFill>
                  <a:srgbClr val="000000"/>
                </a:solidFill>
                <a:latin typeface="Tw Cen MT"/>
              </a:rPr>
              <a:t> </a:t>
            </a:r>
            <a:r>
              <a:rPr lang="tr-TR" sz="1400" dirty="0">
                <a:solidFill>
                  <a:srgbClr val="000000"/>
                </a:solidFill>
                <a:latin typeface="Tw Cen MT"/>
              </a:rPr>
              <a:t>Yukarıdaki 4 şarta göre eşit olan adaylardan </a:t>
            </a:r>
            <a:r>
              <a:rPr lang="tr-TR" sz="1400" b="1" dirty="0">
                <a:solidFill>
                  <a:srgbClr val="002060"/>
                </a:solidFill>
                <a:latin typeface="Tw Cen MT"/>
              </a:rPr>
              <a:t>yaşı küçük olana öncelik verilir.</a:t>
            </a:r>
          </a:p>
        </p:txBody>
      </p:sp>
      <p:sp>
        <p:nvSpPr>
          <p:cNvPr id="3" name="Dikdörtgen 2"/>
          <p:cNvSpPr/>
          <p:nvPr/>
        </p:nvSpPr>
        <p:spPr>
          <a:xfrm>
            <a:off x="459482" y="1412776"/>
            <a:ext cx="6912768" cy="52322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w Cen MT"/>
                <a:ea typeface="+mj-ea"/>
                <a:cs typeface="+mj-cs"/>
              </a:rPr>
              <a:t>Meslek Liselilerin Sınavsız Geçiş Öncelikleri</a:t>
            </a:r>
            <a:endParaRPr lang="tr-TR"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yeni ram logo.png"/>
          <p:cNvPicPr>
            <a:picLocks noChangeAspect="1"/>
          </p:cNvPicPr>
          <p:nvPr/>
        </p:nvPicPr>
        <p:blipFill>
          <a:blip r:embed="rId3" cstate="print"/>
          <a:srcRect/>
          <a:stretch>
            <a:fillRect/>
          </a:stretch>
        </p:blipFill>
        <p:spPr bwMode="auto">
          <a:xfrm>
            <a:off x="6357950"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227050918"/>
      </p:ext>
    </p:extLst>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402173" y="3328650"/>
            <a:ext cx="7572428" cy="2167592"/>
          </a:xfrm>
          <a:prstGeom prst="bevel">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lvl="0" algn="just" fontAlgn="base">
              <a:spcBef>
                <a:spcPct val="0"/>
              </a:spcBef>
              <a:spcAft>
                <a:spcPct val="0"/>
              </a:spcAft>
              <a:defRPr/>
            </a:pPr>
            <a:r>
              <a:rPr lang="tr-TR" sz="2000" b="1" u="sng" dirty="0" smtClean="0">
                <a:solidFill>
                  <a:srgbClr val="002060"/>
                </a:solidFill>
                <a:latin typeface="Times New Roman" pitchFamily="18" charset="0"/>
                <a:cs typeface="Times New Roman" pitchFamily="18" charset="0"/>
              </a:rPr>
              <a:t>2015 </a:t>
            </a:r>
            <a:r>
              <a:rPr lang="tr-TR" sz="2000" b="1" u="sng" dirty="0">
                <a:solidFill>
                  <a:srgbClr val="002060"/>
                </a:solidFill>
                <a:latin typeface="Times New Roman" pitchFamily="18" charset="0"/>
                <a:cs typeface="Times New Roman" pitchFamily="18" charset="0"/>
              </a:rPr>
              <a:t>eğitim öğretim yılı itibariyle </a:t>
            </a:r>
            <a:r>
              <a:rPr lang="tr-TR" sz="2000" dirty="0">
                <a:solidFill>
                  <a:prstClr val="black"/>
                </a:solidFill>
                <a:latin typeface="Times New Roman" pitchFamily="18" charset="0"/>
                <a:cs typeface="Times New Roman" pitchFamily="18" charset="0"/>
              </a:rPr>
              <a:t>meslek (endüstri </a:t>
            </a:r>
            <a:r>
              <a:rPr lang="tr-TR" sz="2000" dirty="0" smtClean="0">
                <a:solidFill>
                  <a:prstClr val="black"/>
                </a:solidFill>
                <a:latin typeface="Times New Roman" pitchFamily="18" charset="0"/>
                <a:cs typeface="Times New Roman" pitchFamily="18" charset="0"/>
              </a:rPr>
              <a:t>ve </a:t>
            </a:r>
            <a:r>
              <a:rPr lang="tr-TR" sz="2000" dirty="0">
                <a:solidFill>
                  <a:prstClr val="black"/>
                </a:solidFill>
                <a:latin typeface="Times New Roman" pitchFamily="18" charset="0"/>
                <a:cs typeface="Times New Roman" pitchFamily="18" charset="0"/>
              </a:rPr>
              <a:t>teknik) ve öğretmen liselerinde </a:t>
            </a:r>
            <a:r>
              <a:rPr lang="tr-TR" sz="2000" b="1" u="sng" dirty="0">
                <a:solidFill>
                  <a:srgbClr val="002060"/>
                </a:solidFill>
                <a:latin typeface="Times New Roman" pitchFamily="18" charset="0"/>
                <a:cs typeface="Times New Roman" pitchFamily="18" charset="0"/>
              </a:rPr>
              <a:t>okumaya </a:t>
            </a:r>
            <a:r>
              <a:rPr lang="tr-TR" sz="2000" b="1" u="sng" dirty="0" smtClean="0">
                <a:solidFill>
                  <a:srgbClr val="002060"/>
                </a:solidFill>
                <a:latin typeface="Times New Roman" pitchFamily="18" charset="0"/>
                <a:cs typeface="Times New Roman" pitchFamily="18" charset="0"/>
              </a:rPr>
              <a:t>başlayanlar </a:t>
            </a:r>
            <a:r>
              <a:rPr lang="tr-TR" sz="2000" b="1" u="sng" dirty="0">
                <a:solidFill>
                  <a:srgbClr val="002060"/>
                </a:solidFill>
                <a:latin typeface="Times New Roman" pitchFamily="18" charset="0"/>
                <a:cs typeface="Times New Roman" pitchFamily="18" charset="0"/>
              </a:rPr>
              <a:t>(lise-1) için</a:t>
            </a:r>
            <a:r>
              <a:rPr lang="tr-TR" sz="2000" u="sng" dirty="0">
                <a:solidFill>
                  <a:srgbClr val="002060"/>
                </a:solidFill>
                <a:latin typeface="Times New Roman" pitchFamily="18" charset="0"/>
                <a:cs typeface="Times New Roman" pitchFamily="18" charset="0"/>
              </a:rPr>
              <a:t> </a:t>
            </a:r>
            <a:r>
              <a:rPr lang="tr-TR" sz="2000" dirty="0">
                <a:solidFill>
                  <a:prstClr val="black"/>
                </a:solidFill>
                <a:latin typeface="Times New Roman" pitchFamily="18" charset="0"/>
                <a:cs typeface="Times New Roman" pitchFamily="18" charset="0"/>
              </a:rPr>
              <a:t>ek puan (0.06) artık </a:t>
            </a:r>
            <a:r>
              <a:rPr lang="tr-TR" sz="2000" b="1" u="sng" dirty="0" smtClean="0">
                <a:solidFill>
                  <a:srgbClr val="002060"/>
                </a:solidFill>
                <a:latin typeface="Times New Roman" pitchFamily="18" charset="0"/>
                <a:cs typeface="Times New Roman" pitchFamily="18" charset="0"/>
              </a:rPr>
              <a:t>uygulanmayacak</a:t>
            </a:r>
            <a:r>
              <a:rPr lang="tr-TR" sz="2000" b="1" u="sng" dirty="0">
                <a:solidFill>
                  <a:srgbClr val="002060"/>
                </a:solidFill>
                <a:latin typeface="Times New Roman" pitchFamily="18" charset="0"/>
                <a:cs typeface="Times New Roman" pitchFamily="18" charset="0"/>
              </a:rPr>
              <a:t>.</a:t>
            </a:r>
            <a:r>
              <a:rPr lang="tr-TR" sz="2000" b="1" dirty="0">
                <a:solidFill>
                  <a:srgbClr val="162D9E"/>
                </a:solidFill>
                <a:latin typeface="Times New Roman" pitchFamily="18" charset="0"/>
                <a:cs typeface="Times New Roman" pitchFamily="18" charset="0"/>
              </a:rPr>
              <a:t> </a:t>
            </a:r>
            <a:r>
              <a:rPr lang="tr-TR" sz="2000" dirty="0">
                <a:solidFill>
                  <a:prstClr val="black"/>
                </a:solidFill>
                <a:latin typeface="Times New Roman" pitchFamily="18" charset="0"/>
                <a:cs typeface="Times New Roman" pitchFamily="18" charset="0"/>
              </a:rPr>
              <a:t>Yani öğretmen lisesi ve meslek </a:t>
            </a:r>
            <a:r>
              <a:rPr lang="tr-TR" sz="2000" dirty="0" smtClean="0">
                <a:solidFill>
                  <a:prstClr val="black"/>
                </a:solidFill>
                <a:latin typeface="Times New Roman" pitchFamily="18" charset="0"/>
                <a:cs typeface="Times New Roman" pitchFamily="18" charset="0"/>
              </a:rPr>
              <a:t>lisesi öğrencileri</a:t>
            </a:r>
            <a:r>
              <a:rPr lang="tr-TR" sz="2000" dirty="0">
                <a:solidFill>
                  <a:prstClr val="black"/>
                </a:solidFill>
                <a:latin typeface="Times New Roman" pitchFamily="18" charset="0"/>
                <a:cs typeface="Times New Roman" pitchFamily="18" charset="0"/>
              </a:rPr>
              <a:t>, 2017 yılında mezun oldukları zaman ek puan alamayacak. </a:t>
            </a:r>
          </a:p>
        </p:txBody>
      </p:sp>
      <p:pic>
        <p:nvPicPr>
          <p:cNvPr id="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1136" y="1268760"/>
            <a:ext cx="6777168" cy="13681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4" cstate="print"/>
          <a:srcRect/>
          <a:stretch>
            <a:fillRect/>
          </a:stretch>
        </p:blipFill>
        <p:spPr bwMode="auto">
          <a:xfrm>
            <a:off x="6357950" y="564357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864495617"/>
      </p:ext>
    </p:extLst>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347864" y="2176891"/>
            <a:ext cx="4965992" cy="4453985"/>
          </a:xfrm>
          <a:prstGeom prst="round2Diag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algn="just" fontAlgn="base">
              <a:spcBef>
                <a:spcPct val="20000"/>
              </a:spcBef>
              <a:spcAft>
                <a:spcPct val="0"/>
              </a:spcAft>
              <a:buClr>
                <a:srgbClr val="003366"/>
              </a:buClr>
              <a:buFont typeface="Wingdings" pitchFamily="2" charset="2"/>
              <a:buChar char="w"/>
              <a:defRPr/>
            </a:pPr>
            <a:r>
              <a:rPr lang="tr-TR" kern="0" dirty="0">
                <a:solidFill>
                  <a:srgbClr val="000000"/>
                </a:solidFill>
                <a:latin typeface="Times New Roman"/>
                <a:cs typeface="Times New Roman"/>
              </a:rPr>
              <a:t>Tercihler sonucu üniversitede bir bölüm </a:t>
            </a:r>
            <a:r>
              <a:rPr lang="tr-TR" kern="0" dirty="0" smtClean="0">
                <a:solidFill>
                  <a:srgbClr val="000000"/>
                </a:solidFill>
                <a:latin typeface="Times New Roman"/>
                <a:cs typeface="Times New Roman"/>
              </a:rPr>
              <a:t>kazanıp da </a:t>
            </a:r>
            <a:r>
              <a:rPr lang="tr-TR" kern="0" dirty="0">
                <a:solidFill>
                  <a:srgbClr val="000000"/>
                </a:solidFill>
                <a:latin typeface="Times New Roman"/>
                <a:cs typeface="Times New Roman"/>
              </a:rPr>
              <a:t>gitmeyen </a:t>
            </a:r>
            <a:r>
              <a:rPr lang="tr-TR" b="1" kern="0" dirty="0">
                <a:solidFill>
                  <a:srgbClr val="000000"/>
                </a:solidFill>
                <a:latin typeface="Times New Roman"/>
                <a:cs typeface="Times New Roman"/>
              </a:rPr>
              <a:t>(</a:t>
            </a:r>
            <a:r>
              <a:rPr lang="tr-TR" b="1" kern="0" dirty="0" err="1">
                <a:solidFill>
                  <a:srgbClr val="000000"/>
                </a:solidFill>
                <a:latin typeface="Times New Roman"/>
                <a:cs typeface="Times New Roman"/>
              </a:rPr>
              <a:t>Açıköğretimin</a:t>
            </a:r>
            <a:r>
              <a:rPr lang="tr-TR" b="1" kern="0" dirty="0">
                <a:solidFill>
                  <a:srgbClr val="000000"/>
                </a:solidFill>
                <a:latin typeface="Times New Roman"/>
                <a:cs typeface="Times New Roman"/>
              </a:rPr>
              <a:t> kontenjansız bölümleri ve sınavsız geçişle bir yere yerleşenler hariç) </a:t>
            </a:r>
            <a:r>
              <a:rPr lang="tr-TR" kern="0" dirty="0">
                <a:solidFill>
                  <a:srgbClr val="000000"/>
                </a:solidFill>
                <a:latin typeface="Times New Roman"/>
                <a:cs typeface="Times New Roman"/>
              </a:rPr>
              <a:t>öğrenciler o sene tekrar sınava girdiklerinde </a:t>
            </a:r>
            <a:r>
              <a:rPr lang="tr-TR" b="1" kern="0" dirty="0">
                <a:solidFill>
                  <a:srgbClr val="FF0000"/>
                </a:solidFill>
                <a:latin typeface="Times New Roman"/>
                <a:cs typeface="Times New Roman"/>
              </a:rPr>
              <a:t>0.12</a:t>
            </a:r>
            <a:r>
              <a:rPr lang="tr-TR" kern="0" dirty="0">
                <a:solidFill>
                  <a:srgbClr val="000000"/>
                </a:solidFill>
                <a:latin typeface="Times New Roman"/>
                <a:cs typeface="Times New Roman"/>
              </a:rPr>
              <a:t> OBP katsayısı yarı yarıya düşürülerek </a:t>
            </a:r>
            <a:r>
              <a:rPr lang="tr-TR" b="1" kern="0" dirty="0">
                <a:solidFill>
                  <a:srgbClr val="008000"/>
                </a:solidFill>
                <a:latin typeface="Times New Roman"/>
                <a:cs typeface="Times New Roman"/>
              </a:rPr>
              <a:t>0.06</a:t>
            </a:r>
            <a:r>
              <a:rPr lang="tr-TR" kern="0" dirty="0">
                <a:solidFill>
                  <a:srgbClr val="000000"/>
                </a:solidFill>
                <a:latin typeface="Times New Roman"/>
                <a:cs typeface="Times New Roman"/>
              </a:rPr>
              <a:t> ile çarpılacak ve varsa </a:t>
            </a:r>
            <a:r>
              <a:rPr lang="tr-TR" b="1" kern="0" dirty="0">
                <a:solidFill>
                  <a:srgbClr val="FF0000"/>
                </a:solidFill>
                <a:latin typeface="Times New Roman"/>
                <a:cs typeface="Times New Roman"/>
              </a:rPr>
              <a:t>0.06</a:t>
            </a:r>
            <a:r>
              <a:rPr lang="tr-TR" kern="0" dirty="0">
                <a:solidFill>
                  <a:srgbClr val="000000"/>
                </a:solidFill>
                <a:latin typeface="Times New Roman"/>
                <a:cs typeface="Times New Roman"/>
              </a:rPr>
              <a:t> ek puan katsayısı yarı yarıya düşülerek </a:t>
            </a:r>
            <a:r>
              <a:rPr lang="tr-TR" b="1" kern="0" dirty="0">
                <a:solidFill>
                  <a:srgbClr val="008000"/>
                </a:solidFill>
                <a:latin typeface="Times New Roman"/>
                <a:cs typeface="Times New Roman"/>
              </a:rPr>
              <a:t>0.03</a:t>
            </a:r>
            <a:r>
              <a:rPr lang="tr-TR" kern="0" dirty="0">
                <a:solidFill>
                  <a:srgbClr val="000000"/>
                </a:solidFill>
                <a:latin typeface="Times New Roman"/>
                <a:cs typeface="Times New Roman"/>
              </a:rPr>
              <a:t> ile çarpılacaktır.</a:t>
            </a:r>
          </a:p>
          <a:p>
            <a:pPr marL="342900" lvl="0" indent="-342900" algn="just" fontAlgn="base">
              <a:spcBef>
                <a:spcPct val="20000"/>
              </a:spcBef>
              <a:spcAft>
                <a:spcPct val="0"/>
              </a:spcAft>
              <a:buClr>
                <a:srgbClr val="003366"/>
              </a:buClr>
              <a:buFont typeface="Wingdings" pitchFamily="2" charset="2"/>
              <a:buChar char="w"/>
              <a:defRPr/>
            </a:pPr>
            <a:r>
              <a:rPr lang="tr-TR" kern="0" dirty="0" smtClean="0">
                <a:solidFill>
                  <a:srgbClr val="000000"/>
                </a:solidFill>
                <a:latin typeface="Times New Roman"/>
                <a:cs typeface="Times New Roman"/>
              </a:rPr>
              <a:t>Yeni </a:t>
            </a:r>
            <a:r>
              <a:rPr lang="tr-TR" kern="0" dirty="0">
                <a:solidFill>
                  <a:srgbClr val="000000"/>
                </a:solidFill>
                <a:latin typeface="Times New Roman"/>
                <a:cs typeface="Times New Roman"/>
              </a:rPr>
              <a:t>OBP sisteminde </a:t>
            </a:r>
            <a:r>
              <a:rPr lang="tr-TR" b="1" kern="0" dirty="0">
                <a:solidFill>
                  <a:srgbClr val="800000"/>
                </a:solidFill>
                <a:latin typeface="Times New Roman"/>
                <a:cs typeface="Times New Roman"/>
              </a:rPr>
              <a:t>okul birincisine direkt 60 gelmeyecek</a:t>
            </a:r>
            <a:r>
              <a:rPr lang="tr-TR" kern="0" dirty="0">
                <a:solidFill>
                  <a:srgbClr val="000000"/>
                </a:solidFill>
                <a:latin typeface="Times New Roman"/>
                <a:cs typeface="Times New Roman"/>
              </a:rPr>
              <a:t>. Okul birincisi de olsa diploma notu diğerleri gibi önce 5 ile çarpılacak, daha sonra çıkan sayıda 0.12 katsayısı ile çarpılacak.</a:t>
            </a:r>
          </a:p>
        </p:txBody>
      </p:sp>
      <p:sp>
        <p:nvSpPr>
          <p:cNvPr id="3" name="Dikdörtgen 2"/>
          <p:cNvSpPr/>
          <p:nvPr/>
        </p:nvSpPr>
        <p:spPr>
          <a:xfrm>
            <a:off x="251520" y="1519536"/>
            <a:ext cx="7646996" cy="52322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a:t>
            </a:r>
            <a:r>
              <a:rPr lang="tr-TR" sz="2800" b="1" u="sng"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VE OBP HESAPLANMASI-3</a:t>
            </a:r>
            <a:endPar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122" name="Picture 2" descr="http://www.sorubankamiz.net/wp-content/uploads/2013/05/lys-2013-ba%C5%9Fvuru-tarihi-uzat%C4%B1ld%C4%B1-m%C4%B1.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887" y="2420888"/>
            <a:ext cx="3063953" cy="412698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7" name="1 Resim" descr="yeni ram logo.png"/>
          <p:cNvPicPr>
            <a:picLocks noChangeAspect="1"/>
          </p:cNvPicPr>
          <p:nvPr/>
        </p:nvPicPr>
        <p:blipFill>
          <a:blip r:embed="rId5" cstate="print"/>
          <a:srcRect/>
          <a:stretch>
            <a:fillRect/>
          </a:stretch>
        </p:blipFill>
        <p:spPr bwMode="auto">
          <a:xfrm>
            <a:off x="121441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408725517"/>
      </p:ext>
    </p:extLst>
  </p:cSld>
  <p:clrMapOvr>
    <a:masterClrMapping/>
  </p:clrMapOvr>
  <p:transition spd="med">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26088" y="3212976"/>
            <a:ext cx="7572428" cy="2674727"/>
          </a:xfrm>
          <a:prstGeom prst="frame">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pPr marL="342900" lvl="0" indent="-342900" algn="just" fontAlgn="base">
              <a:spcBef>
                <a:spcPct val="20000"/>
              </a:spcBef>
              <a:spcAft>
                <a:spcPct val="0"/>
              </a:spcAft>
              <a:buClr>
                <a:srgbClr val="003366"/>
              </a:buClr>
              <a:buFont typeface="Wingdings" pitchFamily="2" charset="2"/>
              <a:buChar char="w"/>
            </a:pPr>
            <a:r>
              <a:rPr lang="tr-TR" sz="2400" kern="0" dirty="0">
                <a:solidFill>
                  <a:srgbClr val="000000"/>
                </a:solidFill>
                <a:latin typeface="Times New Roman"/>
                <a:cs typeface="Times New Roman"/>
              </a:rPr>
              <a:t>Eski sistemde okul puanın etkisi </a:t>
            </a:r>
            <a:r>
              <a:rPr lang="tr-TR" sz="2400" b="1" kern="0" dirty="0">
                <a:solidFill>
                  <a:srgbClr val="FF0000"/>
                </a:solidFill>
                <a:effectLst>
                  <a:outerShdw blurRad="38100" dist="38100" dir="2700000" algn="tl">
                    <a:srgbClr val="000000">
                      <a:alpha val="43137"/>
                    </a:srgbClr>
                  </a:outerShdw>
                </a:effectLst>
                <a:latin typeface="Times New Roman"/>
                <a:cs typeface="Times New Roman"/>
              </a:rPr>
              <a:t>%21 </a:t>
            </a:r>
            <a:r>
              <a:rPr lang="tr-TR" sz="2400" kern="0" dirty="0">
                <a:solidFill>
                  <a:srgbClr val="000000"/>
                </a:solidFill>
                <a:latin typeface="Times New Roman"/>
                <a:cs typeface="Times New Roman"/>
              </a:rPr>
              <a:t>oranına (en fazla 80 net puan geliyordu) çıkıyordu. Yeni sistemde ise bu etki en fazla </a:t>
            </a:r>
            <a:r>
              <a:rPr lang="tr-TR" sz="2400" b="1" kern="0" dirty="0">
                <a:solidFill>
                  <a:srgbClr val="FF0000"/>
                </a:solidFill>
                <a:effectLst>
                  <a:outerShdw blurRad="38100" dist="38100" dir="2700000" algn="tl">
                    <a:srgbClr val="000000">
                      <a:alpha val="43137"/>
                    </a:srgbClr>
                  </a:outerShdw>
                </a:effectLst>
                <a:latin typeface="Times New Roman"/>
                <a:cs typeface="Times New Roman"/>
              </a:rPr>
              <a:t>%10 </a:t>
            </a:r>
            <a:r>
              <a:rPr lang="tr-TR" sz="2400" kern="0" dirty="0">
                <a:solidFill>
                  <a:srgbClr val="000000"/>
                </a:solidFill>
                <a:latin typeface="Times New Roman"/>
                <a:cs typeface="Times New Roman"/>
              </a:rPr>
              <a:t>oranına (en fazla 60 puan gelecek) çıkabilecek.  </a:t>
            </a:r>
          </a:p>
          <a:p>
            <a:pPr marL="342900" lvl="0" indent="-342900" algn="just" fontAlgn="base">
              <a:spcBef>
                <a:spcPct val="20000"/>
              </a:spcBef>
              <a:spcAft>
                <a:spcPct val="0"/>
              </a:spcAft>
              <a:buClr>
                <a:srgbClr val="003366"/>
              </a:buClr>
              <a:buFont typeface="Wingdings" pitchFamily="2" charset="2"/>
              <a:buChar char="w"/>
            </a:pPr>
            <a:r>
              <a:rPr lang="tr-TR" sz="2400" kern="0" dirty="0" smtClean="0">
                <a:solidFill>
                  <a:srgbClr val="000000"/>
                </a:solidFill>
                <a:latin typeface="Times New Roman"/>
                <a:cs typeface="Times New Roman"/>
              </a:rPr>
              <a:t>Sonuç </a:t>
            </a:r>
            <a:r>
              <a:rPr lang="tr-TR" sz="2400" kern="0" dirty="0">
                <a:solidFill>
                  <a:srgbClr val="000000"/>
                </a:solidFill>
                <a:latin typeface="Times New Roman"/>
                <a:cs typeface="Times New Roman"/>
              </a:rPr>
              <a:t>olarak okul puanın etkisi yarı yarıya azaldı.</a:t>
            </a:r>
          </a:p>
        </p:txBody>
      </p:sp>
      <p:sp>
        <p:nvSpPr>
          <p:cNvPr id="3" name="Dikdörtgen 2"/>
          <p:cNvSpPr/>
          <p:nvPr/>
        </p:nvSpPr>
        <p:spPr>
          <a:xfrm>
            <a:off x="395536" y="1496368"/>
            <a:ext cx="7502980" cy="1246495"/>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tr-TR" sz="39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OBP ETKİSİ </a:t>
            </a:r>
            <a:r>
              <a:rPr lang="tr-TR" sz="36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(OKUL PUANININ ETKİSİ NE KADAR)</a:t>
            </a:r>
            <a:endParaRPr lang="tr-TR" sz="20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yeni ram logo.png"/>
          <p:cNvPicPr>
            <a:picLocks noChangeAspect="1"/>
          </p:cNvPicPr>
          <p:nvPr/>
        </p:nvPicPr>
        <p:blipFill>
          <a:blip r:embed="rId3" cstate="print"/>
          <a:srcRect/>
          <a:stretch>
            <a:fillRect/>
          </a:stretch>
        </p:blipFill>
        <p:spPr bwMode="auto">
          <a:xfrm>
            <a:off x="6429388"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304342987"/>
      </p:ext>
    </p:extLst>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57200" y="274638"/>
            <a:ext cx="7859216" cy="1143000"/>
          </a:xfrm>
        </p:spPr>
        <p:style>
          <a:lnRef idx="1">
            <a:schemeClr val="accent6"/>
          </a:lnRef>
          <a:fillRef idx="2">
            <a:schemeClr val="accent6"/>
          </a:fillRef>
          <a:effectRef idx="1">
            <a:schemeClr val="accent6"/>
          </a:effectRef>
          <a:fontRef idx="minor">
            <a:schemeClr val="dk1"/>
          </a:fontRef>
        </p:style>
        <p:txBody>
          <a:bodyPr>
            <a:normAutofit/>
          </a:bodyPr>
          <a:lstStyle/>
          <a:p>
            <a:r>
              <a:rPr lang="tr-TR" sz="5400" b="1" dirty="0" smtClean="0">
                <a:ln w="10541" cmpd="sng">
                  <a:solidFill>
                    <a:schemeClr val="accent1">
                      <a:shade val="88000"/>
                      <a:satMod val="110000"/>
                    </a:schemeClr>
                  </a:solidFill>
                  <a:prstDash val="solid"/>
                </a:ln>
                <a:solidFill>
                  <a:srgbClr val="FF0000"/>
                </a:solidFill>
              </a:rPr>
              <a:t>ÖSYS SİSTEMİ</a:t>
            </a:r>
            <a:endParaRPr lang="tr-TR" sz="5400" b="1" dirty="0">
              <a:ln w="10541" cmpd="sng">
                <a:solidFill>
                  <a:schemeClr val="accent1">
                    <a:shade val="88000"/>
                    <a:satMod val="110000"/>
                  </a:schemeClr>
                </a:solidFill>
                <a:prstDash val="solid"/>
              </a:ln>
              <a:solidFill>
                <a:srgbClr val="FF0000"/>
              </a:solidFill>
            </a:endParaRPr>
          </a:p>
        </p:txBody>
      </p:sp>
      <p:sp>
        <p:nvSpPr>
          <p:cNvPr id="4" name="İçerik Yer Tutucusu 3"/>
          <p:cNvSpPr>
            <a:spLocks noGrp="1"/>
          </p:cNvSpPr>
          <p:nvPr>
            <p:ph sz="quarter" idx="4294967295"/>
          </p:nvPr>
        </p:nvSpPr>
        <p:spPr>
          <a:xfrm>
            <a:off x="347361" y="1988841"/>
            <a:ext cx="4440663" cy="1080119"/>
          </a:xfrm>
          <a:prstGeom prst="rect">
            <a:avLst/>
          </a:prstGeom>
        </p:spPr>
        <p:style>
          <a:lnRef idx="0">
            <a:schemeClr val="accent6"/>
          </a:lnRef>
          <a:fillRef idx="3">
            <a:schemeClr val="accent6"/>
          </a:fillRef>
          <a:effectRef idx="3">
            <a:schemeClr val="accent6"/>
          </a:effectRef>
          <a:fontRef idx="minor">
            <a:schemeClr val="lt1"/>
          </a:fontRef>
        </p:style>
        <p:txBody>
          <a:bodyPr>
            <a:normAutofit fontScale="92500" lnSpcReduction="20000"/>
          </a:bodyPr>
          <a:lstStyle/>
          <a:p>
            <a:pPr algn="ctr"/>
            <a:r>
              <a:rPr lang="tr-TR"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ÖSYM 2015 YGS-LYS SAYISAL VERİLER</a:t>
            </a:r>
          </a:p>
        </p:txBody>
      </p:sp>
      <p:sp>
        <p:nvSpPr>
          <p:cNvPr id="5" name="İçerik Yer Tutucusu 4"/>
          <p:cNvSpPr>
            <a:spLocks noGrp="1"/>
          </p:cNvSpPr>
          <p:nvPr>
            <p:ph sz="quarter" idx="4294967295"/>
          </p:nvPr>
        </p:nvSpPr>
        <p:spPr>
          <a:xfrm>
            <a:off x="2627784" y="5301208"/>
            <a:ext cx="5622776" cy="792088"/>
          </a:xfrm>
          <a:prstGeom prst="rect">
            <a:avLst/>
          </a:prstGeom>
        </p:spPr>
        <p:style>
          <a:lnRef idx="0">
            <a:schemeClr val="accent4"/>
          </a:lnRef>
          <a:fillRef idx="3">
            <a:schemeClr val="accent4"/>
          </a:fillRef>
          <a:effectRef idx="3">
            <a:schemeClr val="accent4"/>
          </a:effectRef>
          <a:fontRef idx="minor">
            <a:schemeClr val="lt1"/>
          </a:fontRef>
        </p:style>
        <p:txBody>
          <a:bodyPr>
            <a:noAutofit/>
          </a:bodyPr>
          <a:lstStyle/>
          <a:p>
            <a:pPr algn="ctr"/>
            <a:r>
              <a:rPr lang="tr-TR"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YGS-LYS SİTEMİ</a:t>
            </a:r>
            <a:endParaRPr lang="tr-TR"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9" name="3 Metin kutusu"/>
          <p:cNvSpPr txBox="1"/>
          <p:nvPr/>
        </p:nvSpPr>
        <p:spPr>
          <a:xfrm>
            <a:off x="8498945" y="1591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https://encrypted-tbn0.gstatic.com/images?q=tbn:ANd9GcRNXmvmoIfWJ6Gl1gHbEVsoAyImIrfuIljBiJ-uW13PA2hd4A0X"/>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20834867">
            <a:off x="4879260" y="1718974"/>
            <a:ext cx="3389346" cy="271889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28" name="Picture 4" descr="https://encrypted-tbn3.gstatic.com/images?q=tbn:ANd9GcSugumsaiwYVMxJKie_8P-WD1wHQjIYaFfSFFInYR6exTSX8vot"/>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8596" y="3571876"/>
            <a:ext cx="2376264" cy="26081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1 Resim" descr="yeni ram logo.png"/>
          <p:cNvPicPr>
            <a:picLocks noChangeAspect="1"/>
          </p:cNvPicPr>
          <p:nvPr/>
        </p:nvPicPr>
        <p:blipFill>
          <a:blip r:embed="rId4" cstate="print"/>
          <a:srcRect/>
          <a:stretch>
            <a:fillRect/>
          </a:stretch>
        </p:blipFill>
        <p:spPr bwMode="auto">
          <a:xfrm>
            <a:off x="6858016" y="5929306"/>
            <a:ext cx="2071702" cy="928694"/>
          </a:xfrm>
          <a:prstGeom prst="rect">
            <a:avLst/>
          </a:prstGeom>
          <a:noFill/>
          <a:ln w="9525">
            <a:noFill/>
            <a:miter lim="800000"/>
            <a:headEnd/>
            <a:tailEnd/>
          </a:ln>
        </p:spPr>
      </p:pic>
    </p:spTree>
    <p:extLst>
      <p:ext uri="{BB962C8B-B14F-4D97-AF65-F5344CB8AC3E}">
        <p14:creationId xmlns="" xmlns:p14="http://schemas.microsoft.com/office/powerpoint/2010/main" val="3615598827"/>
      </p:ext>
    </p:extLst>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2" name="AutoShape 2" descr="data:image/jpeg;base64,/9j/4AAQSkZJRgABAQAAAQABAAD/2wCEAAkGBxQSEhMUEhQVFhUWFyIbGBYYGBceHxofHSEkIh4cHx8fKCkmGhwlHCIiITEiKSkuLy4uHx8zODQsOCgtLisBCgoKDg0OGxAPGDcmHSQrLzc3NDc3LTc3Ni83MCwyKzcrNy03Ny4tLDUsKys3KzcrNzc4LC40NzcvNzMsKy4sMf/AABEIAG4A4QMBIgACEQEDEQH/xAAcAAADAAIDAQAAAAAAAAAAAAAABgcEBQIDCAH/xABJEAABAgMEBQgHBAcGBwAAAAABAgMABBEFBhIhBxMxQZMXGCJRU1Rh0RQyNDVxsrMIQnSDI1Jyc4GRsSQ2Q2KhwRUWgpLh8PH/xAAaAQEAAwEBAQAAAAAAAAAAAAAABAUGAwEH/8QAKxEBAAICAAMFCAMAAAAAAAAAAAECAwQFESESIjFRoRVBUoGR0eHwIzJx/9oADAMBAAIRAxEAPwBb0P6OGrTS6/MrUGm1hAQg0KlUqanckAjZma7qZ1DkVsvs3eKqNV9m/wBgmPxJ+REVqAnXIrZfZu8VUHIrZfZu8VUUWPhMBO+RWy+zd4qoORWy+zd4qocpu3WW8isE9Sc/6RgG9rdaBCz45ecRb7uvSeVrxzd662a0c4rJc5FbL7N3iqg5FbL7N3iqhmmL3yzcw5LvLLTjbRdOsBSkoG1SVHJQFDs6jGM5fuVSyw6dZ/aCdQ2G1lxym9KBmR4+IiU4NFyK2X2bvFVByK2X2bvFVDC5fRhtt1x9D7CWkhSi60tNQTQBJ2LVXcM4yLIvKiYWlIZmEYk4kqcaUlJGX3tgOew5wCtyK2X2bvFVByK2X2bvFVFFggJ1yK2X2bvFVByK2X2bvFVDXO3plWZpuUddCH3KYEKBGLFUCh2ZkEfHKPqb0ypmzJpdCpgbW0gnDlXMjIZdfWBtgFPkVsvs3eKqDkVsvs3eKqN1bOkazpV3VOzKcYNFBIKsJ/zEbI3svbDDjHpKHUFjCVa0KGEAbSTupQ16qGASORWy+zd4qoORWy+zd4qo3thaQbPnHtQw+FOEkJThUMVAScNRmAATDRATrkVsvs3eKqDkVsvs3eKqHuUtJl0qS0624pHrBC0qKfiAcv4x3TL6W0KWo0SkEk9QGZgJ9yK2X2bvFVByK2X2bvFVDfZt45eYl1TLK8bKa1UlKj6u2gpUxjSt8pJyWcm0TCCw0aLXX1TlQEbamooN9RALPIrZfZu8VUHIrZfZu8VUMb1+JFEqmbU+EsLJShRBGMitQkbVbDs6jGTdq9ErPoK5VzWBPrZEFNdgNd8Ap8itl9m7xVQcitl9m7xVRRYICdcitl9m7xVQkaVdFEtJSi5uUUtOrKQttZxAhSgmoO0EEjbUU6t98hG02e5pv8v6iYDyrBBBAeifs3+wTH4k/IiK1El+zf7BMfiT8iIrJgMeenEtIK1mgH+vh8YRrVttx8kVwo/VH+/XGReueLjuAeqjKnjvP+0aaMlxXiN73nFjnlWPX8L/AENOtaxkvHWfR8AjkgZj4iPkckbR8RFLT+0LO3hLeaSbmG0kSwTqwpp4LUVg5o+8gU68vDKOy9d1XXZmUnJRbaHpUKSG3AcC0KFMPRzSRnQj/aMS+luLl7UslBe1TDuu1wUpKUqwpGHETsoTHVf+2HpZtu0pN9LrLRwusBaS26kmlUqFcKwcv/lD9HY1jWVcydSma1qmnEPpSlMq+9MPoTQ1VVSqGp3EbMoyblXMflZovVTLsasp9EbdddQpRNdZVdAnLKgG6MC1EWg3Iy6vTUGYfdDjiVuIaxIIrqGFKBw0TvzO0+EbHRjbIeVMtf2kLZwhbbrqHkIOfqOpHSrvqdw2QD/BBBAIemS76Jmz3Hj0XpUF1pY2jDmpPwIH8wIX9GVlLRY81PtlTs9NNuqCzmapxBCRXbVQr8T4RUbXs5Eyy6w7XA6goVQ0NDtod0dF3rEakpdEuwCG264Qo1PSJUc/iTARXRvIsKsh95uWZnJsukPIeUkEI68RzSMPSrvJPVGdc5DdpWPaEoy01ItBSf0msUpJWClRKlK3EJSknqIhwtvRDZsy8XihxtSlYlhtdEqO+oINK76UjfquZJ+hGRDIEsaVQCoEkEGpUDUqqAak7oCZ3QtOYsqdkrPnZWWOsGramGcOOissz94VABqAd+dKRTr9Wk1LyE068VpbDZSS369V9AYeo4lDPdGmuroukJB4PtJWt0VwKcVXBXLogACtN5qYabaspqbYcYfTjacFFJz66g1GwggEHrAgITcB30CflEzrK2nQ0GmEtNj9OHiVaxxQNFYagU66HcYuN5PZJn9yv5TCtJaJ5BBSpQedUgpLanXVEoCDVKE7AEDq8YdZyXDqFtqrhWkpNOoihgJ9oD90o/euf1hFvNdBAt5FnoWpErOFL7jYyAKQ4SB/2qp1YvARSLE0U2fKPtzDKXQ42apq4SK0ps3xvJu6cu5PNT6gr0hpOFBxHDSihmN/rGAU9KNy1zSJJEmtlC5c/omHCAlYSBkkb8IGY6o7NFN6FTDk3LPSrUu/LqGs1IASo1KTUD7wKdtc4Yb5XIlbTSgTIXVFcCkKIKa7esH+IMc7n3NlbMQpEsggrpjWo1Uumyp/nkABmYBhggggCEbTZ7mm/wAv6iYeYRtNnuab/L+omA8qwQQQHon7N/sEx+JPyIismJN9m/2CY/En5ERWTATa1AQ87XbjMY0b+91nFK9akdFXreB/8xoAYwO9htiz2rbzazVyRkxVmPIQA0IMEERYnk7t1OW829TWyrTmHZjoqldtKpygFut6vVeiNavs8sO2uzDTbnGlgix9rbfx+kfZD9n6/wAPrP3bqctxt1AQ7KtLQNiVUIHwqnLKM27lrIxpZZl22kGpODIZDbQAVOwQrkw1XPs4iryhtyT8N5iZobu5sZ607fT39I8PojberrYsU27PX3dZ8TSDH2Pgj7GrUIggjrmfUV+yf6QHLGOsfzjkDHlfR7ddy1Zh9r0lxrVpKgc1VzpTaKQ1aKLbm5S1zZjrxebKloNVEhJbSpQUiuwUTSmzPwgL9BGnsa9EpNuONy7yXFt+ukBXRzpnUDfHCXvbJuTRlEPpMwCQWqKqCkVVupkB1wG7ghavLfuRkFhuZfCXDToJBUoA7CQPVHxjjL6QbNcW22ibbUt2mBIxEmpoBsyNdxgGeCNBPX1kWZgyzsy2h4EAoViFKgKFTSg6JB2x02Tf6z5l0MszTanCaJTmMXgCQAT4QDLBBBAEEEEAQjabPc03+X9RMPMI2mz3NN/l/UTAeVYIIID0T9m/2CY/En5ERWokv2b/AGCY/En5ERWoDqfZCwUqAIO0GE+1btLQSpmq0/q7x5w6wGIm3pYtmvK8dfNI19nJgnnSUsUCDQgg9RFIKxTJiTQv10pV8QIwF3clz/h0+BI/pFDk4Bkie5eJ/wB/ZWtOLUmO9WSFWPrTalGiQVHqAJh9bu9Lj/DB+JJ/rGexLJQKJSEjwFI9xcAvz/kvHyeX4tXl3K/UrWRdkkhT+Q/U6/j5Q2ISBsjlH2L/AFdTFrV7OOFTn2L5rc7yIIIIkuIjrmfUV+yf6R2RxcTUEdYpAeWNGtgzU5MzCJSaMspKSVKGLMV2ZRXNHWin/h8wqaff171FBFE0Axesok1JURUfAnbWN3cvRxLWY646w4+tTicKg4psjbXLChOcOUBBtCc823atoocWlKllWEKIGLCtRIFdpAzp1V6oxrnPJcvW6ttQWguPEKSagjArOo3V3w93n0NyM48t8KeZWs1UGyjATvVhIJBPgaeEbe4+jmUstSls6xbqhQuOFJIG9KaAAAkV6/GAid1JeWmrdmP+KrATjcIDisKVuBVEoUTuw1oKipCRnsPZakjJM3hlkWeoKZ1rZISrElKyeklKt42HaaEkbqCtXx0TyVoPF9RcZdV65bKaL8SCD0qbxTxrHRIaGpBl5h5tcylTJBHTbIWUmtVVRmTsNKZAUpATa+tmtzN6lMOgltx1lKgCRUFlGVRsj7pIsFiRtqSTKoDSVlpRSkmgOsoSOqoA/wDTFcm9HMs5aQtJTj4fC0qwhTeCqEhIyw1pQCvSjnefR7LT80zNPOPpcZw4UoUgJ6KsQqCknb4wDdBBBAEEEEAQjabPc03+X9RMPMI2mz3NN/l/UTAeVYIIID0T9m/2CY/En5ERWokv2b/YJj8SfkRFagCCCCAIIW9I7ykWZOqQopUllRCkkgg9YI2QjfZ7tRx2Xmy+8tZDqQC4smgw7qmArsEQLSVbDybwS7bb7iWypiqEuKCTVQrkDTPfFwtW1mZVsuTDqGkD7y1AfwHWfAQGbBGhsG+cjOqKJaZbcWPuZpV8QlQBI8QIzbbtyXk29ZMvIaRsBUdp6gNqj4AGA2MEaa796pOexeiPodKfWAqCK7yFAGnjHRad97Pl3Qy9NtIcrQpKvV/aIyR/1EQDBBGslrxSjjupbmWVu9mlxJVlmcga7IxnL4SCdYDOS4LdcY1qKpoaGorWuIgU6yBAbyNc5b0ql7UKmWA/UDUl1AXUioGCtakEEZb4x7AvVJztfRZht0p2pBIUPHCaGnjSkRi8X972/wB8z9JEB6AgjVW/eSVkkhU0+hoHYFHM/BIqT/ARjt3zkFJbUJyXo56lXEipyyoTWuYy25wG9gjWT94ZVhxLT0wy24oApQtxKVEE0BAJqakUjizeWTW7qUTUup2pGrDqCqo2jDWtR1QG1gjTf81yWv8ARvSmddWmrxprX9X9r/LtjPtK0WpdsuvuIabTtWtQA8Nu/wAIDKghck7+Wc6guJnGMCVBJKlhFCa0FFUOdDTroY3kjOtvIS4ytLjavVWggg50yI255QHfBBBAEI2mz3NN/l/UTDzCNps9zTf5f1EwHlWCCCA9E/Zv9gmPxJ+REVqJL9m/2CY/En5ERWoAggggFjSd7qnv3CohuirR6m1Gn1mZcZ1awmiADWorU5iPRF4rJE3LPS6lFIdQUFQFSK7xGk0fXHRZLbrbbqnQ4oKJUAKUFN0BBbeu0LOtqVlw6p0B1lWNQoekoZQwabJh162ZeXKC4hIbDbOLAHCtWYxHJJUehi3UHVFKvLozanLQbnlPrQpBQQgJSQdWajPbnGdfvR/L2pgU4VNvNiiHkUqBWuEg+sK5jeCTTaahKrwXVtBcxLPytktyDjJr+imZfp0IINMSRUZiu8Gh2CN5ppunOzj0rMMIDobZGOXxJqlWIqUQmvTCsknDn0Y3Fm6HW9e29OTT83qz0UOHo5bAakkiu0ZV3xsb7aNRPzImkzb7DoQEdGlAkZ0FKECpJOZzMAqXHvs0pm0m2JFqTnGpZxzC0norU0k/dpkQo7P9YVdD905O0lTS55ZUtJFEazCTiqS4TtJr/DriwXD0dMWZrVha3nXRRTi6bN4A8TmSczCxbGgqVdeU4084yhRqWglJCesJJ2DwNaQCZovkWmLxKZYc1jTesSheRqAOsZHqjBupYMtPW7MszZ/R6x1QRiw6xQVkmu3ZU5Z9GKzdTRRL2fOiaZecNAQG1AEAKFPW2mJNdi67dpWzPMOLWihdWhaDmlSXBQ+O0wHbeWQasq3pdNmrNMTZKAoqwFaqKaJ2kFFDQ50VG2vF/e9v98z9JEPFztEMvJTAmXHVzDqTVGIABKv1iPvK6q7DntoRnz+jdt21U2kX1hYWhWrwpw9BITSu3OlYCS21LItC8y2J1wpaLxbriCaJQklCATkMSgB4lR3mOjSTdiTkLRlESazRZSpbZVi1ZxADPbRQ3Guw9cVq/uiqWtJ3X41MvEUUpIBC6ZAqB+8BlXqp1CNKxoKlkalQmHcaFYlKwp6ZqCMvugUpAKOnGXDlsybZJAWw0kkbQFOLGXjGt0pXIZs6ck25RTiQ8BmpVSlQUBiBFOuvxEWC9mjZufnGZtb60KZShISEpIOBRUK16yaRkX20ft2k/LvLeW2WNgSkEHMHOvwgIxpiuixZjkmZYuBTiCVqUsqJWkjp1Owkmp3bKARttOs4tybkZd1ZRL6pCirOmJZIWo7iUpA/n4xTdIOjtu1SyXHlt6kEDClJriptr8Iyr63Cl7TZbbeKkraFG3U0xDrBByKTTZASLSvcWz5GSYdlHDrCsJzcCtaCkkrpuIoNlBnsisaIPc8l+wr51QnM6ApfAQqadKyRRQSmgGdRTeTln4RTLq2ImRlGZZKytLQICiACaknd8YDbQQQQBCNps9zTf5f1Ew8wjabPc03+X9RMB5VggggPRP2b/YJj8SfkRFajylo50ivWSXEhAdZcIKkE0IUMsST10yI30GyKBzgEdzVxB5QFtgiJc4BHc1cQeUHOAR3NXEHlAW2CIlzgEdzVxB5Qc4BHc1cQeUBbYIiXOAR3NXEHlBzgEdzVxB5QFtgiJc4BHc1cQeUHOAT3NXEHlAW2CIlzgEdzVxB5Qc4BHc1cQeUBbYX7IuXJSswuaYZwPuYsS9Y6a4zVWSlECpG4RMucAjuauIPKDnAI7mriDygLbBES5wCO5q4g8oOcAjuauIPKAtsERLnAI7mriDyg5wCO5q4g8oC2wREucAjuauIPKDnAI7mriDygLbBES5wCO5q4g8oOcAjuauIPKAtsERLnAI7mriDyg5wCO5q4g8oC2wREucAjuauIPKDnAI7mriDygLbCNps9zTf5f1Ewl84BHc1cQeUKekLS07aTHoyGQy0ogrqcSl4TUDZ0RiAOWZoN1QQmsEEEB//Z"/>
          <p:cNvSpPr>
            <a:spLocks noChangeAspect="1" noChangeArrowheads="1"/>
          </p:cNvSpPr>
          <p:nvPr/>
        </p:nvSpPr>
        <p:spPr bwMode="auto">
          <a:xfrm>
            <a:off x="63500"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4" descr="data:image/jpeg;base64,/9j/4AAQSkZJRgABAQAAAQABAAD/2wCEAAkGBxQSEhMUEhQVFhUWFyIbGBYYGBceHxofHSEkIh4cHx8fKCkmGhwlHCIiITEiKSkuLy4uHx8zODQsOCgtLisBCgoKDg0OGxAPGDcmHSQrLzc3NDc3LTc3Ni83MCwyKzcrNy03Ny4tLDUsKys3KzcrNzc4LC40NzcvNzMsKy4sMf/AABEIAG4A4QMBIgACEQEDEQH/xAAcAAADAAIDAQAAAAAAAAAAAAAABgcEBQIDCAH/xABJEAABAgMEBQgHBAcGBwAAAAABAgMABBEFBhIhBxMxQZMXGCJRU1Rh0RQyNDVxsrMIQnSDI1Jyc4GRsSQ2Q2KhwRUWgpLh8PH/xAAaAQEAAwEBAQAAAAAAAAAAAAAABAUGAwEH/8QAKxEBAAICAAMFCAMAAAAAAAAAAAECAwQFESESIjFRoRVBUoGR0eHwIzJx/9oADAMBAAIRAxEAPwBb0P6OGrTS6/MrUGm1hAQg0KlUqanckAjZma7qZ1DkVsvs3eKqNV9m/wBgmPxJ+REVqAnXIrZfZu8VUHIrZfZu8VUUWPhMBO+RWy+zd4qoORWy+zd4qocpu3WW8isE9Sc/6RgG9rdaBCz45ecRb7uvSeVrxzd662a0c4rJc5FbL7N3iqg5FbL7N3iqhmmL3yzcw5LvLLTjbRdOsBSkoG1SVHJQFDs6jGM5fuVSyw6dZ/aCdQ2G1lxym9KBmR4+IiU4NFyK2X2bvFVByK2X2bvFVDC5fRhtt1x9D7CWkhSi60tNQTQBJ2LVXcM4yLIvKiYWlIZmEYk4kqcaUlJGX3tgOew5wCtyK2X2bvFVByK2X2bvFVFFggJ1yK2X2bvFVByK2X2bvFVDXO3plWZpuUddCH3KYEKBGLFUCh2ZkEfHKPqb0ypmzJpdCpgbW0gnDlXMjIZdfWBtgFPkVsvs3eKqDkVsvs3eKqN1bOkazpV3VOzKcYNFBIKsJ/zEbI3svbDDjHpKHUFjCVa0KGEAbSTupQ16qGASORWy+zd4qoORWy+zd4qo3thaQbPnHtQw+FOEkJThUMVAScNRmAATDRATrkVsvs3eKqDkVsvs3eKqHuUtJl0qS0624pHrBC0qKfiAcv4x3TL6W0KWo0SkEk9QGZgJ9yK2X2bvFVByK2X2bvFVDfZt45eYl1TLK8bKa1UlKj6u2gpUxjSt8pJyWcm0TCCw0aLXX1TlQEbamooN9RALPIrZfZu8VUHIrZfZu8VUMb1+JFEqmbU+EsLJShRBGMitQkbVbDs6jGTdq9ErPoK5VzWBPrZEFNdgNd8Ap8itl9m7xVQcitl9m7xVRRYICdcitl9m7xVQkaVdFEtJSi5uUUtOrKQttZxAhSgmoO0EEjbUU6t98hG02e5pv8v6iYDyrBBBAeifs3+wTH4k/IiK1El+zf7BMfiT8iIrJgMeenEtIK1mgH+vh8YRrVttx8kVwo/VH+/XGReueLjuAeqjKnjvP+0aaMlxXiN73nFjnlWPX8L/AENOtaxkvHWfR8AjkgZj4iPkckbR8RFLT+0LO3hLeaSbmG0kSwTqwpp4LUVg5o+8gU68vDKOy9d1XXZmUnJRbaHpUKSG3AcC0KFMPRzSRnQj/aMS+luLl7UslBe1TDuu1wUpKUqwpGHETsoTHVf+2HpZtu0pN9LrLRwusBaS26kmlUqFcKwcv/lD9HY1jWVcydSma1qmnEPpSlMq+9MPoTQ1VVSqGp3EbMoyblXMflZovVTLsasp9EbdddQpRNdZVdAnLKgG6MC1EWg3Iy6vTUGYfdDjiVuIaxIIrqGFKBw0TvzO0+EbHRjbIeVMtf2kLZwhbbrqHkIOfqOpHSrvqdw2QD/BBBAIemS76Jmz3Hj0XpUF1pY2jDmpPwIH8wIX9GVlLRY81PtlTs9NNuqCzmapxBCRXbVQr8T4RUbXs5Eyy6w7XA6goVQ0NDtod0dF3rEakpdEuwCG264Qo1PSJUc/iTARXRvIsKsh95uWZnJsukPIeUkEI68RzSMPSrvJPVGdc5DdpWPaEoy01ItBSf0msUpJWClRKlK3EJSknqIhwtvRDZsy8XihxtSlYlhtdEqO+oINK76UjfquZJ+hGRDIEsaVQCoEkEGpUDUqqAak7oCZ3QtOYsqdkrPnZWWOsGramGcOOissz94VABqAd+dKRTr9Wk1LyE068VpbDZSS369V9AYeo4lDPdGmuroukJB4PtJWt0VwKcVXBXLogACtN5qYabaspqbYcYfTjacFFJz66g1GwggEHrAgITcB30CflEzrK2nQ0GmEtNj9OHiVaxxQNFYagU66HcYuN5PZJn9yv5TCtJaJ5BBSpQedUgpLanXVEoCDVKE7AEDq8YdZyXDqFtqrhWkpNOoihgJ9oD90o/euf1hFvNdBAt5FnoWpErOFL7jYyAKQ4SB/2qp1YvARSLE0U2fKPtzDKXQ42apq4SK0ps3xvJu6cu5PNT6gr0hpOFBxHDSihmN/rGAU9KNy1zSJJEmtlC5c/omHCAlYSBkkb8IGY6o7NFN6FTDk3LPSrUu/LqGs1IASo1KTUD7wKdtc4Yb5XIlbTSgTIXVFcCkKIKa7esH+IMc7n3NlbMQpEsggrpjWo1Uumyp/nkABmYBhggggCEbTZ7mm/wAv6iYeYRtNnuab/L+omA8qwQQQHon7N/sEx+JPyIismJN9m/2CY/En5ERWTATa1AQ87XbjMY0b+91nFK9akdFXreB/8xoAYwO9htiz2rbzazVyRkxVmPIQA0IMEERYnk7t1OW829TWyrTmHZjoqldtKpygFut6vVeiNavs8sO2uzDTbnGlgix9rbfx+kfZD9n6/wAPrP3bqctxt1AQ7KtLQNiVUIHwqnLKM27lrIxpZZl22kGpODIZDbQAVOwQrkw1XPs4iryhtyT8N5iZobu5sZ607fT39I8PojberrYsU27PX3dZ8TSDH2Pgj7GrUIggjrmfUV+yf6QHLGOsfzjkDHlfR7ddy1Zh9r0lxrVpKgc1VzpTaKQ1aKLbm5S1zZjrxebKloNVEhJbSpQUiuwUTSmzPwgL9BGnsa9EpNuONy7yXFt+ukBXRzpnUDfHCXvbJuTRlEPpMwCQWqKqCkVVupkB1wG7ghavLfuRkFhuZfCXDToJBUoA7CQPVHxjjL6QbNcW22ibbUt2mBIxEmpoBsyNdxgGeCNBPX1kWZgyzsy2h4EAoViFKgKFTSg6JB2x02Tf6z5l0MszTanCaJTmMXgCQAT4QDLBBBAEEEEAQjabPc03+X9RMPMI2mz3NN/l/UTAeVYIIID0T9m/2CY/En5ERWokv2b/AGCY/En5ERWoDqfZCwUqAIO0GE+1btLQSpmq0/q7x5w6wGIm3pYtmvK8dfNI19nJgnnSUsUCDQgg9RFIKxTJiTQv10pV8QIwF3clz/h0+BI/pFDk4Bkie5eJ/wB/ZWtOLUmO9WSFWPrTalGiQVHqAJh9bu9Lj/DB+JJ/rGexLJQKJSEjwFI9xcAvz/kvHyeX4tXl3K/UrWRdkkhT+Q/U6/j5Q2ISBsjlH2L/AFdTFrV7OOFTn2L5rc7yIIIIkuIjrmfUV+yf6R2RxcTUEdYpAeWNGtgzU5MzCJSaMspKSVKGLMV2ZRXNHWin/h8wqaff171FBFE0Axesok1JURUfAnbWN3cvRxLWY646w4+tTicKg4psjbXLChOcOUBBtCc823atoocWlKllWEKIGLCtRIFdpAzp1V6oxrnPJcvW6ttQWguPEKSagjArOo3V3w93n0NyM48t8KeZWs1UGyjATvVhIJBPgaeEbe4+jmUstSls6xbqhQuOFJIG9KaAAAkV6/GAid1JeWmrdmP+KrATjcIDisKVuBVEoUTuw1oKipCRnsPZakjJM3hlkWeoKZ1rZISrElKyeklKt42HaaEkbqCtXx0TyVoPF9RcZdV65bKaL8SCD0qbxTxrHRIaGpBl5h5tcylTJBHTbIWUmtVVRmTsNKZAUpATa+tmtzN6lMOgltx1lKgCRUFlGVRsj7pIsFiRtqSTKoDSVlpRSkmgOsoSOqoA/wDTFcm9HMs5aQtJTj4fC0qwhTeCqEhIyw1pQCvSjnefR7LT80zNPOPpcZw4UoUgJ6KsQqCknb4wDdBBBAEEEEAQjabPc03+X9RMPMI2mz3NN/l/UTAeVYIIID0T9m/2CY/En5ERWokv2b/YJj8SfkRFagCCCCAIIW9I7ykWZOqQopUllRCkkgg9YI2QjfZ7tRx2Xmy+8tZDqQC4smgw7qmArsEQLSVbDybwS7bb7iWypiqEuKCTVQrkDTPfFwtW1mZVsuTDqGkD7y1AfwHWfAQGbBGhsG+cjOqKJaZbcWPuZpV8QlQBI8QIzbbtyXk29ZMvIaRsBUdp6gNqj4AGA2MEaa796pOexeiPodKfWAqCK7yFAGnjHRad97Pl3Qy9NtIcrQpKvV/aIyR/1EQDBBGslrxSjjupbmWVu9mlxJVlmcga7IxnL4SCdYDOS4LdcY1qKpoaGorWuIgU6yBAbyNc5b0ql7UKmWA/UDUl1AXUioGCtakEEZb4x7AvVJztfRZht0p2pBIUPHCaGnjSkRi8X972/wB8z9JEB6AgjVW/eSVkkhU0+hoHYFHM/BIqT/ARjt3zkFJbUJyXo56lXEipyyoTWuYy25wG9gjWT94ZVhxLT0wy24oApQtxKVEE0BAJqakUjizeWTW7qUTUup2pGrDqCqo2jDWtR1QG1gjTf81yWv8ARvSmddWmrxprX9X9r/LtjPtK0WpdsuvuIabTtWtQA8Nu/wAIDKghck7+Wc6guJnGMCVBJKlhFCa0FFUOdDTroY3kjOtvIS4ytLjavVWggg50yI255QHfBBBAEI2mz3NN/l/UTDzCNps9zTf5f1EwHlWCCCA9E/Zv9gmPxJ+REVqJL9m/2CY/En5ERWoAggggFjSd7qnv3CohuirR6m1Gn1mZcZ1awmiADWorU5iPRF4rJE3LPS6lFIdQUFQFSK7xGk0fXHRZLbrbbqnQ4oKJUAKUFN0BBbeu0LOtqVlw6p0B1lWNQoekoZQwabJh162ZeXKC4hIbDbOLAHCtWYxHJJUehi3UHVFKvLozanLQbnlPrQpBQQgJSQdWajPbnGdfvR/L2pgU4VNvNiiHkUqBWuEg+sK5jeCTTaahKrwXVtBcxLPytktyDjJr+imZfp0IINMSRUZiu8Gh2CN5ppunOzj0rMMIDobZGOXxJqlWIqUQmvTCsknDn0Y3Fm6HW9e29OTT83qz0UOHo5bAakkiu0ZV3xsb7aNRPzImkzb7DoQEdGlAkZ0FKECpJOZzMAqXHvs0pm0m2JFqTnGpZxzC0norU0k/dpkQo7P9YVdD905O0lTS55ZUtJFEazCTiqS4TtJr/DriwXD0dMWZrVha3nXRRTi6bN4A8TmSczCxbGgqVdeU4084yhRqWglJCesJJ2DwNaQCZovkWmLxKZYc1jTesSheRqAOsZHqjBupYMtPW7MszZ/R6x1QRiw6xQVkmu3ZU5Z9GKzdTRRL2fOiaZecNAQG1AEAKFPW2mJNdi67dpWzPMOLWihdWhaDmlSXBQ+O0wHbeWQasq3pdNmrNMTZKAoqwFaqKaJ2kFFDQ50VG2vF/e9v98z9JEPFztEMvJTAmXHVzDqTVGIABKv1iPvK6q7DntoRnz+jdt21U2kX1hYWhWrwpw9BITSu3OlYCS21LItC8y2J1wpaLxbriCaJQklCATkMSgB4lR3mOjSTdiTkLRlESazRZSpbZVi1ZxADPbRQ3Guw9cVq/uiqWtJ3X41MvEUUpIBC6ZAqB+8BlXqp1CNKxoKlkalQmHcaFYlKwp6ZqCMvugUpAKOnGXDlsybZJAWw0kkbQFOLGXjGt0pXIZs6ck25RTiQ8BmpVSlQUBiBFOuvxEWC9mjZufnGZtb60KZShISEpIOBRUK16yaRkX20ft2k/LvLeW2WNgSkEHMHOvwgIxpiuixZjkmZYuBTiCVqUsqJWkjp1Owkmp3bKARttOs4tybkZd1ZRL6pCirOmJZIWo7iUpA/n4xTdIOjtu1SyXHlt6kEDClJriptr8Iyr63Cl7TZbbeKkraFG3U0xDrBByKTTZASLSvcWz5GSYdlHDrCsJzcCtaCkkrpuIoNlBnsisaIPc8l+wr51QnM6ApfAQqadKyRRQSmgGdRTeTln4RTLq2ImRlGZZKytLQICiACaknd8YDbQQQQBCNps9zTf5f1Ew8wjabPc03+X9RMB5VggggPRP2b/YJj8SfkRFajylo50ivWSXEhAdZcIKkE0IUMsST10yI30GyKBzgEdzVxB5QFtgiJc4BHc1cQeUHOAR3NXEHlAW2CIlzgEdzVxB5Qc4BHc1cQeUBbYIiXOAR3NXEHlBzgEdzVxB5QFtgiJc4BHc1cQeUHOAT3NXEHlAW2CIlzgEdzVxB5Qc4BHc1cQeUBbYX7IuXJSswuaYZwPuYsS9Y6a4zVWSlECpG4RMucAjuauIPKDnAI7mriDygLbBES5wCO5q4g8oOcAjuauIPKAtsERLnAI7mriDyg5wCO5q4g8oC2wREucAjuauIPKDnAI7mriDygLbBES5wCO5q4g8oOcAjuauIPKAtsERLnAI7mriDyg5wCO5q4g8oC2wREucAjuauIPKDnAI7mriDygLbCNps9zTf5f1Ewl84BHc1cQeUKekLS07aTHoyGQy0ogrqcSl4TUDZ0RiAOWZoN1QQmsEEEB//Z"/>
          <p:cNvSpPr>
            <a:spLocks noChangeAspect="1" noChangeArrowheads="1"/>
          </p:cNvSpPr>
          <p:nvPr/>
        </p:nvSpPr>
        <p:spPr bwMode="auto">
          <a:xfrm>
            <a:off x="215900"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0" name="2 Metin kutusu"/>
          <p:cNvSpPr txBox="1">
            <a:spLocks noChangeArrowheads="1"/>
          </p:cNvSpPr>
          <p:nvPr/>
        </p:nvSpPr>
        <p:spPr bwMode="auto">
          <a:xfrm>
            <a:off x="233805" y="1412775"/>
            <a:ext cx="4617931" cy="2523768"/>
          </a:xfrm>
          <a:prstGeom prst="rect">
            <a:avLst/>
          </a:prstGeom>
          <a:ln/>
        </p:spPr>
        <p:style>
          <a:lnRef idx="3">
            <a:schemeClr val="lt1"/>
          </a:lnRef>
          <a:fillRef idx="1">
            <a:schemeClr val="accent6"/>
          </a:fillRef>
          <a:effectRef idx="1">
            <a:schemeClr val="accent6"/>
          </a:effectRef>
          <a:fontRef idx="minor">
            <a:schemeClr val="lt1"/>
          </a:fontRef>
        </p:style>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ts val="600"/>
              </a:spcBef>
              <a:spcAft>
                <a:spcPts val="600"/>
              </a:spcAft>
            </a:pPr>
            <a:r>
              <a:rPr lang="tr-TR" altLang="tr-TR" b="1" u="sng" dirty="0" smtClean="0">
                <a:effectLst>
                  <a:outerShdw blurRad="38100" dist="38100" dir="2700000" algn="tl">
                    <a:srgbClr val="000000">
                      <a:alpha val="43137"/>
                    </a:srgbClr>
                  </a:outerShdw>
                </a:effectLst>
                <a:latin typeface="Century Gothic" pitchFamily="34" charset="0"/>
              </a:rPr>
              <a:t>GENEL LİSELER İÇİN</a:t>
            </a:r>
          </a:p>
          <a:p>
            <a:pPr eaLnBrk="1" hangingPunct="1">
              <a:spcBef>
                <a:spcPts val="600"/>
              </a:spcBef>
              <a:spcAft>
                <a:spcPts val="600"/>
              </a:spcAft>
            </a:pPr>
            <a:r>
              <a:rPr lang="es-ES" altLang="tr-TR" b="1" dirty="0" smtClean="0">
                <a:latin typeface="Century Gothic" pitchFamily="34" charset="0"/>
              </a:rPr>
              <a:t>Y-YGS </a:t>
            </a:r>
            <a:r>
              <a:rPr lang="tr-TR" altLang="tr-TR" b="1" dirty="0">
                <a:latin typeface="Century Gothic" pitchFamily="34" charset="0"/>
              </a:rPr>
              <a:t>		</a:t>
            </a:r>
            <a:r>
              <a:rPr lang="es-ES" altLang="tr-TR" b="1" dirty="0" smtClean="0">
                <a:latin typeface="Century Gothic" pitchFamily="34" charset="0"/>
              </a:rPr>
              <a:t>=YGS </a:t>
            </a:r>
            <a:r>
              <a:rPr lang="tr-TR" altLang="tr-TR" b="1" dirty="0">
                <a:latin typeface="Century Gothic" pitchFamily="34" charset="0"/>
              </a:rPr>
              <a:t>	</a:t>
            </a:r>
            <a:r>
              <a:rPr lang="es-ES" altLang="tr-TR" b="1" dirty="0" smtClean="0">
                <a:latin typeface="Century Gothic" pitchFamily="34" charset="0"/>
              </a:rPr>
              <a:t>+ (</a:t>
            </a:r>
            <a:r>
              <a:rPr lang="es-ES" altLang="tr-TR" b="1" dirty="0">
                <a:latin typeface="Century Gothic" pitchFamily="34" charset="0"/>
              </a:rPr>
              <a:t>0,1</a:t>
            </a:r>
            <a:r>
              <a:rPr lang="tr-TR" altLang="tr-TR" b="1" dirty="0">
                <a:latin typeface="Century Gothic" pitchFamily="34" charset="0"/>
              </a:rPr>
              <a:t>2</a:t>
            </a:r>
            <a:r>
              <a:rPr lang="es-ES" altLang="tr-TR" b="1" dirty="0">
                <a:latin typeface="Century Gothic" pitchFamily="34" charset="0"/>
              </a:rPr>
              <a:t> x OBP)</a:t>
            </a:r>
          </a:p>
          <a:p>
            <a:pPr eaLnBrk="1" hangingPunct="1">
              <a:spcBef>
                <a:spcPts val="600"/>
              </a:spcBef>
              <a:spcAft>
                <a:spcPts val="600"/>
              </a:spcAft>
            </a:pPr>
            <a:r>
              <a:rPr lang="tr-TR" altLang="tr-TR" b="1" dirty="0">
                <a:latin typeface="Century Gothic" pitchFamily="34" charset="0"/>
              </a:rPr>
              <a:t>Y-LYS-MF 	</a:t>
            </a:r>
            <a:r>
              <a:rPr lang="tr-TR" altLang="tr-TR" b="1" dirty="0" smtClean="0">
                <a:latin typeface="Century Gothic" pitchFamily="34" charset="0"/>
              </a:rPr>
              <a:t>=LYS-MF + (</a:t>
            </a:r>
            <a:r>
              <a:rPr lang="tr-TR" altLang="tr-TR" b="1" dirty="0">
                <a:latin typeface="Century Gothic" pitchFamily="34" charset="0"/>
              </a:rPr>
              <a:t>0,12 x OBP)</a:t>
            </a:r>
          </a:p>
          <a:p>
            <a:pPr eaLnBrk="1" hangingPunct="1">
              <a:spcBef>
                <a:spcPts val="600"/>
              </a:spcBef>
              <a:spcAft>
                <a:spcPts val="600"/>
              </a:spcAft>
            </a:pPr>
            <a:r>
              <a:rPr lang="tr-TR" altLang="tr-TR" b="1" dirty="0">
                <a:latin typeface="Century Gothic" pitchFamily="34" charset="0"/>
              </a:rPr>
              <a:t>Y-LYS-TM 	</a:t>
            </a:r>
            <a:r>
              <a:rPr lang="tr-TR" altLang="tr-TR" b="1" dirty="0" smtClean="0">
                <a:latin typeface="Century Gothic" pitchFamily="34" charset="0"/>
              </a:rPr>
              <a:t>=LYS-TM + (</a:t>
            </a:r>
            <a:r>
              <a:rPr lang="tr-TR" altLang="tr-TR" b="1" dirty="0">
                <a:latin typeface="Century Gothic" pitchFamily="34" charset="0"/>
              </a:rPr>
              <a:t>0,12 x OBP)</a:t>
            </a:r>
          </a:p>
          <a:p>
            <a:pPr eaLnBrk="1" hangingPunct="1">
              <a:spcBef>
                <a:spcPts val="600"/>
              </a:spcBef>
              <a:spcAft>
                <a:spcPts val="600"/>
              </a:spcAft>
            </a:pPr>
            <a:r>
              <a:rPr lang="tr-TR" altLang="tr-TR" b="1" dirty="0">
                <a:latin typeface="Century Gothic" pitchFamily="34" charset="0"/>
              </a:rPr>
              <a:t>Y-LYS-TS 	</a:t>
            </a:r>
            <a:r>
              <a:rPr lang="tr-TR" altLang="tr-TR" b="1" dirty="0" smtClean="0">
                <a:latin typeface="Century Gothic" pitchFamily="34" charset="0"/>
              </a:rPr>
              <a:t>=LYS-TS </a:t>
            </a:r>
            <a:r>
              <a:rPr lang="tr-TR" altLang="tr-TR" b="1" dirty="0">
                <a:latin typeface="Century Gothic" pitchFamily="34" charset="0"/>
              </a:rPr>
              <a:t>	</a:t>
            </a:r>
            <a:r>
              <a:rPr lang="tr-TR" altLang="tr-TR" b="1" dirty="0" smtClean="0">
                <a:latin typeface="Century Gothic" pitchFamily="34" charset="0"/>
              </a:rPr>
              <a:t>+ (</a:t>
            </a:r>
            <a:r>
              <a:rPr lang="tr-TR" altLang="tr-TR" b="1" dirty="0">
                <a:latin typeface="Century Gothic" pitchFamily="34" charset="0"/>
              </a:rPr>
              <a:t>0,12 x OBP)</a:t>
            </a:r>
          </a:p>
          <a:p>
            <a:pPr eaLnBrk="1" hangingPunct="1">
              <a:spcBef>
                <a:spcPts val="600"/>
              </a:spcBef>
              <a:spcAft>
                <a:spcPts val="600"/>
              </a:spcAft>
            </a:pPr>
            <a:r>
              <a:rPr lang="tr-TR" altLang="tr-TR" b="1" dirty="0">
                <a:latin typeface="Century Gothic" pitchFamily="34" charset="0"/>
              </a:rPr>
              <a:t>Y-LYS-DİL 	</a:t>
            </a:r>
            <a:r>
              <a:rPr lang="tr-TR" altLang="tr-TR" b="1" dirty="0" smtClean="0">
                <a:latin typeface="Century Gothic" pitchFamily="34" charset="0"/>
              </a:rPr>
              <a:t>=LYS-DİL + (</a:t>
            </a:r>
            <a:r>
              <a:rPr lang="tr-TR" altLang="tr-TR" b="1" dirty="0">
                <a:latin typeface="Century Gothic" pitchFamily="34" charset="0"/>
              </a:rPr>
              <a:t>0,12 x OBP)</a:t>
            </a:r>
          </a:p>
        </p:txBody>
      </p:sp>
      <p:sp>
        <p:nvSpPr>
          <p:cNvPr id="11" name="2 Metin kutusu"/>
          <p:cNvSpPr txBox="1">
            <a:spLocks noChangeArrowheads="1"/>
          </p:cNvSpPr>
          <p:nvPr/>
        </p:nvSpPr>
        <p:spPr bwMode="auto">
          <a:xfrm>
            <a:off x="5508104" y="1958247"/>
            <a:ext cx="228600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tr-TR" altLang="tr-TR" sz="3200" b="1" dirty="0">
                <a:solidFill>
                  <a:srgbClr val="C00000"/>
                </a:solidFill>
                <a:latin typeface="Century Gothic" pitchFamily="34" charset="0"/>
              </a:rPr>
              <a:t>En yüksek</a:t>
            </a:r>
          </a:p>
          <a:p>
            <a:pPr algn="ctr" eaLnBrk="1" hangingPunct="1"/>
            <a:r>
              <a:rPr lang="tr-TR" altLang="tr-TR" sz="3600" b="1" dirty="0">
                <a:solidFill>
                  <a:srgbClr val="C00000"/>
                </a:solidFill>
                <a:latin typeface="Century Gothic" pitchFamily="34" charset="0"/>
              </a:rPr>
              <a:t>(560) </a:t>
            </a:r>
          </a:p>
          <a:p>
            <a:pPr algn="ctr" eaLnBrk="1" hangingPunct="1"/>
            <a:r>
              <a:rPr lang="tr-TR" altLang="tr-TR" sz="2800" b="1" dirty="0">
                <a:solidFill>
                  <a:srgbClr val="C00000"/>
                </a:solidFill>
                <a:latin typeface="Century Gothic" pitchFamily="34" charset="0"/>
              </a:rPr>
              <a:t>puan</a:t>
            </a:r>
          </a:p>
        </p:txBody>
      </p:sp>
      <p:sp>
        <p:nvSpPr>
          <p:cNvPr id="8" name="Dikdörtgen 7"/>
          <p:cNvSpPr/>
          <p:nvPr/>
        </p:nvSpPr>
        <p:spPr>
          <a:xfrm>
            <a:off x="5148064" y="1435040"/>
            <a:ext cx="3152658" cy="3139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lnSpc>
                <a:spcPct val="80000"/>
              </a:lnSpc>
            </a:pPr>
            <a:r>
              <a:rPr lang="tr-TR" altLang="tr-TR" b="1" dirty="0">
                <a:solidFill>
                  <a:srgbClr val="C00000"/>
                </a:solidFill>
                <a:latin typeface="Arial Narrow" pitchFamily="34" charset="0"/>
              </a:rPr>
              <a:t>500 + (0,12 x 500) = </a:t>
            </a:r>
            <a:r>
              <a:rPr lang="tr-TR" altLang="tr-TR" b="1" u="sng" dirty="0">
                <a:solidFill>
                  <a:srgbClr val="C00000"/>
                </a:solidFill>
                <a:latin typeface="Arial Narrow" pitchFamily="34" charset="0"/>
              </a:rPr>
              <a:t>560</a:t>
            </a:r>
            <a:r>
              <a:rPr lang="tr-TR" altLang="tr-TR" b="1" dirty="0">
                <a:solidFill>
                  <a:srgbClr val="C00000"/>
                </a:solidFill>
                <a:latin typeface="Arial Narrow" pitchFamily="34" charset="0"/>
              </a:rPr>
              <a:t> olacaktır.</a:t>
            </a:r>
          </a:p>
        </p:txBody>
      </p:sp>
      <p:sp>
        <p:nvSpPr>
          <p:cNvPr id="9" name="Dikdörtgen 8"/>
          <p:cNvSpPr/>
          <p:nvPr/>
        </p:nvSpPr>
        <p:spPr>
          <a:xfrm>
            <a:off x="3135130" y="4355398"/>
            <a:ext cx="5168881" cy="1938992"/>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lnSpc>
                <a:spcPct val="80000"/>
              </a:lnSpc>
            </a:pPr>
            <a:r>
              <a:rPr lang="tr-TR" altLang="tr-TR" sz="2800" b="1" u="sng" dirty="0" smtClean="0">
                <a:solidFill>
                  <a:schemeClr val="bg2"/>
                </a:solidFill>
                <a:latin typeface="Arial Narrow" pitchFamily="34" charset="0"/>
              </a:rPr>
              <a:t>MESLEK LİSELİLER İÇİN</a:t>
            </a:r>
            <a:r>
              <a:rPr lang="tr-TR" altLang="tr-TR" sz="2800" b="1" dirty="0" smtClean="0">
                <a:solidFill>
                  <a:schemeClr val="bg2"/>
                </a:solidFill>
                <a:latin typeface="Arial Narrow" pitchFamily="34" charset="0"/>
              </a:rPr>
              <a:t> </a:t>
            </a:r>
            <a:r>
              <a:rPr lang="tr-TR" altLang="tr-TR" sz="2800" b="1" dirty="0">
                <a:solidFill>
                  <a:srgbClr val="000000"/>
                </a:solidFill>
                <a:latin typeface="Arial Narrow" pitchFamily="34" charset="0"/>
              </a:rPr>
              <a:t>yerleştirme puanın en büyük değeri:</a:t>
            </a:r>
            <a:r>
              <a:rPr lang="tr-TR" altLang="tr-TR" sz="2800" dirty="0">
                <a:solidFill>
                  <a:srgbClr val="000000"/>
                </a:solidFill>
                <a:latin typeface="Arial Narrow" pitchFamily="34" charset="0"/>
              </a:rPr>
              <a:t> </a:t>
            </a:r>
            <a:r>
              <a:rPr lang="tr-TR" altLang="tr-TR" sz="2000" dirty="0">
                <a:solidFill>
                  <a:srgbClr val="000000"/>
                </a:solidFill>
                <a:latin typeface="Arial Narrow" pitchFamily="34" charset="0"/>
              </a:rPr>
              <a:t> </a:t>
            </a:r>
            <a:endParaRPr lang="tr-TR" altLang="tr-TR" sz="1000" dirty="0">
              <a:solidFill>
                <a:srgbClr val="000000"/>
              </a:solidFill>
              <a:latin typeface="Arial Narrow" pitchFamily="34" charset="0"/>
            </a:endParaRPr>
          </a:p>
          <a:p>
            <a:pPr algn="ctr">
              <a:lnSpc>
                <a:spcPct val="80000"/>
              </a:lnSpc>
            </a:pPr>
            <a:endParaRPr lang="tr-TR" altLang="tr-TR" sz="1000" dirty="0">
              <a:solidFill>
                <a:srgbClr val="000000"/>
              </a:solidFill>
              <a:latin typeface="Arial Narrow" pitchFamily="34" charset="0"/>
            </a:endParaRPr>
          </a:p>
          <a:p>
            <a:pPr algn="ctr">
              <a:lnSpc>
                <a:spcPct val="80000"/>
              </a:lnSpc>
            </a:pPr>
            <a:r>
              <a:rPr lang="tr-TR" altLang="tr-TR" sz="2800" b="1" dirty="0" smtClean="0">
                <a:solidFill>
                  <a:srgbClr val="FFC000"/>
                </a:solidFill>
                <a:effectLst>
                  <a:outerShdw blurRad="38100" dist="38100" dir="2700000" algn="tl">
                    <a:srgbClr val="000000">
                      <a:alpha val="43137"/>
                    </a:srgbClr>
                  </a:outerShdw>
                </a:effectLst>
                <a:latin typeface="Arial Narrow" pitchFamily="34" charset="0"/>
              </a:rPr>
              <a:t>500 </a:t>
            </a:r>
            <a:r>
              <a:rPr lang="tr-TR" altLang="tr-TR" sz="2800" b="1" dirty="0">
                <a:solidFill>
                  <a:srgbClr val="FFC000"/>
                </a:solidFill>
                <a:effectLst>
                  <a:outerShdw blurRad="38100" dist="38100" dir="2700000" algn="tl">
                    <a:srgbClr val="000000">
                      <a:alpha val="43137"/>
                    </a:srgbClr>
                  </a:outerShdw>
                </a:effectLst>
                <a:latin typeface="Arial Narrow" pitchFamily="34" charset="0"/>
              </a:rPr>
              <a:t>+ (0,12x500 + 0,06x500)= 590 olacaktır.</a:t>
            </a:r>
          </a:p>
        </p:txBody>
      </p:sp>
      <p:sp>
        <p:nvSpPr>
          <p:cNvPr id="12" name="Sağ Ayraç 11"/>
          <p:cNvSpPr/>
          <p:nvPr/>
        </p:nvSpPr>
        <p:spPr>
          <a:xfrm>
            <a:off x="4716016" y="1342227"/>
            <a:ext cx="648072" cy="2689139"/>
          </a:xfrm>
          <a:prstGeom prst="rightBrace">
            <a:avLst>
              <a:gd name="adj1" fmla="val 8333"/>
              <a:gd name="adj2" fmla="val 50395"/>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tr-TR" sz="2000" b="1" dirty="0"/>
          </a:p>
        </p:txBody>
      </p:sp>
      <p:sp>
        <p:nvSpPr>
          <p:cNvPr id="15" name="2 Metin kutusu"/>
          <p:cNvSpPr txBox="1">
            <a:spLocks noChangeArrowheads="1"/>
          </p:cNvSpPr>
          <p:nvPr/>
        </p:nvSpPr>
        <p:spPr bwMode="auto">
          <a:xfrm>
            <a:off x="256920" y="4508919"/>
            <a:ext cx="228600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tr-TR" altLang="tr-TR" sz="3200" b="1" dirty="0">
                <a:solidFill>
                  <a:srgbClr val="C00000"/>
                </a:solidFill>
                <a:latin typeface="Century Gothic" pitchFamily="34" charset="0"/>
              </a:rPr>
              <a:t>En yüksek</a:t>
            </a:r>
          </a:p>
          <a:p>
            <a:pPr algn="ctr" eaLnBrk="1" hangingPunct="1"/>
            <a:r>
              <a:rPr lang="tr-TR" altLang="tr-TR" sz="3600" b="1" dirty="0">
                <a:solidFill>
                  <a:srgbClr val="C00000"/>
                </a:solidFill>
                <a:latin typeface="Century Gothic" pitchFamily="34" charset="0"/>
              </a:rPr>
              <a:t>(</a:t>
            </a:r>
            <a:r>
              <a:rPr lang="tr-TR" altLang="tr-TR" sz="3600" b="1" dirty="0" smtClean="0">
                <a:solidFill>
                  <a:srgbClr val="C00000"/>
                </a:solidFill>
                <a:latin typeface="Century Gothic" pitchFamily="34" charset="0"/>
              </a:rPr>
              <a:t>590</a:t>
            </a:r>
            <a:r>
              <a:rPr lang="tr-TR" altLang="tr-TR" sz="3600" b="1" dirty="0">
                <a:solidFill>
                  <a:srgbClr val="C00000"/>
                </a:solidFill>
                <a:latin typeface="Century Gothic" pitchFamily="34" charset="0"/>
              </a:rPr>
              <a:t>) </a:t>
            </a:r>
          </a:p>
          <a:p>
            <a:pPr algn="ctr" eaLnBrk="1" hangingPunct="1"/>
            <a:r>
              <a:rPr lang="tr-TR" altLang="tr-TR" sz="2800" b="1" dirty="0">
                <a:solidFill>
                  <a:srgbClr val="C00000"/>
                </a:solidFill>
                <a:latin typeface="Century Gothic" pitchFamily="34" charset="0"/>
              </a:rPr>
              <a:t>puan</a:t>
            </a:r>
          </a:p>
        </p:txBody>
      </p:sp>
      <p:sp>
        <p:nvSpPr>
          <p:cNvPr id="16" name="Sağ Ayraç 15"/>
          <p:cNvSpPr/>
          <p:nvPr/>
        </p:nvSpPr>
        <p:spPr>
          <a:xfrm rot="10800000">
            <a:off x="2699792" y="4221703"/>
            <a:ext cx="648072" cy="2206382"/>
          </a:xfrm>
          <a:prstGeom prst="rightBrace">
            <a:avLst>
              <a:gd name="adj1" fmla="val 8333"/>
              <a:gd name="adj2" fmla="val 50395"/>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tr-TR" sz="2000" b="1" dirty="0"/>
          </a:p>
        </p:txBody>
      </p:sp>
      <p:pic>
        <p:nvPicPr>
          <p:cNvPr id="13" name="1 Resim" descr="yeni ram logo.png"/>
          <p:cNvPicPr>
            <a:picLocks noChangeAspect="1"/>
          </p:cNvPicPr>
          <p:nvPr/>
        </p:nvPicPr>
        <p:blipFill>
          <a:blip r:embed="rId3" cstate="print"/>
          <a:srcRect/>
          <a:stretch>
            <a:fillRect/>
          </a:stretch>
        </p:blipFill>
        <p:spPr bwMode="auto">
          <a:xfrm>
            <a:off x="85722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017944799"/>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428596" y="214290"/>
            <a:ext cx="7786742" cy="661720"/>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tr-TR" sz="37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BİRİNCİ AŞAMA</a:t>
            </a:r>
            <a:endParaRPr lang="tr-TR" sz="37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 name="5 Metin kutusu"/>
          <p:cNvSpPr txBox="1"/>
          <p:nvPr/>
        </p:nvSpPr>
        <p:spPr>
          <a:xfrm>
            <a:off x="357158" y="4771779"/>
            <a:ext cx="7858180" cy="1492716"/>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700" b="1" dirty="0" smtClean="0">
                <a:ln w="11430"/>
                <a:solidFill>
                  <a:schemeClr val="accent2">
                    <a:lumMod val="50000"/>
                  </a:schemeClr>
                </a:solidFill>
                <a:effectLst>
                  <a:outerShdw blurRad="50800" dist="39000" dir="5460000" algn="tl">
                    <a:srgbClr val="000000">
                      <a:alpha val="38000"/>
                    </a:srgbClr>
                  </a:outerShdw>
                </a:effectLst>
                <a:latin typeface="Colonna MT" pitchFamily="82" charset="0"/>
                <a:cs typeface="Arial" pitchFamily="34" charset="0"/>
              </a:rPr>
              <a:t>YÜKSEK ÖĞRETİME GEÇİŞ SINAVI </a:t>
            </a:r>
          </a:p>
          <a:p>
            <a:pPr algn="ctr"/>
            <a:r>
              <a:rPr lang="tr-TR" sz="5400" b="1" dirty="0" smtClean="0">
                <a:ln w="11430"/>
                <a:solidFill>
                  <a:schemeClr val="accent2">
                    <a:lumMod val="50000"/>
                  </a:schemeClr>
                </a:solidFill>
                <a:effectLst>
                  <a:outerShdw blurRad="50800" dist="39000" dir="5460000" algn="tl">
                    <a:srgbClr val="000000">
                      <a:alpha val="38000"/>
                    </a:srgbClr>
                  </a:outerShdw>
                </a:effectLst>
                <a:latin typeface="Arial" pitchFamily="34" charset="0"/>
                <a:cs typeface="Arial" pitchFamily="34" charset="0"/>
              </a:rPr>
              <a:t>YGS</a:t>
            </a:r>
            <a:endParaRPr lang="tr-TR" sz="5400" b="1" dirty="0">
              <a:ln w="11430"/>
              <a:solidFill>
                <a:schemeClr val="accent2">
                  <a:lumMod val="50000"/>
                </a:schemeClr>
              </a:solidFill>
              <a:effectLst>
                <a:outerShdw blurRad="50800" dist="39000" dir="5460000" algn="tl">
                  <a:srgbClr val="000000">
                    <a:alpha val="38000"/>
                  </a:srgbClr>
                </a:outerShdw>
              </a:effectLst>
              <a:latin typeface="Arial" pitchFamily="34" charset="0"/>
              <a:cs typeface="Arial" pitchFamily="34" charset="0"/>
            </a:endParaRPr>
          </a:p>
        </p:txBody>
      </p:sp>
      <p:pic>
        <p:nvPicPr>
          <p:cNvPr id="1026" name="Picture 2" descr="D:\Documents\ÇORUM RAM\RAM YGS SUNU\Resim\kep.jpg"/>
          <p:cNvPicPr>
            <a:picLocks noChangeAspect="1" noChangeArrowheads="1"/>
          </p:cNvPicPr>
          <p:nvPr/>
        </p:nvPicPr>
        <p:blipFill>
          <a:blip r:embed="rId2" cstate="print"/>
          <a:srcRect/>
          <a:stretch>
            <a:fillRect/>
          </a:stretch>
        </p:blipFill>
        <p:spPr bwMode="auto">
          <a:xfrm>
            <a:off x="409569" y="2143116"/>
            <a:ext cx="3662365" cy="2195308"/>
          </a:xfrm>
          <a:prstGeom prst="rect">
            <a:avLst/>
          </a:prstGeom>
          <a:noFill/>
        </p:spPr>
      </p:pic>
      <p:sp>
        <p:nvSpPr>
          <p:cNvPr id="7" name="6 Metin kutusu"/>
          <p:cNvSpPr txBox="1"/>
          <p:nvPr/>
        </p:nvSpPr>
        <p:spPr>
          <a:xfrm>
            <a:off x="500034" y="1138466"/>
            <a:ext cx="7858180" cy="861774"/>
          </a:xfrm>
          <a:prstGeom prst="rect">
            <a:avLst/>
          </a:prstGeom>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tr-TR" sz="2500" b="1" dirty="0" smtClean="0">
                <a:solidFill>
                  <a:srgbClr val="C00000"/>
                </a:solidFill>
                <a:latin typeface="Arial" pitchFamily="34" charset="0"/>
                <a:cs typeface="Arial" pitchFamily="34" charset="0"/>
              </a:rPr>
              <a:t>"</a:t>
            </a:r>
            <a:r>
              <a:rPr lang="tr-TR" sz="2500" b="1" i="1" dirty="0" smtClean="0">
                <a:solidFill>
                  <a:srgbClr val="C00000"/>
                </a:solidFill>
                <a:latin typeface="Arial" pitchFamily="34" charset="0"/>
                <a:cs typeface="Arial" pitchFamily="34" charset="0"/>
              </a:rPr>
              <a:t>Başarının zeka ile bir ilgisi yoktur</a:t>
            </a:r>
            <a:r>
              <a:rPr lang="tr-TR" sz="2500" b="1" dirty="0" smtClean="0">
                <a:solidFill>
                  <a:srgbClr val="C00000"/>
                </a:solidFill>
                <a:latin typeface="Arial" pitchFamily="34" charset="0"/>
                <a:cs typeface="Arial" pitchFamily="34" charset="0"/>
              </a:rPr>
              <a:t>." </a:t>
            </a:r>
          </a:p>
          <a:p>
            <a:pPr algn="r"/>
            <a:r>
              <a:rPr lang="tr-TR" sz="2500" b="1" dirty="0" err="1" smtClean="0">
                <a:solidFill>
                  <a:srgbClr val="C00000"/>
                </a:solidFill>
                <a:latin typeface="Arial" pitchFamily="34" charset="0"/>
                <a:cs typeface="Arial" pitchFamily="34" charset="0"/>
              </a:rPr>
              <a:t>Albert</a:t>
            </a:r>
            <a:r>
              <a:rPr lang="tr-TR" sz="2500" b="1" dirty="0" smtClean="0">
                <a:solidFill>
                  <a:srgbClr val="C00000"/>
                </a:solidFill>
                <a:latin typeface="Arial" pitchFamily="34" charset="0"/>
                <a:cs typeface="Arial" pitchFamily="34" charset="0"/>
              </a:rPr>
              <a:t> Einstein </a:t>
            </a:r>
            <a:endParaRPr lang="tr-TR" sz="2500" b="1" dirty="0">
              <a:solidFill>
                <a:srgbClr val="C00000"/>
              </a:solidFill>
              <a:latin typeface="Arial" pitchFamily="34" charset="0"/>
              <a:cs typeface="Arial" pitchFamily="34" charset="0"/>
            </a:endParaRPr>
          </a:p>
        </p:txBody>
      </p:sp>
      <p:sp>
        <p:nvSpPr>
          <p:cNvPr id="8" name="7 Metin kutusu"/>
          <p:cNvSpPr txBox="1"/>
          <p:nvPr/>
        </p:nvSpPr>
        <p:spPr>
          <a:xfrm>
            <a:off x="428596" y="2143116"/>
            <a:ext cx="2428892" cy="1323439"/>
          </a:xfrm>
          <a:prstGeom prst="rect">
            <a:avLst/>
          </a:prstGeom>
          <a:noFill/>
        </p:spPr>
        <p:txBody>
          <a:bodyPr wrap="square" rtlCol="0">
            <a:spAutoFit/>
          </a:bodyPr>
          <a:lstStyle/>
          <a:p>
            <a:r>
              <a:rPr lang="tr-TR"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 G S</a:t>
            </a:r>
            <a:endParaRPr lang="tr-TR"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050" name="Picture 2" descr="http://media.dunyabulteni.net/250x190/2011/03/25/ygs-sinav.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716016" y="2143116"/>
            <a:ext cx="2952750" cy="23812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rgbClr val="FFFFFF"/>
                </a:solidFill>
              </a14:hiddenFill>
            </a:ext>
          </a:extLst>
        </p:spPr>
      </p:pic>
      <p:pic>
        <p:nvPicPr>
          <p:cNvPr id="12" name="1 Resim" descr="yeni ram logo.png"/>
          <p:cNvPicPr>
            <a:picLocks noChangeAspect="1"/>
          </p:cNvPicPr>
          <p:nvPr/>
        </p:nvPicPr>
        <p:blipFill>
          <a:blip r:embed="rId5" cstate="print"/>
          <a:srcRect/>
          <a:stretch>
            <a:fillRect/>
          </a:stretch>
        </p:blipFill>
        <p:spPr bwMode="auto">
          <a:xfrm>
            <a:off x="6286512" y="5786454"/>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16632"/>
            <a:ext cx="7777935" cy="12684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p:spPr>
      </p:pic>
      <p:sp>
        <p:nvSpPr>
          <p:cNvPr id="14" name="Rectangle 3"/>
          <p:cNvSpPr>
            <a:spLocks noGrp="1" noChangeArrowheads="1"/>
          </p:cNvSpPr>
          <p:nvPr/>
        </p:nvSpPr>
        <p:spPr bwMode="auto">
          <a:xfrm>
            <a:off x="2155969" y="1751133"/>
            <a:ext cx="6131421" cy="4892577"/>
          </a:xfrm>
          <a:prstGeom prst="flowChartAlternateProcess">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n-ea"/>
                <a:cs typeface="Times New Roman"/>
              </a:rPr>
              <a:t>2015 YGS 15 Mart Pazar günü saat 10:00’da  </a:t>
            </a:r>
            <a:r>
              <a:rPr kumimoji="0" lang="tr-TR" sz="1800" b="1" i="0" u="none" strike="noStrike" kern="0" cap="none" spc="0" normalizeH="0" baseline="0" noProof="0" dirty="0" smtClean="0">
                <a:ln>
                  <a:noFill/>
                </a:ln>
                <a:solidFill>
                  <a:srgbClr val="000000"/>
                </a:solidFill>
                <a:effectLst/>
                <a:uLnTx/>
                <a:uFillTx/>
                <a:latin typeface="Times New Roman"/>
                <a:ea typeface="+mn-ea"/>
                <a:cs typeface="Times New Roman"/>
              </a:rPr>
              <a:t>tek oturum halinde yapılacak ve tek kitapçık kullanılacak.</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endParaRPr kumimoji="0" lang="tr-TR" sz="4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1" i="0" u="none" strike="noStrike" kern="0" cap="none" spc="0" normalizeH="0" baseline="0" noProof="0" dirty="0" err="1" smtClean="0">
                <a:ln>
                  <a:noFill/>
                </a:ln>
                <a:solidFill>
                  <a:srgbClr val="000000"/>
                </a:solidFill>
                <a:effectLst/>
                <a:uLnTx/>
                <a:uFillTx/>
                <a:latin typeface="Times New Roman"/>
                <a:ea typeface="+mn-ea"/>
                <a:cs typeface="Times New Roman"/>
              </a:rPr>
              <a:t>YGS’de</a:t>
            </a:r>
            <a:r>
              <a:rPr kumimoji="0" lang="tr-TR" sz="1800" b="1" i="0" u="none" strike="noStrike" kern="0" cap="none" spc="0" normalizeH="0" baseline="0" noProof="0" dirty="0" smtClean="0">
                <a:ln>
                  <a:noFill/>
                </a:ln>
                <a:solidFill>
                  <a:srgbClr val="000000"/>
                </a:solidFill>
                <a:effectLst/>
                <a:uLnTx/>
                <a:uFillTx/>
                <a:latin typeface="Times New Roman"/>
                <a:ea typeface="+mn-ea"/>
                <a:cs typeface="Times New Roman"/>
              </a:rPr>
              <a:t> toplam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n-ea"/>
                <a:cs typeface="Times New Roman"/>
              </a:rPr>
              <a:t>160 soru </a:t>
            </a:r>
            <a:r>
              <a:rPr kumimoji="0" lang="tr-TR" sz="1800" b="1" i="0" u="none" strike="noStrike" kern="0" cap="none" spc="0" normalizeH="0" baseline="0" noProof="0" dirty="0" smtClean="0">
                <a:ln>
                  <a:noFill/>
                </a:ln>
                <a:solidFill>
                  <a:srgbClr val="000000"/>
                </a:solidFill>
                <a:effectLst/>
                <a:uLnTx/>
                <a:uFillTx/>
                <a:latin typeface="Times New Roman"/>
                <a:ea typeface="+mn-ea"/>
                <a:cs typeface="Times New Roman"/>
              </a:rPr>
              <a:t>sorulacak ve süre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n-ea"/>
                <a:cs typeface="Times New Roman"/>
              </a:rPr>
              <a:t>160 dakika </a:t>
            </a:r>
            <a:r>
              <a:rPr kumimoji="0" lang="tr-TR" sz="1800" b="1" i="0" u="none" strike="noStrike" kern="0" cap="none" spc="0" normalizeH="0" baseline="0" noProof="0" dirty="0" smtClean="0">
                <a:ln>
                  <a:noFill/>
                </a:ln>
                <a:solidFill>
                  <a:srgbClr val="000000"/>
                </a:solidFill>
                <a:effectLst/>
                <a:uLnTx/>
                <a:uFillTx/>
                <a:latin typeface="Times New Roman"/>
                <a:ea typeface="+mn-ea"/>
                <a:cs typeface="Times New Roman"/>
              </a:rPr>
              <a:t>olacaktır.</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4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err="1" smtClean="0">
                <a:ln>
                  <a:noFill/>
                </a:ln>
                <a:solidFill>
                  <a:srgbClr val="000000"/>
                </a:solidFill>
                <a:effectLst/>
                <a:uLnTx/>
                <a:uFillTx/>
                <a:latin typeface="Times New Roman"/>
                <a:ea typeface="+mn-ea"/>
                <a:cs typeface="Times New Roman"/>
              </a:rPr>
              <a:t>YGS’de</a:t>
            </a:r>
            <a:r>
              <a:rPr kumimoji="0" lang="tr-TR" sz="1800" b="0" i="0" u="none" strike="noStrike" kern="0" cap="none" spc="0" normalizeH="0" baseline="0" noProof="0" dirty="0" smtClean="0">
                <a:ln>
                  <a:noFill/>
                </a:ln>
                <a:solidFill>
                  <a:srgbClr val="000000"/>
                </a:solidFill>
                <a:effectLst/>
                <a:uLnTx/>
                <a:uFillTx/>
                <a:latin typeface="Times New Roman"/>
                <a:ea typeface="+mn-ea"/>
                <a:cs typeface="Times New Roman"/>
              </a:rPr>
              <a:t> testlerde sorumlu olunan konular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n-ea"/>
                <a:cs typeface="Times New Roman"/>
              </a:rPr>
              <a:t>Ortak müfredata dayalı konular (6, 7, 8. sınıf ve Lise-1 konuları) </a:t>
            </a:r>
            <a:r>
              <a:rPr kumimoji="0" lang="tr-TR" sz="1800" b="0" i="0" u="none" strike="noStrike" kern="0" cap="none" spc="0" normalizeH="0" baseline="0" noProof="0" dirty="0" smtClean="0">
                <a:ln>
                  <a:noFill/>
                </a:ln>
                <a:solidFill>
                  <a:srgbClr val="000000"/>
                </a:solidFill>
                <a:effectLst/>
                <a:uLnTx/>
                <a:uFillTx/>
                <a:latin typeface="Times New Roman"/>
                <a:ea typeface="+mn-ea"/>
                <a:cs typeface="Times New Roman"/>
              </a:rPr>
              <a:t>olacak. Yani tüm okul türleri ve alanlarda okutulan derslerle ilgili sorular sorulacak.  Sadece bazı derslerdeki konular lise-2 ve lise-3 (İnkılap tarihi, Felsefe, Din kültürü gibi) sınıfına aittir.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endParaRPr kumimoji="0" lang="tr-TR" sz="4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err="1" smtClean="0">
                <a:ln>
                  <a:noFill/>
                </a:ln>
                <a:solidFill>
                  <a:srgbClr val="000000"/>
                </a:solidFill>
                <a:effectLst/>
                <a:uLnTx/>
                <a:uFillTx/>
                <a:latin typeface="Times New Roman"/>
                <a:ea typeface="+mn-ea"/>
                <a:cs typeface="Times New Roman"/>
              </a:rPr>
              <a:t>YGS’de</a:t>
            </a:r>
            <a:r>
              <a:rPr kumimoji="0" lang="tr-TR" sz="1800" b="0" i="0" u="none" strike="noStrike" kern="0" cap="none" spc="0" normalizeH="0" baseline="0" noProof="0" dirty="0" smtClean="0">
                <a:ln>
                  <a:noFill/>
                </a:ln>
                <a:solidFill>
                  <a:srgbClr val="000000"/>
                </a:solidFill>
                <a:effectLst/>
                <a:uLnTx/>
                <a:uFillTx/>
                <a:latin typeface="Times New Roman"/>
                <a:ea typeface="+mn-ea"/>
                <a:cs typeface="Times New Roman"/>
              </a:rPr>
              <a:t> muhakeme gücü yüksek, yorum becerisini ölçmeye dayalı sorular sorulmaktadır. Özellikle son yıllarda genelde uzun paragraflar (daha çok Türkçe, felsefe), şekle dayalı uzun yorum soruları (coğrafya, matematik, geometri) gelebilmektedir. Yıldan yıla değişen belli oranlarda da bilgiye dayalı sorular  gelmektedir.</a:t>
            </a:r>
            <a:endParaRPr kumimoji="0" lang="tr-TR" sz="1800" b="1" i="0" u="none" strike="noStrike" kern="0" cap="none" spc="0" normalizeH="0" baseline="0" noProof="0" dirty="0" smtClean="0">
              <a:ln>
                <a:noFill/>
              </a:ln>
              <a:solidFill>
                <a:srgbClr val="000000"/>
              </a:solidFill>
              <a:effectLst/>
              <a:uLnTx/>
              <a:uFillTx/>
              <a:latin typeface="Times New Roman"/>
              <a:ea typeface="+mn-ea"/>
              <a:cs typeface="Times New Roman"/>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3076" name="Picture 4" descr="http://www.turkpdristanbul.com/wp-content/uploads/2012/02/ygs-2011_istanbul.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7504" y="1997460"/>
            <a:ext cx="2047149" cy="423985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8" name="1 Resim" descr="yeni ram logo.png"/>
          <p:cNvPicPr>
            <a:picLocks noChangeAspect="1"/>
          </p:cNvPicPr>
          <p:nvPr/>
        </p:nvPicPr>
        <p:blipFill>
          <a:blip r:embed="rId5" cstate="print"/>
          <a:srcRect/>
          <a:stretch>
            <a:fillRect/>
          </a:stretch>
        </p:blipFill>
        <p:spPr bwMode="auto">
          <a:xfrm>
            <a:off x="214282" y="5786454"/>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nvSpPr>
        <p:spPr bwMode="auto">
          <a:xfrm>
            <a:off x="395536" y="1628800"/>
            <a:ext cx="7738349" cy="4622553"/>
          </a:xfrm>
          <a:prstGeom prst="teardrop">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Sınav Zamanı:</a:t>
            </a:r>
            <a:r>
              <a:rPr kumimoji="0" lang="tr-TR" sz="1600" b="0" i="0" u="none" strike="noStrike" kern="0" cap="none" spc="0" normalizeH="0" baseline="0" noProof="0" dirty="0" smtClean="0">
                <a:ln>
                  <a:noFill/>
                </a:ln>
                <a:solidFill>
                  <a:srgbClr val="003366"/>
                </a:solidFill>
                <a:effectLst/>
                <a:uLnTx/>
                <a:uFillTx/>
                <a:latin typeface="Times New Roman"/>
                <a:ea typeface="+mn-ea"/>
                <a:cs typeface="Times New Roman"/>
              </a:rPr>
              <a:t> </a:t>
            </a:r>
            <a:r>
              <a:rPr kumimoji="0" lang="tr-TR" sz="1600" b="1" i="0" u="none" strike="noStrike" kern="0" cap="all" spc="0"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a:ea typeface="+mn-ea"/>
                <a:cs typeface="Times New Roman"/>
              </a:rPr>
              <a:t>…………...</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Pazar günü saat </a:t>
            </a:r>
            <a:r>
              <a:rPr kumimoji="0" lang="tr-TR" sz="1600" b="1" i="0" u="none" strike="noStrike" kern="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a:ea typeface="+mn-ea"/>
                <a:cs typeface="Times New Roman"/>
              </a:rPr>
              <a:t>10:00’</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da</a:t>
            </a:r>
            <a:r>
              <a:rPr kumimoji="0" lang="tr-TR" sz="1600" b="0" i="0" u="none" strike="noStrike" kern="0" cap="none" spc="0" normalizeH="0" baseline="0" noProof="0" dirty="0" smtClean="0">
                <a:ln>
                  <a:noFill/>
                </a:ln>
                <a:solidFill>
                  <a:srgbClr val="003366"/>
                </a:solidFill>
                <a:effectLst/>
                <a:uLnTx/>
                <a:uFillTx/>
                <a:latin typeface="Times New Roman"/>
                <a:ea typeface="+mn-ea"/>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yapılacak.</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Başvuru Tarihi:  </a:t>
            </a:r>
            <a:r>
              <a:rPr lang="tr-TR" sz="1600" b="1" kern="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cs typeface="Times New Roman"/>
              </a:rPr>
              <a:t>…………</a:t>
            </a:r>
            <a:endParaRPr kumimoji="0" lang="tr-TR" sz="1600" b="1" i="0" u="none" strike="noStrike" kern="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a:ea typeface="+mn-ea"/>
              <a:cs typeface="Times New Roman"/>
            </a:endParaRP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Sonuçların Açıklanması: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Nisan Ayı İlk Haftası Olabilir</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Sınav Ücreti:</a:t>
            </a:r>
            <a:r>
              <a:rPr kumimoji="0" lang="tr-TR" sz="1600" b="0" i="0" u="none" strike="noStrike" kern="0" cap="none" spc="0" normalizeH="0" baseline="0" noProof="0" dirty="0" smtClean="0">
                <a:ln>
                  <a:noFill/>
                </a:ln>
                <a:solidFill>
                  <a:srgbClr val="C00000"/>
                </a:solidFill>
                <a:effectLst/>
                <a:uLnTx/>
                <a:uFillTx/>
                <a:latin typeface="Times New Roman"/>
                <a:ea typeface="+mn-ea"/>
                <a:cs typeface="Times New Roman"/>
              </a:rPr>
              <a:t>  </a:t>
            </a:r>
            <a:r>
              <a:rPr lang="tr-TR" sz="1600" kern="0" dirty="0" smtClean="0">
                <a:solidFill>
                  <a:srgbClr val="000000"/>
                </a:solidFill>
                <a:latin typeface="Times New Roman"/>
                <a:cs typeface="Times New Roman"/>
              </a:rPr>
              <a:t>…..TL</a:t>
            </a:r>
            <a:endPar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Başvuru Ücreti:</a:t>
            </a:r>
            <a:r>
              <a:rPr kumimoji="0" lang="tr-TR" sz="1600" b="0" i="0" u="none" strike="noStrike" kern="0" cap="none" spc="0" normalizeH="0" baseline="0" noProof="0" dirty="0" smtClean="0">
                <a:ln>
                  <a:noFill/>
                </a:ln>
                <a:solidFill>
                  <a:srgbClr val="C00000"/>
                </a:solidFill>
                <a:effectLst/>
                <a:uLnTx/>
                <a:uFillTx/>
                <a:latin typeface="Times New Roman"/>
                <a:ea typeface="+mn-ea"/>
                <a:cs typeface="Times New Roman"/>
              </a:rPr>
              <a:t> </a:t>
            </a:r>
            <a:r>
              <a:rPr lang="tr-TR" sz="1600" kern="0" dirty="0" smtClean="0">
                <a:solidFill>
                  <a:srgbClr val="000000"/>
                </a:solidFill>
                <a:latin typeface="Times New Roman"/>
                <a:cs typeface="Times New Roman"/>
              </a:rPr>
              <a:t>…</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TL.</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Sadece Sınavsız Geçiş  Başvurusu:</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a:t>
            </a:r>
            <a:r>
              <a:rPr lang="tr-TR" sz="1600" kern="0" dirty="0" smtClean="0">
                <a:solidFill>
                  <a:srgbClr val="000000"/>
                </a:solidFill>
                <a:latin typeface="Times New Roman"/>
                <a:cs typeface="Times New Roman"/>
              </a:rPr>
              <a:t>…</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TL.</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Sınav Ücretleri Yatırılacak Bankalar:</a:t>
            </a:r>
            <a:r>
              <a:rPr kumimoji="0" lang="tr-TR" sz="1600" b="0" i="0" u="none" strike="noStrike" kern="0" cap="none" spc="0" normalizeH="0" baseline="0" noProof="0" dirty="0" smtClean="0">
                <a:ln>
                  <a:noFill/>
                </a:ln>
                <a:solidFill>
                  <a:srgbClr val="003366"/>
                </a:solidFill>
                <a:effectLst/>
                <a:uLnTx/>
                <a:uFillTx/>
                <a:latin typeface="Times New Roman"/>
                <a:ea typeface="+mn-ea"/>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Ziraat Bankası'nın, Vakıflar Bankası'nın, Halk Bankası'nın, Akbank'ın, Kuveyt Türk Katılım Bankası’nın, Türk Ekonomi Bankası’nın, Denizbank’ın tüm şubeleri ve internet bankacılığı aracılığıyla ve Tüm PTT işyerlerine para yatırılabilecek.</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Tercihlerin Tarihi:</a:t>
            </a:r>
            <a:r>
              <a:rPr kumimoji="0" lang="tr-TR" sz="1600" b="0" i="0" u="none" strike="noStrike" kern="0" cap="none" spc="0" normalizeH="0" baseline="0" noProof="0" dirty="0" smtClean="0">
                <a:ln>
                  <a:noFill/>
                </a:ln>
                <a:solidFill>
                  <a:srgbClr val="C00000"/>
                </a:solidFill>
                <a:effectLst/>
                <a:uLnTx/>
                <a:uFillTx/>
                <a:latin typeface="Times New Roman"/>
                <a:ea typeface="+mn-ea"/>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Temmuz Ayı İkinci</a:t>
            </a:r>
            <a:r>
              <a:rPr kumimoji="0" lang="tr-TR" sz="1600" b="0" i="0" u="none" strike="noStrike" kern="0" cap="none" spc="0" normalizeH="0" noProof="0" dirty="0" smtClean="0">
                <a:ln>
                  <a:noFill/>
                </a:ln>
                <a:solidFill>
                  <a:srgbClr val="000000"/>
                </a:solidFill>
                <a:effectLst/>
                <a:uLnTx/>
                <a:uFillTx/>
                <a:latin typeface="Times New Roman"/>
                <a:ea typeface="+mn-ea"/>
                <a:cs typeface="Times New Roman"/>
              </a:rPr>
              <a:t> Haftası</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a:t>
            </a:r>
          </a:p>
          <a:p>
            <a:pPr marL="0" marR="0" lvl="0" indent="0" algn="just" defTabSz="914400" rtl="0" eaLnBrk="1" fontAlgn="base" latinLnBrk="0" hangingPunct="1">
              <a:lnSpc>
                <a:spcPct val="80000"/>
              </a:lnSpc>
              <a:spcBef>
                <a:spcPct val="20000"/>
              </a:spcBef>
              <a:spcAft>
                <a:spcPct val="0"/>
              </a:spcAft>
              <a:buClr>
                <a:srgbClr val="003366"/>
              </a:buClr>
              <a:buSzTx/>
              <a:buFont typeface="Wingdings" pitchFamily="2" charset="2"/>
              <a:buNone/>
              <a:tabLst>
                <a:tab pos="8255000" algn="l"/>
              </a:tabLst>
              <a:defRPr/>
            </a:pPr>
            <a:r>
              <a:rPr kumimoji="0" lang="tr-TR" sz="1600" b="1" i="0" u="none" strike="noStrike" kern="0" cap="none" spc="0" normalizeH="0" baseline="0" noProof="0" dirty="0" smtClean="0">
                <a:ln>
                  <a:noFill/>
                </a:ln>
                <a:solidFill>
                  <a:srgbClr val="C00000"/>
                </a:solidFill>
                <a:effectLst/>
                <a:uLnTx/>
                <a:uFillTx/>
                <a:latin typeface="Times New Roman"/>
                <a:ea typeface="+mn-ea"/>
                <a:cs typeface="Times New Roman"/>
              </a:rPr>
              <a:t>Tercihlerin Açıklanması: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Tercihlerin bitmesinden tam 2 hafta (14 gün) sonra açıklanmaktadır </a:t>
            </a: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16632"/>
            <a:ext cx="7777935" cy="12684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p:spPr>
      </p:pic>
      <p:pic>
        <p:nvPicPr>
          <p:cNvPr id="9" name="1 Resim" descr="yeni ram logo.png"/>
          <p:cNvPicPr>
            <a:picLocks noChangeAspect="1"/>
          </p:cNvPicPr>
          <p:nvPr/>
        </p:nvPicPr>
        <p:blipFill>
          <a:blip r:embed="rId3" cstate="print"/>
          <a:srcRect/>
          <a:stretch>
            <a:fillRect/>
          </a:stretch>
        </p:blipFill>
        <p:spPr bwMode="auto">
          <a:xfrm>
            <a:off x="6429388" y="55721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563470451"/>
      </p:ext>
    </p:extLst>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able"/>
          <p:cNvPicPr>
            <a:picLocks noChangeAspect="1"/>
          </p:cNvPicPr>
          <p:nvPr/>
        </p:nvPicPr>
        <p:blipFill>
          <a:blip r:embed="rId2" cstate="print"/>
          <a:stretch>
            <a:fillRect/>
          </a:stretch>
        </p:blipFill>
        <p:spPr>
          <a:xfrm>
            <a:off x="516756" y="1628800"/>
            <a:ext cx="7272337" cy="39782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9" name="Text Box 168"/>
          <p:cNvSpPr txBox="1">
            <a:spLocks noChangeArrowheads="1"/>
          </p:cNvSpPr>
          <p:nvPr/>
        </p:nvSpPr>
        <p:spPr bwMode="auto">
          <a:xfrm>
            <a:off x="467544" y="5733256"/>
            <a:ext cx="7777162" cy="5175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400" b="1" i="0" u="none" strike="noStrike" kern="1200" cap="none" spc="0" normalizeH="0" baseline="0" noProof="0">
                <a:ln>
                  <a:noFill/>
                </a:ln>
                <a:solidFill>
                  <a:srgbClr val="FF3300"/>
                </a:solidFill>
                <a:effectLst/>
                <a:uLnTx/>
                <a:uFillTx/>
                <a:latin typeface="Times New Roman" pitchFamily="18" charset="0"/>
                <a:ea typeface="+mn-ea"/>
                <a:cs typeface="Times New Roman" pitchFamily="18" charset="0"/>
              </a:rPr>
              <a:t>*</a:t>
            </a:r>
            <a:r>
              <a:rPr kumimoji="0" lang="tr-TR" sz="1400" b="0" i="0" u="none" strike="noStrike" kern="1200" cap="none" spc="0" normalizeH="0" baseline="0" noProof="0">
                <a:ln>
                  <a:noFill/>
                </a:ln>
                <a:solidFill>
                  <a:sysClr val="windowText" lastClr="000000"/>
                </a:solidFill>
                <a:effectLst/>
                <a:uLnTx/>
                <a:uFillTx/>
                <a:latin typeface="Times New Roman" pitchFamily="18" charset="0"/>
                <a:ea typeface="+mn-ea"/>
                <a:cs typeface="Times New Roman" pitchFamily="18" charset="0"/>
              </a:rPr>
              <a:t> </a:t>
            </a:r>
            <a:r>
              <a:rPr kumimoji="0" lang="tr-TR" sz="1400" b="1"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rPr>
              <a:t>Türkçe testinde dil bilgisinden, Temel Matematik testinden  geometriden ne kadar soru geleceği net olarak belli değildir. Dil bilgisinden ortalama 5-6, geometriden ortalama 7-8-9 soru gelmektedir.</a:t>
            </a:r>
          </a:p>
        </p:txBody>
      </p:sp>
      <p:sp>
        <p:nvSpPr>
          <p:cNvPr id="3" name="Başlık 2"/>
          <p:cNvSpPr>
            <a:spLocks noGrp="1"/>
          </p:cNvSpPr>
          <p:nvPr>
            <p:ph type="title"/>
          </p:nvPr>
        </p:nvSpPr>
        <p:spPr>
          <a:xfrm>
            <a:off x="179512" y="281662"/>
            <a:ext cx="8208912" cy="1143000"/>
          </a:xfrm>
          <a:prstGeom prst="round2DiagRect">
            <a:avLst/>
          </a:prstGeom>
        </p:spPr>
        <p:style>
          <a:lnRef idx="0">
            <a:schemeClr val="accent3"/>
          </a:lnRef>
          <a:fillRef idx="3">
            <a:schemeClr val="accent3"/>
          </a:fillRef>
          <a:effectRef idx="3">
            <a:schemeClr val="accent3"/>
          </a:effectRef>
          <a:fontRef idx="minor">
            <a:schemeClr val="lt1"/>
          </a:fontRef>
        </p:style>
        <p:txBody>
          <a:bodyPr>
            <a:noAutofit/>
          </a:bodyPr>
          <a:lstStyle/>
          <a:p>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2015 </a:t>
            </a:r>
            <a:r>
              <a:rPr lang="tr-TR" sz="3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YGS’de</a:t>
            </a: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 DERSLERE  GÖRE </a:t>
            </a:r>
            <a:b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b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SORU SAYILARI</a:t>
            </a:r>
            <a:endPar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3" cstate="print"/>
          <a:srcRect/>
          <a:stretch>
            <a:fillRect/>
          </a:stretch>
        </p:blipFill>
        <p:spPr bwMode="auto">
          <a:xfrm>
            <a:off x="7000892" y="5929330"/>
            <a:ext cx="1733556" cy="928670"/>
          </a:xfrm>
          <a:prstGeom prst="rect">
            <a:avLst/>
          </a:prstGeom>
          <a:noFill/>
          <a:ln w="9525">
            <a:noFill/>
            <a:miter lim="800000"/>
            <a:headEnd/>
            <a:tailEnd/>
          </a:ln>
        </p:spPr>
      </p:pic>
    </p:spTree>
    <p:extLst>
      <p:ext uri="{BB962C8B-B14F-4D97-AF65-F5344CB8AC3E}">
        <p14:creationId xmlns="" xmlns:p14="http://schemas.microsoft.com/office/powerpoint/2010/main" val="794842814"/>
      </p:ext>
    </p:extLst>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ynı Yanın Köşesi Yuvarlatılmış Dikdörtgen 9"/>
          <p:cNvSpPr/>
          <p:nvPr/>
        </p:nvSpPr>
        <p:spPr>
          <a:xfrm>
            <a:off x="179512" y="116632"/>
            <a:ext cx="8136904" cy="1152128"/>
          </a:xfrm>
          <a:prstGeom prst="round2Same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PUANLARI NERELERDE VE NASIL KULLANILACAK-1</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Rectangle 3"/>
          <p:cNvSpPr>
            <a:spLocks noGrp="1" noChangeArrowheads="1"/>
          </p:cNvSpPr>
          <p:nvPr/>
        </p:nvSpPr>
        <p:spPr bwMode="auto">
          <a:xfrm>
            <a:off x="179513" y="1581964"/>
            <a:ext cx="6264696" cy="4945635"/>
          </a:xfrm>
          <a:prstGeom prst="rect">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266700" marR="0" lvl="1" indent="0" algn="l"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endParaRPr kumimoji="0" lang="tr-TR" sz="400" b="1" i="0" u="none" strike="noStrike" kern="0" cap="none" spc="0" normalizeH="0" baseline="0" noProof="0" dirty="0" smtClean="0">
              <a:ln>
                <a:noFill/>
              </a:ln>
              <a:solidFill>
                <a:srgbClr val="000000"/>
              </a:solidFill>
              <a:effectLst/>
              <a:uLnTx/>
              <a:uFillTx/>
              <a:latin typeface="Times New Roman"/>
              <a:cs typeface="Times New Roman"/>
            </a:endParaRP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Char char="n"/>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4 yıllık lisans programlarının bir kısmına </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Char char="n"/>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2 yıllık </a:t>
            </a:r>
            <a:r>
              <a:rPr kumimoji="0" lang="tr-TR" sz="1800" b="1" i="0" u="none" strike="noStrike" kern="0" cap="none" spc="0" normalizeH="0" baseline="0" noProof="0" dirty="0" err="1" smtClean="0">
                <a:ln>
                  <a:noFill/>
                </a:ln>
                <a:solidFill>
                  <a:srgbClr val="000000"/>
                </a:solidFill>
                <a:effectLst/>
                <a:uLnTx/>
                <a:uFillTx/>
                <a:latin typeface="Times New Roman"/>
                <a:cs typeface="Times New Roman"/>
              </a:rPr>
              <a:t>önlisans</a:t>
            </a: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bölümlerinin tamamına</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Char char="n"/>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Astsubay meslek yüksekokullarına</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Char char="n"/>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Polis meslek yüksekokuluna</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Char char="n"/>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Özel yetenek bölümlerine YGS puanıyla başvurulacak.</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cs typeface="Times New Roman"/>
            </a:endParaRP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YGS puanları 100-500 arasındaki ham puanlardan oluşacak. Bu ham puana okul puanınız eklendiğinde en fazla 560 olabilecek. Meslek ve öğretmen liseleri kendi alanlarını seçtikleri takdirde ek en fazla 30 puan kadar gelebilecek. Yani meslek ve öğretmen liselilerin toplam puanları en fazla 590 puan (500+60+30=590) olabilecek.</a:t>
            </a:r>
          </a:p>
          <a:p>
            <a:pPr marL="266700" marR="0" lvl="1" indent="0" algn="just"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cs typeface="Times New Roman"/>
            </a:endParaRPr>
          </a:p>
          <a:p>
            <a:pPr marL="266700" marR="0" lvl="1" indent="0" algn="just" defTabSz="914400" rtl="0" eaLnBrk="1" fontAlgn="base" latinLnBrk="0" hangingPunct="1">
              <a:lnSpc>
                <a:spcPct val="80000"/>
              </a:lnSpc>
              <a:spcBef>
                <a:spcPct val="20000"/>
              </a:spcBef>
              <a:spcAft>
                <a:spcPct val="0"/>
              </a:spcAft>
              <a:buClr>
                <a:srgbClr val="FF0000"/>
              </a:buClr>
              <a:buSzPct val="100000"/>
              <a:buFont typeface="Wingdings" pitchFamily="2" charset="2"/>
              <a:buChar char="q"/>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cs typeface="Times New Roman"/>
              </a:rPr>
              <a:t>Meslek Yüksekokulu ön lisans </a:t>
            </a: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programlarını tercih edebilmek için (Sınavsız geçişten boş kalan kontenjanlar dahil)- İlgili YGS Puan Türünde -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cs typeface="Times New Roman"/>
              </a:rPr>
              <a:t>En az 140 puan</a:t>
            </a:r>
          </a:p>
          <a:p>
            <a:pPr marL="266700" marR="0" lvl="1" indent="0" algn="just" defTabSz="914400" rtl="0" eaLnBrk="1" fontAlgn="base" latinLnBrk="0" hangingPunct="1">
              <a:lnSpc>
                <a:spcPct val="80000"/>
              </a:lnSpc>
              <a:spcBef>
                <a:spcPct val="20000"/>
              </a:spcBef>
              <a:spcAft>
                <a:spcPct val="0"/>
              </a:spcAft>
              <a:buClr>
                <a:srgbClr val="FF0000"/>
              </a:buClr>
              <a:buSzPct val="100000"/>
              <a:buFont typeface="Wingdings" pitchFamily="2" charset="2"/>
              <a:buNone/>
              <a:tabLst/>
              <a:defRPr/>
            </a:pPr>
            <a:endParaRPr kumimoji="0" lang="tr-TR" sz="1000" b="1" i="0" u="none" strike="noStrike" kern="0" cap="none" spc="0" normalizeH="0" baseline="0" noProof="0" dirty="0" smtClean="0">
              <a:ln>
                <a:noFill/>
              </a:ln>
              <a:solidFill>
                <a:srgbClr val="FF3300"/>
              </a:solidFill>
              <a:effectLst/>
              <a:uLnTx/>
              <a:uFillTx/>
              <a:latin typeface="Times New Roman"/>
              <a:cs typeface="Times New Roman"/>
            </a:endParaRPr>
          </a:p>
          <a:p>
            <a:pPr marL="266700" marR="0" lvl="1" indent="0" algn="just" defTabSz="914400" rtl="0" eaLnBrk="1" fontAlgn="base" latinLnBrk="0" hangingPunct="1">
              <a:lnSpc>
                <a:spcPct val="80000"/>
              </a:lnSpc>
              <a:spcBef>
                <a:spcPct val="20000"/>
              </a:spcBef>
              <a:spcAft>
                <a:spcPct val="0"/>
              </a:spcAft>
              <a:buClr>
                <a:srgbClr val="FF0000"/>
              </a:buClr>
              <a:buSzPct val="100000"/>
              <a:buFont typeface="Wingdings" pitchFamily="2" charset="2"/>
              <a:buChar char="q"/>
              <a:tabLst/>
              <a:defRPr/>
            </a:pP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cs typeface="Times New Roman"/>
              </a:rPr>
              <a:t>Açık öğretim lisans (4 yıllık) ve ön lisans (2 yıllık) </a:t>
            </a:r>
            <a:r>
              <a:rPr kumimoji="0" lang="tr-TR" sz="1800" b="1" i="0" u="none" strike="noStrike" kern="0" cap="none" spc="0" normalizeH="0" baseline="0" noProof="0" dirty="0" smtClean="0">
                <a:ln>
                  <a:noFill/>
                </a:ln>
                <a:solidFill>
                  <a:srgbClr val="000000"/>
                </a:solidFill>
                <a:effectLst/>
                <a:uLnTx/>
                <a:uFillTx/>
                <a:latin typeface="Times New Roman"/>
                <a:cs typeface="Times New Roman"/>
              </a:rPr>
              <a:t>programlarını tercih edebilmek için - İlgili YGS Puan Türünde - </a:t>
            </a:r>
            <a:r>
              <a:rPr kumimoji="0" lang="tr-TR" sz="18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cs typeface="Times New Roman"/>
              </a:rPr>
              <a:t>En az 140 puan</a:t>
            </a: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4098" name="Picture 2" descr="http://mebk12.meb.gov.tr/meb_iys_dosyalar/34/21/749366/resimler/2013_02/19150247_ygs_basvurulari_15_ocaka_kadar_uzatildi_h90477.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12403" y="1871815"/>
            <a:ext cx="1694697" cy="465578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8" name="1 Resim" descr="yeni ram logo.png"/>
          <p:cNvPicPr>
            <a:picLocks noChangeAspect="1"/>
          </p:cNvPicPr>
          <p:nvPr/>
        </p:nvPicPr>
        <p:blipFill>
          <a:blip r:embed="rId4" cstate="print"/>
          <a:srcRect/>
          <a:stretch>
            <a:fillRect/>
          </a:stretch>
        </p:blipFill>
        <p:spPr bwMode="auto">
          <a:xfrm>
            <a:off x="6643702"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814229386"/>
      </p:ext>
    </p:extLst>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6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PUANLARI NERELERDE VE NASIL KULLANILACAK-2</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rot="21249304">
            <a:off x="179512" y="1772817"/>
            <a:ext cx="8136904" cy="3528392"/>
          </a:xfrm>
          <a:prstGeom prst="rect">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Char char="q"/>
              <a:tabLst/>
              <a:defRPr/>
            </a:pP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 Özel yetenek gerektiren lisans </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programlarına ön kayıt yaptırabilmek için - YGS Puan Türünde -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En az 140 puan </a:t>
            </a: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None/>
              <a:tabLst/>
              <a:defRPr/>
            </a:pPr>
            <a:endParaRPr kumimoji="0" lang="tr-TR" sz="1000" b="1" i="0" u="none" strike="noStrike" kern="0" cap="none" spc="0" normalizeH="0" baseline="0" noProof="0" dirty="0" smtClean="0">
              <a:ln>
                <a:noFill/>
              </a:ln>
              <a:solidFill>
                <a:srgbClr val="FF0000"/>
              </a:solidFill>
              <a:effectLst/>
              <a:uLnTx/>
              <a:uFillTx/>
              <a:latin typeface="Times New Roman"/>
              <a:ea typeface="+mn-ea"/>
              <a:cs typeface="Times New Roman"/>
            </a:endParaRP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Char char="q"/>
              <a:tabLst/>
              <a:defRPr/>
            </a:pP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 </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Yerleştirmede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meslek lisesi </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çıkışlı adaylara ek puan verilen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lisans programları</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ile </a:t>
            </a:r>
            <a:r>
              <a:rPr kumimoji="0" lang="tr-TR" sz="2000" b="1" i="0" u="none" strike="noStrike" kern="0" cap="none" spc="0" normalizeH="0" baseline="0" noProof="0" dirty="0" smtClean="0">
                <a:ln>
                  <a:noFill/>
                </a:ln>
                <a:solidFill>
                  <a:srgbClr val="800000"/>
                </a:solidFill>
                <a:effectLst/>
                <a:uLnTx/>
                <a:uFillTx/>
                <a:latin typeface="Times New Roman"/>
                <a:ea typeface="+mn-ea"/>
                <a:cs typeface="Times New Roman"/>
              </a:rPr>
              <a:t>Teknoloji, Sanat ve Tasarım, Turizm Fakülteleri</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lisans programlarının </a:t>
            </a:r>
            <a:r>
              <a:rPr kumimoji="0" lang="tr-TR" sz="2000" b="1" i="0" u="none" strike="noStrike" kern="0" cap="none" spc="0" normalizeH="0" baseline="0" noProof="0" dirty="0" smtClean="0">
                <a:ln>
                  <a:noFill/>
                </a:ln>
                <a:solidFill>
                  <a:srgbClr val="0033CC"/>
                </a:solidFill>
                <a:effectLst/>
                <a:uLnTx/>
                <a:uFillTx/>
                <a:latin typeface="Times New Roman"/>
                <a:ea typeface="+mn-ea"/>
                <a:cs typeface="Times New Roman"/>
              </a:rPr>
              <a:t>M.T.O.K.</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kontenjanlarını tercih edebilmek için - İlgili YGS/LYS Puan Türünde -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En az 180 puan</a:t>
            </a: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None/>
              <a:tabLst/>
              <a:defRPr/>
            </a:pPr>
            <a:endParaRPr kumimoji="0" lang="tr-TR" sz="1000" b="1" i="0" u="none" strike="noStrike" kern="0" cap="none" spc="0" normalizeH="0" baseline="0" noProof="0" dirty="0" smtClean="0">
              <a:ln>
                <a:noFill/>
              </a:ln>
              <a:solidFill>
                <a:srgbClr val="FF0000"/>
              </a:solidFill>
              <a:effectLst/>
              <a:uLnTx/>
              <a:uFillTx/>
              <a:latin typeface="Times New Roman"/>
              <a:ea typeface="+mn-ea"/>
              <a:cs typeface="Times New Roman"/>
            </a:endParaRP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Char char="q"/>
              <a:tabLst/>
              <a:defRPr/>
            </a:pP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Yerleştirmede meslek lisesi çıkışlı adaylara ek puan verilen programlar dışındaki lisans programlarını tercih edebilmek için - İlgili LYS puan türünde -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En az 180 puan</a:t>
            </a: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None/>
              <a:tabLst/>
              <a:defRPr/>
            </a:pPr>
            <a:endParaRPr kumimoji="0" lang="tr-TR" sz="1000" b="1" i="0" u="none" strike="noStrike" kern="0" cap="none" spc="0" normalizeH="0" baseline="0" noProof="0" dirty="0" smtClean="0">
              <a:ln>
                <a:noFill/>
              </a:ln>
              <a:solidFill>
                <a:srgbClr val="FF0000"/>
              </a:solidFill>
              <a:effectLst/>
              <a:uLnTx/>
              <a:uFillTx/>
              <a:latin typeface="Times New Roman"/>
              <a:ea typeface="+mn-ea"/>
              <a:cs typeface="Times New Roman"/>
            </a:endParaRPr>
          </a:p>
          <a:p>
            <a:pPr marL="0" marR="0" lvl="0" indent="0" algn="just" defTabSz="914400" rtl="0" eaLnBrk="1" fontAlgn="base" latinLnBrk="0" hangingPunct="1">
              <a:lnSpc>
                <a:spcPct val="80000"/>
              </a:lnSpc>
              <a:spcBef>
                <a:spcPct val="20000"/>
              </a:spcBef>
              <a:spcAft>
                <a:spcPct val="0"/>
              </a:spcAft>
              <a:buClr>
                <a:srgbClr val="FF0000"/>
              </a:buClr>
              <a:buSzTx/>
              <a:buFont typeface="Wingdings" pitchFamily="2" charset="2"/>
              <a:buChar char="q"/>
              <a:tabLst/>
              <a:defRPr/>
            </a:pP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 Polis meslek yüksek okulu için </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YGS puan türlerinin herhangi birinde - </a:t>
            </a:r>
            <a:r>
              <a:rPr kumimoji="0" lang="tr-TR" sz="2000" b="1" i="0" u="none" strike="noStrike" kern="0" cap="none" spc="0" normalizeH="0" baseline="0" noProof="0" dirty="0" smtClean="0">
                <a:ln>
                  <a:noFill/>
                </a:ln>
                <a:solidFill>
                  <a:srgbClr val="FF0000"/>
                </a:solidFill>
                <a:effectLst/>
                <a:uLnTx/>
                <a:uFillTx/>
                <a:latin typeface="Times New Roman"/>
                <a:ea typeface="+mn-ea"/>
                <a:cs typeface="Times New Roman"/>
              </a:rPr>
              <a:t>En az 250 ham puan</a:t>
            </a: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(Bu taban puan 2014 içindir.)</a:t>
            </a: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yeni ram logo.png"/>
          <p:cNvPicPr>
            <a:picLocks noChangeAspect="1"/>
          </p:cNvPicPr>
          <p:nvPr/>
        </p:nvPicPr>
        <p:blipFill>
          <a:blip r:embed="rId2" cstate="print"/>
          <a:srcRect/>
          <a:stretch>
            <a:fillRect/>
          </a:stretch>
        </p:blipFill>
        <p:spPr bwMode="auto">
          <a:xfrm>
            <a:off x="6500826" y="55721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088149235"/>
      </p:ext>
    </p:extLst>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TESTLERİNİN </a:t>
            </a:r>
            <a:r>
              <a:rPr lang="tr-TR" sz="3200"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 </a:t>
            </a:r>
            <a:r>
              <a:rPr lang="tr-TR" sz="3200" b="1" u="sng" kern="0" dirty="0" smtClean="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LYS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PUANLARINA</a:t>
            </a:r>
            <a:r>
              <a:rPr lang="tr-TR" sz="3200" b="1"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KATKISI NE KADAR-1</a:t>
            </a:r>
            <a:r>
              <a:rPr lang="tr-TR" sz="4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 </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a:off x="179512" y="2061284"/>
            <a:ext cx="5328592" cy="4176464"/>
          </a:xfrm>
          <a:prstGeom prst="foldedCorner">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endParaRPr kumimoji="0" lang="tr-TR" sz="2400" b="1" i="0" u="none" strike="noStrike" kern="0" cap="none" spc="0" normalizeH="0" baseline="0" noProof="0" dirty="0" smtClean="0">
              <a:ln>
                <a:noFill/>
              </a:ln>
              <a:solidFill>
                <a:srgbClr val="000000"/>
              </a:solidFill>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2400" b="1" i="0" u="none" strike="noStrike" kern="0" cap="none" spc="0" normalizeH="0" baseline="0" noProof="0" dirty="0" err="1" smtClean="0">
                <a:ln>
                  <a:noFill/>
                </a:ln>
                <a:solidFill>
                  <a:srgbClr val="000000"/>
                </a:solidFill>
                <a:uLnTx/>
                <a:uFillTx/>
                <a:latin typeface="Times New Roman"/>
                <a:ea typeface="+mn-ea"/>
                <a:cs typeface="Times New Roman"/>
              </a:rPr>
              <a:t>YGS’deki</a:t>
            </a:r>
            <a:r>
              <a:rPr kumimoji="0" lang="tr-TR" sz="2400" b="1" i="0" u="none" strike="noStrike" kern="0" cap="none" spc="0" normalizeH="0" baseline="0" noProof="0" dirty="0" smtClean="0">
                <a:ln>
                  <a:noFill/>
                </a:ln>
                <a:solidFill>
                  <a:srgbClr val="000000"/>
                </a:solidFill>
                <a:uLnTx/>
                <a:uFillTx/>
                <a:latin typeface="Times New Roman"/>
                <a:ea typeface="+mn-ea"/>
                <a:cs typeface="Times New Roman"/>
              </a:rPr>
              <a:t> testlerin LYS puan türlerinin hesaplanmasına </a:t>
            </a:r>
            <a:r>
              <a:rPr kumimoji="0" lang="tr-TR" sz="2400" b="1" i="0" u="none" strike="noStrike" kern="0" cap="none" spc="0" normalizeH="0" baseline="0" noProof="0" dirty="0" smtClean="0">
                <a:ln>
                  <a:noFill/>
                </a:ln>
                <a:solidFill>
                  <a:srgbClr val="FF0000"/>
                </a:solidFill>
                <a:uLnTx/>
                <a:uFillTx/>
                <a:latin typeface="Times New Roman"/>
                <a:ea typeface="+mn-ea"/>
                <a:cs typeface="Times New Roman"/>
              </a:rPr>
              <a:t>etkisi en fazla %40 (*160 puan) </a:t>
            </a:r>
            <a:r>
              <a:rPr kumimoji="0" lang="tr-TR" sz="2400" b="1" i="0" u="none" strike="noStrike" kern="0" cap="none" spc="0" normalizeH="0" baseline="0" noProof="0" dirty="0" smtClean="0">
                <a:ln>
                  <a:noFill/>
                </a:ln>
                <a:solidFill>
                  <a:srgbClr val="000000"/>
                </a:solidFill>
                <a:uLnTx/>
                <a:uFillTx/>
                <a:latin typeface="Times New Roman"/>
                <a:ea typeface="+mn-ea"/>
                <a:cs typeface="Times New Roman"/>
              </a:rPr>
              <a:t>olmaktadır. Yani YGS testlerinin MF, TM ve TS puan türlerinin her birine katkısı en fazla %40 </a:t>
            </a:r>
            <a:r>
              <a:rPr kumimoji="0" lang="tr-TR" sz="2400" b="1" i="0" u="none" strike="noStrike" kern="0" cap="none" spc="0" normalizeH="0" baseline="0" noProof="0" dirty="0" err="1" smtClean="0">
                <a:ln>
                  <a:noFill/>
                </a:ln>
                <a:solidFill>
                  <a:srgbClr val="000000"/>
                </a:solidFill>
                <a:uLnTx/>
                <a:uFillTx/>
                <a:latin typeface="Times New Roman"/>
                <a:ea typeface="+mn-ea"/>
                <a:cs typeface="Times New Roman"/>
              </a:rPr>
              <a:t>dır</a:t>
            </a:r>
            <a:r>
              <a:rPr kumimoji="0" lang="tr-TR" sz="2400" b="1" i="0" u="none" strike="noStrike" kern="0" cap="none" spc="0" normalizeH="0" baseline="0" noProof="0" dirty="0" smtClean="0">
                <a:ln>
                  <a:noFill/>
                </a:ln>
                <a:solidFill>
                  <a:srgbClr val="000000"/>
                </a:solidFill>
                <a:uLnTx/>
                <a:uFillTx/>
                <a:latin typeface="Times New Roman"/>
                <a:ea typeface="+mn-ea"/>
                <a:cs typeface="Times New Roman"/>
              </a:rPr>
              <a:t>.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2400" b="1" i="0" u="none" strike="noStrike" kern="0" cap="none" spc="0" normalizeH="0" baseline="0" noProof="0" dirty="0" smtClean="0">
              <a:ln>
                <a:noFill/>
              </a:ln>
              <a:solidFill>
                <a:srgbClr val="000000"/>
              </a:solidFill>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400" b="1" i="0" u="none" strike="noStrike" kern="0" cap="none" spc="0" normalizeH="0" baseline="0" noProof="0" dirty="0" smtClean="0">
                <a:ln>
                  <a:noFill/>
                </a:ln>
                <a:solidFill>
                  <a:srgbClr val="003366"/>
                </a:solidFill>
                <a:uLnTx/>
                <a:uFillTx/>
                <a:latin typeface="Times New Roman"/>
                <a:ea typeface="+mn-ea"/>
                <a:cs typeface="Times New Roman"/>
              </a:rPr>
              <a:t>	</a:t>
            </a:r>
            <a:r>
              <a:rPr kumimoji="0" lang="tr-TR" sz="2000" b="1" i="0" u="none" strike="noStrike" kern="0" cap="none" spc="0" normalizeH="0" baseline="0" noProof="0" dirty="0" smtClean="0">
                <a:ln>
                  <a:noFill/>
                </a:ln>
                <a:solidFill>
                  <a:srgbClr val="000000"/>
                </a:solidFill>
                <a:uLnTx/>
                <a:uFillTx/>
                <a:latin typeface="Times New Roman"/>
                <a:ea typeface="+mn-ea"/>
                <a:cs typeface="Times New Roman"/>
              </a:rPr>
              <a:t>Şimdi YGS testlerinin </a:t>
            </a:r>
            <a:r>
              <a:rPr kumimoji="0" lang="tr-TR" sz="2000" b="1" i="0" u="none" strike="noStrike" kern="0" cap="none" spc="0" normalizeH="0" baseline="0" noProof="0" dirty="0" err="1" smtClean="0">
                <a:ln>
                  <a:noFill/>
                </a:ln>
                <a:solidFill>
                  <a:srgbClr val="000000"/>
                </a:solidFill>
                <a:uLnTx/>
                <a:uFillTx/>
                <a:latin typeface="Times New Roman"/>
                <a:ea typeface="+mn-ea"/>
                <a:cs typeface="Times New Roman"/>
              </a:rPr>
              <a:t>LYS’deki</a:t>
            </a:r>
            <a:r>
              <a:rPr kumimoji="0" lang="tr-TR" sz="2000" b="1" i="0" u="none" strike="noStrike" kern="0" cap="none" spc="0" normalizeH="0" baseline="0" noProof="0" dirty="0" smtClean="0">
                <a:ln>
                  <a:noFill/>
                </a:ln>
                <a:solidFill>
                  <a:srgbClr val="000000"/>
                </a:solidFill>
                <a:uLnTx/>
                <a:uFillTx/>
                <a:latin typeface="Times New Roman"/>
                <a:ea typeface="+mn-ea"/>
                <a:cs typeface="Times New Roman"/>
              </a:rPr>
              <a:t> puan türlerinden biri olan MF–1 puan türüne getirdiği %40 </a:t>
            </a:r>
            <a:r>
              <a:rPr kumimoji="0" lang="tr-TR" sz="2000" b="1" i="0" u="none" strike="noStrike" kern="0" cap="none" spc="0" normalizeH="0" baseline="0" noProof="0" dirty="0" err="1" smtClean="0">
                <a:ln>
                  <a:noFill/>
                </a:ln>
                <a:solidFill>
                  <a:srgbClr val="000000"/>
                </a:solidFill>
                <a:uLnTx/>
                <a:uFillTx/>
                <a:latin typeface="Times New Roman"/>
                <a:ea typeface="+mn-ea"/>
                <a:cs typeface="Times New Roman"/>
              </a:rPr>
              <a:t>lık</a:t>
            </a:r>
            <a:r>
              <a:rPr kumimoji="0" lang="tr-TR" sz="2000" b="1" i="0" u="none" strike="noStrike" kern="0" cap="none" spc="0" normalizeH="0" baseline="0" noProof="0" dirty="0" smtClean="0">
                <a:ln>
                  <a:noFill/>
                </a:ln>
                <a:solidFill>
                  <a:srgbClr val="000000"/>
                </a:solidFill>
                <a:uLnTx/>
                <a:uFillTx/>
                <a:latin typeface="Times New Roman"/>
                <a:ea typeface="+mn-ea"/>
                <a:cs typeface="Times New Roman"/>
              </a:rPr>
              <a:t> etkiyi bir örnek göstererek açıklayalım.</a:t>
            </a: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146" name="Picture 2" descr="http://yenirehberlik.com/wp-content/themes/golge/timthumb.php?src=http://yenirehberlik.com/wp-content/uploads/2012/10/hedefbelirleme.jpg&amp;w=300&amp;h=250&amp;zc=1">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65536" y="1844824"/>
            <a:ext cx="2520280" cy="3494881"/>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7" name="1 Resim" descr="yeni ram logo.png"/>
          <p:cNvPicPr>
            <a:picLocks noChangeAspect="1"/>
          </p:cNvPicPr>
          <p:nvPr/>
        </p:nvPicPr>
        <p:blipFill>
          <a:blip r:embed="rId4" cstate="print"/>
          <a:srcRect/>
          <a:stretch>
            <a:fillRect/>
          </a:stretch>
        </p:blipFill>
        <p:spPr bwMode="auto">
          <a:xfrm>
            <a:off x="6143636" y="542926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567622192"/>
      </p:ext>
    </p:extLst>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a:t>
            </a:r>
            <a:r>
              <a:rPr lang="tr-TR" sz="3200"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TESTLERİNİN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LYS </a:t>
            </a:r>
            <a:r>
              <a:rPr lang="tr-TR" sz="3200" b="1" u="sng" kern="0" dirty="0" smtClean="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PUANLARINA</a:t>
            </a:r>
            <a:r>
              <a:rPr lang="tr-TR" sz="3200" b="1" kern="0" dirty="0" smtClean="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KATKISI NE KADAR-2</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a:off x="179512" y="1484784"/>
            <a:ext cx="3168352" cy="2880320"/>
          </a:xfrm>
          <a:prstGeom prst="roundRect">
            <a:avLst/>
          </a:prstGeom>
          <a:ln/>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4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n-ea"/>
                <a:cs typeface="Times New Roman"/>
              </a:rPr>
              <a:t>MF–1 Puan türünü </a:t>
            </a: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oluşturan testlerin etkileri şöyledir:</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Türkçe yüzde 11,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Temel Matematik yüzde 16,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Sosyal yüzde 5,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Fen yüzde 8,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Matematik yüzde 26,</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Geometri yüzde 13,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Fizik yüzde 10,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Kimya yüzde 6 ve </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400" b="1" i="0" u="none" strike="noStrike" kern="0" cap="none" spc="0" normalizeH="0" baseline="0" noProof="0" dirty="0" smtClean="0">
                <a:ln>
                  <a:noFill/>
                </a:ln>
                <a:solidFill>
                  <a:srgbClr val="000000"/>
                </a:solidFill>
                <a:effectLst/>
                <a:uLnTx/>
                <a:uFillTx/>
                <a:latin typeface="Times New Roman"/>
                <a:ea typeface="+mn-ea"/>
                <a:cs typeface="Times New Roman"/>
              </a:rPr>
              <a:t>Biyoloji yüzde 5.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algn="just" eaLnBrk="1" hangingPunct="1">
              <a:lnSpc>
                <a:spcPct val="80000"/>
              </a:lnSpc>
              <a:buClr>
                <a:srgbClr val="003366"/>
              </a:buClr>
              <a:buNone/>
              <a:defRPr/>
            </a:pPr>
            <a:r>
              <a:rPr lang="tr-TR" sz="1400" b="1" kern="0" dirty="0" smtClean="0">
                <a:solidFill>
                  <a:srgbClr val="000000"/>
                </a:solidFill>
                <a:latin typeface="Times New Roman"/>
                <a:cs typeface="Times New Roman"/>
              </a:rPr>
              <a:t>           11+16+5+8</a:t>
            </a:r>
            <a:r>
              <a:rPr lang="tr-TR" sz="1400" b="1" kern="0" dirty="0">
                <a:solidFill>
                  <a:srgbClr val="000000"/>
                </a:solidFill>
                <a:latin typeface="Times New Roman"/>
                <a:cs typeface="Times New Roman"/>
              </a:rPr>
              <a:t>= %</a:t>
            </a:r>
            <a:r>
              <a:rPr lang="tr-TR" sz="1400" b="1" kern="0" dirty="0" smtClean="0">
                <a:solidFill>
                  <a:srgbClr val="000000"/>
                </a:solidFill>
                <a:latin typeface="Times New Roman"/>
                <a:cs typeface="Times New Roman"/>
              </a:rPr>
              <a:t>40          </a:t>
            </a:r>
            <a:endParaRPr lang="tr-TR" sz="1400" b="1" kern="0" dirty="0">
              <a:solidFill>
                <a:srgbClr val="000000"/>
              </a:solidFill>
              <a:latin typeface="Times New Roman"/>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400" b="1" i="0" u="none" strike="noStrike" kern="0" cap="none" spc="0" normalizeH="0" baseline="0" noProof="0" dirty="0" smtClean="0">
              <a:ln>
                <a:noFill/>
              </a:ln>
              <a:solidFill>
                <a:srgbClr val="003366"/>
              </a:solidFill>
              <a:effectLst/>
              <a:uLnTx/>
              <a:uFillTx/>
              <a:latin typeface="Times New Roman"/>
              <a:cs typeface="Times New Roman"/>
            </a:endParaRP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170" name="Picture 2" descr="http://polisolmakistiyorum.com/wp-content/uploads/2012-POMEM-Ba%C5%9Far%C4%B1-Puan%C4%B1-Nas%C4%B1l-Hesaplan%C4%B1r.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54631" y="1484784"/>
            <a:ext cx="1800200" cy="22814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8" name="Rectangle 3"/>
          <p:cNvSpPr>
            <a:spLocks noGrp="1" noChangeArrowheads="1"/>
          </p:cNvSpPr>
          <p:nvPr/>
        </p:nvSpPr>
        <p:spPr bwMode="auto">
          <a:xfrm rot="21245490">
            <a:off x="260854" y="4069216"/>
            <a:ext cx="8137400" cy="2376264"/>
          </a:xfrm>
          <a:prstGeom prst="rect">
            <a:avLst/>
          </a:prstGeom>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endParaRPr kumimoji="0" lang="tr-TR" sz="700" b="0" i="0" u="none" strike="noStrike" kern="0" cap="none" spc="0" normalizeH="0" baseline="0" noProof="0" dirty="0" smtClean="0">
              <a:ln>
                <a:noFill/>
              </a:ln>
              <a:solidFill>
                <a:srgbClr val="0033CC"/>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200" b="1" i="0" u="none" strike="noStrike" kern="0" cap="none" spc="0" normalizeH="0" baseline="0" noProof="0" dirty="0" smtClean="0">
                <a:ln>
                  <a:noFill/>
                </a:ln>
                <a:solidFill>
                  <a:schemeClr val="tx2">
                    <a:lumMod val="50000"/>
                  </a:schemeClr>
                </a:solidFill>
                <a:effectLst/>
                <a:uLnTx/>
                <a:uFillTx/>
                <a:latin typeface="Times New Roman"/>
                <a:ea typeface="+mn-ea"/>
                <a:cs typeface="Times New Roman"/>
              </a:rPr>
              <a:t>Bu pay alma olayını bir örnekle açıklayalım: </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bir öğrenci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YGS’deki</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Türkçe testinden (40 soru var) 20 soru yaparsa MF–1 puan türüne (YGS Türkçe testinin en fazla katkısı MF-1 puan türünde %11’dir) göre %5,5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lık</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bir katkıyı almış demektir. Aynı şekilde Temel Matematikten (40 soru var) 20 soru yaparsa MF–1 puan türüne (YGS Temel Matematik testinin en fazla katkısı MF-1 puan türünde %16’dir) göre %8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lik</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bir katkıyı almış olur.</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Bu örnekten anlaşılacağı üzere siz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YGS’deki</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testlerde soruları yaptığınız oranda bu %40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lık</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dilimden pay alıyorsunuz.</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200" b="1" i="0" u="none" strike="noStrike" kern="0" cap="none" spc="0" normalizeH="0" baseline="0" noProof="0" dirty="0" smtClean="0">
                <a:ln>
                  <a:noFill/>
                </a:ln>
                <a:solidFill>
                  <a:srgbClr val="000000"/>
                </a:solidFill>
                <a:effectLst/>
                <a:uLnTx/>
                <a:uFillTx/>
                <a:latin typeface="Times New Roman"/>
                <a:ea typeface="+mn-ea"/>
                <a:cs typeface="Times New Roman"/>
              </a:rPr>
              <a:t>	</a:t>
            </a:r>
            <a:r>
              <a:rPr kumimoji="0" lang="tr-TR" sz="1200" b="1" i="0" u="sng" strike="noStrike" kern="0" cap="none" spc="0" normalizeH="0" baseline="0" noProof="0" dirty="0" smtClean="0">
                <a:ln>
                  <a:noFill/>
                </a:ln>
                <a:solidFill>
                  <a:schemeClr val="tx2">
                    <a:lumMod val="50000"/>
                  </a:schemeClr>
                </a:solidFill>
                <a:effectLst/>
                <a:uLnTx/>
                <a:uFillTx/>
                <a:latin typeface="Times New Roman"/>
                <a:ea typeface="+mn-ea"/>
                <a:cs typeface="Times New Roman"/>
              </a:rPr>
              <a:t>Önemli: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LYS’de</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MF, TM ve TS olmak üzere 3 farklı LYS puan türü vardır. YGS testlerinin %40 etkisindeki testlerin katkıları puan türlerine göre değişmektedir. </a:t>
            </a:r>
            <a:r>
              <a:rPr kumimoji="0" lang="tr-TR" sz="1200" b="1" i="0" u="none" strike="noStrike" kern="0" cap="none" spc="0" normalizeH="0" baseline="0" noProof="0" dirty="0" smtClean="0">
                <a:ln>
                  <a:noFill/>
                </a:ln>
                <a:solidFill>
                  <a:srgbClr val="000000"/>
                </a:solidFill>
                <a:effectLst/>
                <a:uLnTx/>
                <a:uFillTx/>
                <a:latin typeface="Times New Roman"/>
                <a:ea typeface="+mn-ea"/>
                <a:cs typeface="Times New Roman"/>
              </a:rPr>
              <a:t>Mesela;</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MF–1 puan türünde YGS Türkçe testinin katkısı %11 idi. TM–3 puan türünde YGS Türkçe testinin katkısı %15, TS–2 puan türünde YGS Türkçe testinin katkısı %18’dir. Yani </a:t>
            </a:r>
            <a:r>
              <a:rPr kumimoji="0" lang="tr-TR" sz="1200" b="0" i="0" u="none" strike="noStrike" kern="0" cap="none" spc="0" normalizeH="0" baseline="0" noProof="0" dirty="0" err="1" smtClean="0">
                <a:ln>
                  <a:noFill/>
                </a:ln>
                <a:solidFill>
                  <a:srgbClr val="000000"/>
                </a:solidFill>
                <a:effectLst/>
                <a:uLnTx/>
                <a:uFillTx/>
                <a:latin typeface="Times New Roman"/>
                <a:ea typeface="+mn-ea"/>
                <a:cs typeface="Times New Roman"/>
              </a:rPr>
              <a:t>YGS’de</a:t>
            </a:r>
            <a:r>
              <a:rPr kumimoji="0" lang="tr-TR" sz="1200" b="0" i="0" u="none" strike="noStrike" kern="0" cap="none" spc="0" normalizeH="0" baseline="0" noProof="0" dirty="0" smtClean="0">
                <a:ln>
                  <a:noFill/>
                </a:ln>
                <a:solidFill>
                  <a:srgbClr val="000000"/>
                </a:solidFill>
                <a:effectLst/>
                <a:uLnTx/>
                <a:uFillTx/>
                <a:latin typeface="Times New Roman"/>
                <a:ea typeface="+mn-ea"/>
                <a:cs typeface="Times New Roman"/>
              </a:rPr>
              <a:t> yer alan testlerin LYS puan türlerine katkısı puan türüne göre değişmektedir. </a:t>
            </a: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400" b="1" i="0" u="none" strike="noStrike" kern="0" cap="none" spc="0" normalizeH="0" baseline="0" noProof="0" dirty="0" smtClean="0">
                <a:ln>
                  <a:noFill/>
                </a:ln>
                <a:solidFill>
                  <a:srgbClr val="800000"/>
                </a:solidFill>
                <a:effectLst/>
                <a:uLnTx/>
                <a:uFillTx/>
                <a:latin typeface="Times New Roman"/>
                <a:ea typeface="+mn-ea"/>
                <a:cs typeface="Times New Roman"/>
              </a:rPr>
              <a:t>	Not:</a:t>
            </a:r>
            <a:r>
              <a:rPr kumimoji="0" lang="tr-TR" sz="1400" b="0" i="0" u="none" strike="noStrike" kern="0" cap="none" spc="0" normalizeH="0" baseline="0" noProof="0" dirty="0" smtClean="0">
                <a:ln>
                  <a:noFill/>
                </a:ln>
                <a:solidFill>
                  <a:srgbClr val="000000"/>
                </a:solidFill>
                <a:effectLst/>
                <a:uLnTx/>
                <a:uFillTx/>
                <a:latin typeface="Times New Roman"/>
                <a:ea typeface="+mn-ea"/>
                <a:cs typeface="Times New Roman"/>
              </a:rPr>
              <a:t> YGS testlerinin diğer LYS puan türlerine katkıları 35, 36, 37 ve 38. slaytlarda ayrıntılı olarak tablo halinde gösterilmiştir.</a:t>
            </a:r>
          </a:p>
        </p:txBody>
      </p:sp>
      <p:pic>
        <p:nvPicPr>
          <p:cNvPr id="9" name="1 Resim" descr="yeni ram logo.png"/>
          <p:cNvPicPr>
            <a:picLocks noChangeAspect="1"/>
          </p:cNvPicPr>
          <p:nvPr/>
        </p:nvPicPr>
        <p:blipFill>
          <a:blip r:embed="rId4" cstate="print"/>
          <a:srcRect/>
          <a:stretch>
            <a:fillRect/>
          </a:stretch>
        </p:blipFill>
        <p:spPr bwMode="auto">
          <a:xfrm>
            <a:off x="6429388" y="107154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884096151"/>
      </p:ext>
    </p:extLst>
  </p:cSld>
  <p:clrMapOvr>
    <a:masterClrMapping/>
  </p:clrMapOvr>
  <p:transition spd="med">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 TÜRLERİ VE TESTLERİN PUAN TÜRLERİNE GÖRE KATKILARI</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2" cstate="print"/>
          <a:srcRect/>
          <a:stretch>
            <a:fillRect/>
          </a:stretch>
        </p:blipFill>
        <p:spPr bwMode="auto">
          <a:xfrm>
            <a:off x="142844" y="5786454"/>
            <a:ext cx="2000264" cy="1071546"/>
          </a:xfrm>
          <a:prstGeom prst="rect">
            <a:avLst/>
          </a:prstGeom>
          <a:noFill/>
          <a:ln w="9525">
            <a:noFill/>
            <a:miter lim="800000"/>
            <a:headEnd/>
            <a:tailEnd/>
          </a:ln>
        </p:spPr>
      </p:pic>
      <p:pic>
        <p:nvPicPr>
          <p:cNvPr id="5122" name="Picture 2"/>
          <p:cNvPicPr>
            <a:picLocks noChangeAspect="1" noChangeArrowheads="1"/>
          </p:cNvPicPr>
          <p:nvPr/>
        </p:nvPicPr>
        <p:blipFill>
          <a:blip r:embed="rId3"/>
          <a:srcRect/>
          <a:stretch>
            <a:fillRect/>
          </a:stretch>
        </p:blipFill>
        <p:spPr bwMode="auto">
          <a:xfrm rot="1149987">
            <a:off x="669610" y="2167986"/>
            <a:ext cx="7359666" cy="3581128"/>
          </a:xfrm>
          <a:prstGeom prst="rect">
            <a:avLst/>
          </a:prstGeom>
          <a:ln w="635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3064956830"/>
      </p:ext>
    </p:extLst>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08359" y="620688"/>
            <a:ext cx="7680065" cy="1512168"/>
          </a:xfrm>
          <a:prstGeom prst="flowChartDecision">
            <a:avLst/>
          </a:prstGeom>
        </p:spPr>
        <p:style>
          <a:lnRef idx="3">
            <a:schemeClr val="lt1"/>
          </a:lnRef>
          <a:fillRef idx="1">
            <a:schemeClr val="accent6"/>
          </a:fillRef>
          <a:effectRef idx="1">
            <a:schemeClr val="accent6"/>
          </a:effectRef>
          <a:fontRef idx="minor">
            <a:schemeClr val="lt1"/>
          </a:fontRef>
        </p:style>
        <p:txBody>
          <a:bodyPr>
            <a:normAutofit fontScale="90000"/>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51520" y="2413338"/>
            <a:ext cx="7992888"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tr-T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tr-TR" sz="2400" b="1" dirty="0" smtClean="0"/>
              <a:t>YGS Sayısal Bilgiler</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Oval 3"/>
          <p:cNvSpPr/>
          <p:nvPr/>
        </p:nvSpPr>
        <p:spPr>
          <a:xfrm>
            <a:off x="251520" y="764704"/>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2015</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 name="Picture 2"/>
          <p:cNvPicPr>
            <a:picLocks noChangeAspect="1" noChangeArrowheads="1"/>
          </p:cNvPicPr>
          <p:nvPr/>
        </p:nvPicPr>
        <p:blipFill>
          <a:blip r:embed="rId2" cstate="print"/>
          <a:srcRect/>
          <a:stretch>
            <a:fillRect/>
          </a:stretch>
        </p:blipFill>
        <p:spPr bwMode="auto">
          <a:xfrm>
            <a:off x="428596" y="3286124"/>
            <a:ext cx="7475890" cy="2876558"/>
          </a:xfrm>
          <a:prstGeom prst="rect">
            <a:avLst/>
          </a:prstGeom>
          <a:noFill/>
          <a:ln w="9525">
            <a:noFill/>
            <a:miter lim="800000"/>
            <a:headEnd/>
            <a:tailEnd/>
          </a:ln>
          <a:effectLst/>
        </p:spPr>
      </p:pic>
      <p:pic>
        <p:nvPicPr>
          <p:cNvPr id="8" name="1 Resim" descr="yeni ram logo.png"/>
          <p:cNvPicPr>
            <a:picLocks noChangeAspect="1"/>
          </p:cNvPicPr>
          <p:nvPr/>
        </p:nvPicPr>
        <p:blipFill>
          <a:blip r:embed="rId3" cstate="print"/>
          <a:srcRect/>
          <a:stretch>
            <a:fillRect/>
          </a:stretch>
        </p:blipFill>
        <p:spPr bwMode="auto">
          <a:xfrm>
            <a:off x="6357950" y="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571079660"/>
      </p:ext>
    </p:extLst>
  </p:cSld>
  <p:clrMapOvr>
    <a:masterClrMapping/>
  </p:clrMapOvr>
  <p:transition spd="med">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Çerçeve 1"/>
          <p:cNvSpPr/>
          <p:nvPr/>
        </p:nvSpPr>
        <p:spPr>
          <a:xfrm>
            <a:off x="179512" y="2336964"/>
            <a:ext cx="4536504" cy="4038674"/>
          </a:xfrm>
          <a:prstGeom prst="frame">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marL="342900" lvl="0" indent="-342900" algn="ctr" fontAlgn="base">
              <a:lnSpc>
                <a:spcPct val="150000"/>
              </a:lnSpc>
              <a:spcBef>
                <a:spcPct val="20000"/>
              </a:spcBef>
              <a:spcAft>
                <a:spcPct val="0"/>
              </a:spcAft>
              <a:buClr>
                <a:srgbClr val="003366"/>
              </a:buClr>
            </a:pPr>
            <a:r>
              <a:rPr lang="tr-TR" sz="2500" b="1" kern="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a:t>
            </a:r>
            <a:r>
              <a:rPr lang="tr-TR" sz="2000" b="1" kern="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YGS’de</a:t>
            </a:r>
            <a:r>
              <a:rPr lang="tr-TR" sz="2000" b="1" kern="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BARAJI GEÇEMEYEN </a:t>
            </a:r>
            <a:r>
              <a:rPr lang="tr-TR" sz="20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ÖĞRENCİLER İKİNCİ AŞAMA OLAN </a:t>
            </a:r>
          </a:p>
          <a:p>
            <a:pPr marL="342900" lvl="0" indent="-342900" algn="ctr" fontAlgn="base">
              <a:lnSpc>
                <a:spcPct val="150000"/>
              </a:lnSpc>
              <a:spcBef>
                <a:spcPct val="20000"/>
              </a:spcBef>
              <a:spcAft>
                <a:spcPct val="0"/>
              </a:spcAft>
              <a:buClr>
                <a:srgbClr val="003366"/>
              </a:buClr>
            </a:pPr>
            <a:r>
              <a:rPr lang="tr-TR" sz="20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LYS  SINAVLARINA GİREMEYECEKLERDİR</a:t>
            </a:r>
            <a:endParaRPr lang="tr-T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Picture 5" descr="http://www.resimmax.com/data/media/406/www.resimmax.com_baraj_resimleri_2.jpg"/>
          <p:cNvPicPr>
            <a:picLocks noChangeAspect="1" noChangeArrowheads="1"/>
          </p:cNvPicPr>
          <p:nvPr/>
        </p:nvPicPr>
        <p:blipFill>
          <a:blip r:embed="rId2" cstate="print"/>
          <a:srcRect/>
          <a:stretch>
            <a:fillRect/>
          </a:stretch>
        </p:blipFill>
        <p:spPr bwMode="auto">
          <a:xfrm>
            <a:off x="4932040" y="2336964"/>
            <a:ext cx="3215020" cy="4038674"/>
          </a:xfrm>
          <a:prstGeom prst="rect">
            <a:avLst/>
          </a:prstGeom>
          <a:ln>
            <a:noFill/>
          </a:ln>
          <a:effectLst>
            <a:softEdge rad="112500"/>
          </a:effectLst>
        </p:spPr>
      </p:pic>
      <p:pic>
        <p:nvPicPr>
          <p:cNvPr id="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8982" y="315660"/>
            <a:ext cx="7940308" cy="154170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4" cstate="print"/>
          <a:srcRect/>
          <a:stretch>
            <a:fillRect/>
          </a:stretch>
        </p:blipFill>
        <p:spPr bwMode="auto">
          <a:xfrm>
            <a:off x="357158" y="78579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703289270"/>
      </p:ext>
    </p:extLst>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nvSpPr>
        <p:spPr bwMode="auto">
          <a:xfrm>
            <a:off x="179512" y="1916832"/>
            <a:ext cx="8208912" cy="4537075"/>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742950" marR="0" lvl="1" indent="-285750" algn="l" defTabSz="914400" rtl="0" eaLnBrk="1" fontAlgn="base" latinLnBrk="0" hangingPunct="1">
              <a:lnSpc>
                <a:spcPct val="90000"/>
              </a:lnSpc>
              <a:spcBef>
                <a:spcPct val="20000"/>
              </a:spcBef>
              <a:spcAft>
                <a:spcPct val="0"/>
              </a:spcAft>
              <a:buClr>
                <a:srgbClr val="003366"/>
              </a:buClr>
              <a:buSzPct val="55000"/>
              <a:buFont typeface="Wingdings" pitchFamily="2" charset="2"/>
              <a:buNone/>
              <a:tabLst/>
              <a:defRPr/>
            </a:pPr>
            <a:r>
              <a:rPr kumimoji="0" lang="tr-TR" sz="1800" b="0" i="0" u="none" strike="noStrike" kern="0" cap="none" spc="0" normalizeH="0" baseline="0" noProof="0" dirty="0" smtClean="0">
                <a:ln>
                  <a:noFill/>
                </a:ln>
                <a:solidFill>
                  <a:srgbClr val="003366"/>
                </a:solidFill>
                <a:effectLst/>
                <a:uLnTx/>
                <a:uFillTx/>
                <a:latin typeface="Times New Roman"/>
                <a:cs typeface="Times New Roman"/>
              </a:rPr>
              <a:t>     </a:t>
            </a:r>
            <a:endParaRPr kumimoji="0" lang="tr-TR" sz="1800" b="0" i="0" u="none" strike="noStrike" kern="0" cap="none" spc="0" normalizeH="0" baseline="0" noProof="0" dirty="0" smtClean="0">
              <a:ln>
                <a:noFill/>
              </a:ln>
              <a:solidFill>
                <a:srgbClr val="000000"/>
              </a:solidFill>
              <a:effectLst/>
              <a:uLnTx/>
              <a:uFillTx/>
              <a:latin typeface="Times New Roman"/>
              <a:cs typeface="Times New Roman"/>
            </a:endParaRP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Char char="n"/>
              <a:tabLst/>
              <a:defRPr/>
            </a:pP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LYS sınavları 5 ayrı oturum halinde gerçekleşecektir. Her oturumda farklı bir sınav uygulanacaktır. Dileyen aday tüm oturumlardaki sınavlara girebilecek.</a:t>
            </a: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cs typeface="Times New Roman"/>
            </a:endParaRP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Char char="n"/>
              <a:tabLst/>
              <a:defRPr/>
            </a:pP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Öğrenciler girmek istedikleri bölümlere göre </a:t>
            </a:r>
            <a:r>
              <a:rPr kumimoji="0" lang="tr-TR" sz="2100" b="1" i="0" u="sng" strike="noStrike" kern="0" cap="none" spc="0" normalizeH="0" baseline="0" noProof="0" dirty="0" smtClean="0">
                <a:ln>
                  <a:noFill/>
                </a:ln>
                <a:solidFill>
                  <a:srgbClr val="FF0000"/>
                </a:solidFill>
                <a:effectLst/>
                <a:uLnTx/>
                <a:uFillTx/>
                <a:latin typeface="Times New Roman"/>
                <a:cs typeface="Times New Roman"/>
              </a:rPr>
              <a:t>en az iki LYS sınavına</a:t>
            </a: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 katılacaktır.</a:t>
            </a: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cs typeface="Times New Roman"/>
            </a:endParaRP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Char char="n"/>
              <a:tabLst/>
              <a:defRPr/>
            </a:pPr>
            <a:r>
              <a:rPr kumimoji="0" lang="tr-TR" sz="2100" b="1" i="0" u="none" strike="noStrike" kern="0" cap="none" spc="0" normalizeH="0" baseline="0" noProof="0" dirty="0" err="1" smtClean="0">
                <a:ln>
                  <a:noFill/>
                </a:ln>
                <a:solidFill>
                  <a:srgbClr val="000000"/>
                </a:solidFill>
                <a:effectLst/>
                <a:uLnTx/>
                <a:uFillTx/>
                <a:latin typeface="Times New Roman"/>
                <a:cs typeface="Times New Roman"/>
              </a:rPr>
              <a:t>YGS’de</a:t>
            </a: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 </a:t>
            </a:r>
            <a:r>
              <a:rPr kumimoji="0" lang="tr-TR" sz="2100" b="1" i="0" u="sng" strike="noStrike" kern="0" cap="none" spc="0" normalizeH="0" baseline="0" noProof="0" dirty="0" smtClean="0">
                <a:ln>
                  <a:noFill/>
                </a:ln>
                <a:solidFill>
                  <a:srgbClr val="0033CC"/>
                </a:solidFill>
                <a:effectLst/>
                <a:uLnTx/>
                <a:uFillTx/>
                <a:latin typeface="Times New Roman"/>
                <a:cs typeface="Times New Roman"/>
              </a:rPr>
              <a:t>180</a:t>
            </a: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 barajı geçen herkes LYS sınavlarına girebilecektir.</a:t>
            </a: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cs typeface="Times New Roman"/>
            </a:endParaRPr>
          </a:p>
          <a:p>
            <a:pPr marL="742950" marR="0" lvl="1" indent="-285750" algn="just" defTabSz="914400" rtl="0" eaLnBrk="1" fontAlgn="base" latinLnBrk="0" hangingPunct="1">
              <a:lnSpc>
                <a:spcPct val="90000"/>
              </a:lnSpc>
              <a:spcBef>
                <a:spcPct val="20000"/>
              </a:spcBef>
              <a:spcAft>
                <a:spcPct val="0"/>
              </a:spcAft>
              <a:buClr>
                <a:srgbClr val="003366"/>
              </a:buClr>
              <a:buSzPct val="55000"/>
              <a:buFont typeface="Wingdings" pitchFamily="2" charset="2"/>
              <a:buChar char="n"/>
              <a:tabLst/>
              <a:defRPr/>
            </a:pPr>
            <a:r>
              <a:rPr kumimoji="0" lang="tr-TR" sz="2100" b="1" i="0" u="none" strike="noStrike" kern="0" cap="none" spc="0" normalizeH="0" baseline="0" noProof="0" dirty="0" smtClean="0">
                <a:ln>
                  <a:noFill/>
                </a:ln>
                <a:solidFill>
                  <a:srgbClr val="000000"/>
                </a:solidFill>
                <a:effectLst/>
                <a:uLnTx/>
                <a:uFillTx/>
                <a:latin typeface="Times New Roman"/>
                <a:cs typeface="Times New Roman"/>
              </a:rPr>
              <a:t>Sorular lise-2, lise-3 ve lise-4 ağırlıklı konulardan oluşacak. Lise-1 konularında da az oranda soru gelecek. Soru tarzları da daha çok bilgiye dayalı sorular olacak. </a:t>
            </a:r>
            <a:r>
              <a:rPr kumimoji="0" lang="tr-TR" sz="2100" b="0" i="0" u="none" strike="noStrike" kern="0" cap="none" spc="0" normalizeH="0" baseline="0" noProof="0" dirty="0" smtClean="0">
                <a:ln>
                  <a:noFill/>
                </a:ln>
                <a:solidFill>
                  <a:srgbClr val="000000"/>
                </a:solidFill>
                <a:effectLst/>
                <a:uLnTx/>
                <a:uFillTx/>
                <a:latin typeface="Times New Roman"/>
                <a:cs typeface="Times New Roman"/>
              </a:rPr>
              <a:t> </a:t>
            </a:r>
            <a:endParaRPr kumimoji="0" lang="tr-TR" sz="2100" b="1" i="0" u="none" strike="noStrike" kern="0" cap="none" spc="0" normalizeH="0" baseline="0" noProof="0" dirty="0" smtClean="0">
              <a:ln>
                <a:noFill/>
              </a:ln>
              <a:solidFill>
                <a:srgbClr val="000000"/>
              </a:solidFill>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endParaRPr kumimoji="0" lang="tr-TR" sz="21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2100" b="0" i="0" u="none" strike="noStrike" kern="0" cap="none" spc="0" normalizeH="0" baseline="0" noProof="0" dirty="0" smtClean="0">
              <a:ln>
                <a:noFill/>
              </a:ln>
              <a:solidFill>
                <a:srgbClr val="003366"/>
              </a:solidFill>
              <a:effectLst/>
              <a:uLnTx/>
              <a:uFillTx/>
              <a:latin typeface="Times New Roman"/>
              <a:ea typeface="+mn-ea"/>
              <a:cs typeface="Times New Roman"/>
            </a:endParaRP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http://b.vimeocdn.com/ts/185/045/185045838_640.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9512" y="116632"/>
            <a:ext cx="2808312" cy="162618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rgbClr val="FFFFFF"/>
                </a:solidFill>
              </a14:hiddenFill>
            </a:ext>
          </a:extLst>
        </p:spPr>
      </p:pic>
      <p:sp>
        <p:nvSpPr>
          <p:cNvPr id="3" name="Çift Dalga 2"/>
          <p:cNvSpPr/>
          <p:nvPr/>
        </p:nvSpPr>
        <p:spPr>
          <a:xfrm>
            <a:off x="2771800" y="41607"/>
            <a:ext cx="5544616" cy="1701209"/>
          </a:xfrm>
          <a:prstGeom prst="doubleWave">
            <a:avLst>
              <a:gd name="adj1" fmla="val 6250"/>
              <a:gd name="adj2" fmla="val 1441"/>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2.AŞAMA</a:t>
            </a:r>
          </a:p>
          <a:p>
            <a:pPr algn="ct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LİSANS YERLEŞTİRME SINAVI</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1 Resim" descr="yeni ram logo.png"/>
          <p:cNvPicPr>
            <a:picLocks noChangeAspect="1"/>
          </p:cNvPicPr>
          <p:nvPr/>
        </p:nvPicPr>
        <p:blipFill>
          <a:blip r:embed="rId4" cstate="print"/>
          <a:srcRect/>
          <a:stretch>
            <a:fillRect/>
          </a:stretch>
        </p:blipFill>
        <p:spPr bwMode="auto">
          <a:xfrm>
            <a:off x="6429388" y="57150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374239163"/>
      </p:ext>
    </p:extLst>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nvSpPr>
        <p:spPr bwMode="auto">
          <a:xfrm>
            <a:off x="1563109" y="2708920"/>
            <a:ext cx="6774135" cy="2283242"/>
          </a:xfrm>
          <a:prstGeom prst="wedgeRoundRectCallou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2016 LYS başvuru tarihleri: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 Nisan ayı</a:t>
            </a:r>
            <a:r>
              <a:rPr kumimoji="0" lang="tr-TR" sz="1600" b="0" i="0" u="none" strike="noStrike" kern="0" cap="none" spc="0" normalizeH="0" noProof="0" dirty="0" smtClean="0">
                <a:ln>
                  <a:noFill/>
                </a:ln>
                <a:solidFill>
                  <a:srgbClr val="000000"/>
                </a:solidFill>
                <a:effectLst/>
                <a:uLnTx/>
                <a:uFillTx/>
                <a:latin typeface="Times New Roman"/>
                <a:cs typeface="Times New Roman"/>
              </a:rPr>
              <a:t> sonlarına doğru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yapılacaktır.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2016</a:t>
            </a:r>
            <a:r>
              <a:rPr kumimoji="0" lang="tr-TR" sz="1600" b="1" i="0" u="none" strike="noStrike" kern="0" cap="none" spc="0" normalizeH="0" noProof="0" dirty="0" smtClean="0">
                <a:ln>
                  <a:noFill/>
                </a:ln>
                <a:solidFill>
                  <a:srgbClr val="C00000"/>
                </a:solidFill>
                <a:effectLst/>
                <a:uLnTx/>
                <a:uFillTx/>
                <a:latin typeface="Times New Roman"/>
                <a:cs typeface="Times New Roman"/>
              </a:rPr>
              <a:t> </a:t>
            </a: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Sınav ücretleri:</a:t>
            </a:r>
            <a:r>
              <a:rPr kumimoji="0" lang="tr-TR" sz="1600" b="0" i="0" u="none" strike="noStrike" kern="0" cap="none" spc="0" normalizeH="0" baseline="0" noProof="0" dirty="0" smtClean="0">
                <a:ln>
                  <a:noFill/>
                </a:ln>
                <a:solidFill>
                  <a:srgbClr val="C00000"/>
                </a:solidFill>
                <a:effectLst/>
                <a:uLnTx/>
                <a:uFillTx/>
                <a:latin typeface="Times New Roman"/>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Her LYS sınavına </a:t>
            </a:r>
            <a:r>
              <a:rPr lang="tr-TR" sz="1600" kern="0" dirty="0" smtClean="0">
                <a:solidFill>
                  <a:srgbClr val="000000"/>
                </a:solidFill>
                <a:latin typeface="Times New Roman"/>
                <a:cs typeface="Times New Roman"/>
              </a:rPr>
              <a:t>….</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 TL alınacak.</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2016 LYS sonuçlarının açıklanması:</a:t>
            </a:r>
            <a:r>
              <a:rPr kumimoji="0" lang="tr-TR" sz="1600" b="0" i="0" u="none" strike="noStrike" kern="0" cap="none" spc="0" normalizeH="0" baseline="0" noProof="0" dirty="0" smtClean="0">
                <a:ln>
                  <a:noFill/>
                </a:ln>
                <a:solidFill>
                  <a:srgbClr val="C00000"/>
                </a:solidFill>
                <a:effectLst/>
                <a:uLnTx/>
                <a:uFillTx/>
                <a:latin typeface="Times New Roman"/>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Temmuz ayı içerisinde açıklanacak</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lang="tr-TR" sz="1600" kern="0" dirty="0" smtClean="0">
                <a:solidFill>
                  <a:srgbClr val="000000"/>
                </a:solidFill>
                <a:latin typeface="Times New Roman"/>
                <a:cs typeface="Times New Roman"/>
              </a:rPr>
              <a:t>(</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2015 yılında Temmuz ayı ilk haftasında açıklanmıştı).</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2016 ÖSYS tercihlerinin tarihi:</a:t>
            </a:r>
            <a:r>
              <a:rPr lang="tr-TR" sz="1600" b="1" kern="0" dirty="0">
                <a:solidFill>
                  <a:srgbClr val="0033CC"/>
                </a:solidFill>
                <a:latin typeface="Times New Roman"/>
                <a:cs typeface="Times New Roman"/>
              </a:rPr>
              <a:t> </a:t>
            </a:r>
            <a:r>
              <a:rPr kumimoji="0" lang="tr-TR" sz="1600" b="0" i="0" u="none" strike="noStrike" kern="0" cap="none" spc="0" normalizeH="0" baseline="0" noProof="0" dirty="0" smtClean="0">
                <a:ln>
                  <a:noFill/>
                </a:ln>
                <a:effectLst/>
                <a:uLnTx/>
                <a:uFillTx/>
                <a:latin typeface="Times New Roman"/>
                <a:cs typeface="Times New Roman"/>
              </a:rPr>
              <a:t>T</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emmuz ayı ikinci haftası başlar, 3.hafta</a:t>
            </a:r>
            <a:endParaRPr lang="tr-TR" sz="1600" kern="0" dirty="0">
              <a:solidFill>
                <a:srgbClr val="000000"/>
              </a:solidFill>
              <a:latin typeface="Times New Roman"/>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noProof="0" dirty="0" smtClean="0">
                <a:ln>
                  <a:noFill/>
                </a:ln>
                <a:solidFill>
                  <a:srgbClr val="000000"/>
                </a:solidFill>
                <a:effectLst/>
                <a:uLnTx/>
                <a:uFillTx/>
                <a:latin typeface="Times New Roman"/>
                <a:cs typeface="Times New Roman"/>
              </a:rPr>
              <a:t>sonu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sona erer (2015 yılında 08-18</a:t>
            </a:r>
            <a:r>
              <a:rPr kumimoji="0" lang="tr-TR" sz="1600" b="0" i="0" u="none" strike="noStrike" kern="0" cap="none" spc="0" normalizeH="0" noProof="0" dirty="0" smtClean="0">
                <a:ln>
                  <a:noFill/>
                </a:ln>
                <a:solidFill>
                  <a:srgbClr val="000000"/>
                </a:solidFill>
                <a:effectLst/>
                <a:uLnTx/>
                <a:uFillTx/>
                <a:latin typeface="Times New Roman"/>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Temmuz arası yapılmıştı).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2016 ÖSYS Tercih sonuçlarının açıklanması: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Tercihlerin bitmesinden</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lang="tr-TR" sz="1600" kern="0" dirty="0" smtClean="0">
                <a:solidFill>
                  <a:srgbClr val="000000"/>
                </a:solidFill>
                <a:latin typeface="Times New Roman"/>
                <a:cs typeface="Times New Roman"/>
              </a:rPr>
              <a:t>sonra tahmini</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 2 hafta içerisinde (14 gün) açıklanmaktadır.</a:t>
            </a: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050" name="Picture 2" descr="http://www.egitimhane.biz/resimler/2/2014-lys-matematikedebiyatsosyal-bilgilercografyafen-bilimleryabanci-dil-sinav-tarihleri-1998.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82" y="116632"/>
            <a:ext cx="1515075" cy="662473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8" name="Çift Dalga 7"/>
          <p:cNvSpPr/>
          <p:nvPr/>
        </p:nvSpPr>
        <p:spPr>
          <a:xfrm>
            <a:off x="1838011" y="5326796"/>
            <a:ext cx="6053363" cy="1221078"/>
          </a:xfrm>
          <a:prstGeom prst="doubleWave">
            <a:avLst>
              <a:gd name="adj1" fmla="val 6250"/>
              <a:gd name="adj2" fmla="val 1441"/>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LİSANS YERLEŞTİRME SINAVI</a:t>
            </a:r>
          </a:p>
          <a:p>
            <a:pPr algn="ct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2015 TAKVİMİ</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9" name="Tablo 8"/>
          <p:cNvGraphicFramePr>
            <a:graphicFrameLocks noGrp="1"/>
          </p:cNvGraphicFramePr>
          <p:nvPr>
            <p:extLst>
              <p:ext uri="{D42A27DB-BD31-4B8C-83A1-F6EECF244321}">
                <p14:modId xmlns="" xmlns:p14="http://schemas.microsoft.com/office/powerpoint/2010/main" val="3064293257"/>
              </p:ext>
            </p:extLst>
          </p:nvPr>
        </p:nvGraphicFramePr>
        <p:xfrm>
          <a:off x="1896149" y="265612"/>
          <a:ext cx="6108054" cy="2353445"/>
        </p:xfrm>
        <a:graphic>
          <a:graphicData uri="http://schemas.openxmlformats.org/drawingml/2006/table">
            <a:tbl>
              <a:tblPr firstRow="1" bandRow="1">
                <a:tableStyleId>{2A488322-F2BA-4B5B-9748-0D474271808F}</a:tableStyleId>
              </a:tblPr>
              <a:tblGrid>
                <a:gridCol w="2036018"/>
                <a:gridCol w="2036018"/>
                <a:gridCol w="2036018"/>
              </a:tblGrid>
              <a:tr h="416294">
                <a:tc>
                  <a:txBody>
                    <a:bodyPr/>
                    <a:lstStyle/>
                    <a:p>
                      <a:pPr algn="ctr"/>
                      <a:r>
                        <a:rPr lang="tr-TR" dirty="0" smtClean="0">
                          <a:effectLst/>
                        </a:rPr>
                        <a:t>SINAV ADI</a:t>
                      </a:r>
                      <a:endParaRPr lang="tr-TR" b="1" dirty="0">
                        <a:effectLst/>
                      </a:endParaRPr>
                    </a:p>
                  </a:txBody>
                  <a:tcPr anchor="ctr"/>
                </a:tc>
                <a:tc>
                  <a:txBody>
                    <a:bodyPr/>
                    <a:lstStyle/>
                    <a:p>
                      <a:pPr algn="ctr"/>
                      <a:r>
                        <a:rPr lang="tr-TR" dirty="0" smtClean="0">
                          <a:effectLst/>
                        </a:rPr>
                        <a:t>TARİH</a:t>
                      </a:r>
                      <a:endParaRPr lang="tr-TR" b="1" dirty="0">
                        <a:effectLst/>
                      </a:endParaRPr>
                    </a:p>
                  </a:txBody>
                  <a:tcPr anchor="ctr"/>
                </a:tc>
                <a:tc>
                  <a:txBody>
                    <a:bodyPr/>
                    <a:lstStyle/>
                    <a:p>
                      <a:pPr algn="ctr"/>
                      <a:r>
                        <a:rPr lang="tr-TR" dirty="0" smtClean="0">
                          <a:effectLst/>
                        </a:rPr>
                        <a:t>SAAT</a:t>
                      </a:r>
                      <a:endParaRPr lang="tr-TR" b="1" dirty="0">
                        <a:effectLst/>
                      </a:endParaRPr>
                    </a:p>
                  </a:txBody>
                  <a:tcPr anchor="ctr"/>
                </a:tc>
              </a:tr>
              <a:tr h="410591">
                <a:tc>
                  <a:txBody>
                    <a:bodyPr/>
                    <a:lstStyle/>
                    <a:p>
                      <a:pPr algn="ctr"/>
                      <a:r>
                        <a:rPr lang="tr-TR" sz="1800" dirty="0" smtClean="0">
                          <a:effectLst/>
                        </a:rPr>
                        <a:t>LYS-1</a:t>
                      </a:r>
                      <a:endParaRPr lang="tr-TR" sz="1800" b="1" dirty="0" smtClean="0">
                        <a:effectLst/>
                      </a:endParaRPr>
                    </a:p>
                  </a:txBody>
                  <a:tcPr anchor="ctr"/>
                </a:tc>
                <a:tc>
                  <a:txBody>
                    <a:bodyPr/>
                    <a:lstStyle/>
                    <a:p>
                      <a:pPr algn="ctr"/>
                      <a:endParaRPr lang="tr-TR" b="1" dirty="0">
                        <a:effectLst/>
                      </a:endParaRPr>
                    </a:p>
                  </a:txBody>
                  <a:tcPr anchor="ctr"/>
                </a:tc>
                <a:tc>
                  <a:txBody>
                    <a:bodyPr/>
                    <a:lstStyle/>
                    <a:p>
                      <a:pPr algn="ctr"/>
                      <a:endParaRPr lang="tr-TR" b="1" dirty="0">
                        <a:effectLst/>
                      </a:endParaRPr>
                    </a:p>
                  </a:txBody>
                  <a:tcPr anchor="ctr"/>
                </a:tc>
              </a:tr>
              <a:tr h="381640">
                <a:tc>
                  <a:txBody>
                    <a:bodyPr/>
                    <a:lstStyle/>
                    <a:p>
                      <a:pPr algn="ctr"/>
                      <a:r>
                        <a:rPr lang="tr-TR" dirty="0" smtClean="0">
                          <a:effectLst/>
                        </a:rPr>
                        <a:t>LYS</a:t>
                      </a:r>
                      <a:r>
                        <a:rPr lang="tr-TR" baseline="0" dirty="0" smtClean="0">
                          <a:effectLst/>
                        </a:rPr>
                        <a:t>-2</a:t>
                      </a:r>
                      <a:endParaRPr lang="tr-TR" b="1" dirty="0">
                        <a:effectLst/>
                      </a:endParaRPr>
                    </a:p>
                  </a:txBody>
                  <a:tcPr anchor="ctr"/>
                </a:tc>
                <a:tc>
                  <a:txBody>
                    <a:bodyPr/>
                    <a:lstStyle/>
                    <a:p>
                      <a:pPr algn="ctr"/>
                      <a:endParaRPr lang="tr-TR" b="1" dirty="0">
                        <a:effectLst/>
                      </a:endParaRPr>
                    </a:p>
                  </a:txBody>
                  <a:tcPr anchor="ctr"/>
                </a:tc>
                <a:tc>
                  <a:txBody>
                    <a:bodyPr/>
                    <a:lstStyle/>
                    <a:p>
                      <a:pPr algn="ctr"/>
                      <a:endParaRPr lang="tr-TR" b="1" dirty="0">
                        <a:effectLst/>
                      </a:endParaRPr>
                    </a:p>
                  </a:txBody>
                  <a:tcPr anchor="ctr"/>
                </a:tc>
              </a:tr>
              <a:tr h="381640">
                <a:tc>
                  <a:txBody>
                    <a:bodyPr/>
                    <a:lstStyle/>
                    <a:p>
                      <a:pPr algn="ctr"/>
                      <a:r>
                        <a:rPr lang="tr-TR" dirty="0" smtClean="0">
                          <a:effectLst/>
                        </a:rPr>
                        <a:t>LYS-3</a:t>
                      </a:r>
                      <a:endParaRPr lang="tr-TR" b="1" dirty="0">
                        <a:effectLst/>
                      </a:endParaRPr>
                    </a:p>
                  </a:txBody>
                  <a:tcPr anchor="ctr"/>
                </a:tc>
                <a:tc>
                  <a:txBody>
                    <a:bodyPr/>
                    <a:lstStyle/>
                    <a:p>
                      <a:pPr algn="ctr"/>
                      <a:endParaRPr lang="tr-TR" b="1" dirty="0">
                        <a:effectLst/>
                      </a:endParaRPr>
                    </a:p>
                  </a:txBody>
                  <a:tcPr anchor="ctr"/>
                </a:tc>
                <a:tc>
                  <a:txBody>
                    <a:bodyPr/>
                    <a:lstStyle/>
                    <a:p>
                      <a:pPr algn="ctr"/>
                      <a:endParaRPr lang="tr-TR" b="1" dirty="0">
                        <a:effectLst/>
                      </a:endParaRPr>
                    </a:p>
                  </a:txBody>
                  <a:tcPr anchor="ctr"/>
                </a:tc>
              </a:tr>
              <a:tr h="381640">
                <a:tc>
                  <a:txBody>
                    <a:bodyPr/>
                    <a:lstStyle/>
                    <a:p>
                      <a:pPr algn="ctr"/>
                      <a:r>
                        <a:rPr lang="tr-TR" dirty="0" smtClean="0">
                          <a:effectLst/>
                        </a:rPr>
                        <a:t>LYS-4</a:t>
                      </a:r>
                      <a:endParaRPr lang="tr-TR" b="1" dirty="0">
                        <a:effectLst/>
                      </a:endParaRPr>
                    </a:p>
                  </a:txBody>
                  <a:tcPr anchor="ctr"/>
                </a:tc>
                <a:tc>
                  <a:txBody>
                    <a:bodyPr/>
                    <a:lstStyle/>
                    <a:p>
                      <a:pPr algn="ctr"/>
                      <a:endParaRPr lang="tr-TR" b="1" dirty="0">
                        <a:effectLst/>
                      </a:endParaRPr>
                    </a:p>
                  </a:txBody>
                  <a:tcPr anchor="ctr"/>
                </a:tc>
                <a:tc>
                  <a:txBody>
                    <a:bodyPr/>
                    <a:lstStyle/>
                    <a:p>
                      <a:pPr algn="ctr"/>
                      <a:endParaRPr lang="tr-TR" b="1" dirty="0">
                        <a:effectLst/>
                      </a:endParaRPr>
                    </a:p>
                  </a:txBody>
                  <a:tcPr anchor="ctr"/>
                </a:tc>
              </a:tr>
              <a:tr h="381640">
                <a:tc>
                  <a:txBody>
                    <a:bodyPr/>
                    <a:lstStyle/>
                    <a:p>
                      <a:pPr algn="ctr"/>
                      <a:r>
                        <a:rPr lang="tr-TR" dirty="0" smtClean="0">
                          <a:effectLst/>
                        </a:rPr>
                        <a:t>LYS-5</a:t>
                      </a:r>
                      <a:endParaRPr lang="tr-TR" b="1" dirty="0">
                        <a:effectLst/>
                      </a:endParaRPr>
                    </a:p>
                  </a:txBody>
                  <a:tcPr anchor="ctr"/>
                </a:tc>
                <a:tc>
                  <a:txBody>
                    <a:bodyPr/>
                    <a:lstStyle/>
                    <a:p>
                      <a:pPr algn="ctr"/>
                      <a:endParaRPr lang="tr-TR" b="1" dirty="0">
                        <a:effectLst/>
                      </a:endParaRPr>
                    </a:p>
                  </a:txBody>
                  <a:tcPr anchor="ctr"/>
                </a:tc>
                <a:tc>
                  <a:txBody>
                    <a:bodyPr/>
                    <a:lstStyle/>
                    <a:p>
                      <a:pPr algn="ctr"/>
                      <a:endParaRPr lang="tr-TR" b="1" dirty="0">
                        <a:effectLst/>
                      </a:endParaRPr>
                    </a:p>
                  </a:txBody>
                  <a:tcPr anchor="ctr"/>
                </a:tc>
              </a:tr>
            </a:tbl>
          </a:graphicData>
        </a:graphic>
      </p:graphicFrame>
      <p:pic>
        <p:nvPicPr>
          <p:cNvPr id="10" name="1 Resim" descr="yeni ram logo.png"/>
          <p:cNvPicPr>
            <a:picLocks noChangeAspect="1"/>
          </p:cNvPicPr>
          <p:nvPr/>
        </p:nvPicPr>
        <p:blipFill>
          <a:blip r:embed="rId4" cstate="print"/>
          <a:srcRect/>
          <a:stretch>
            <a:fillRect/>
          </a:stretch>
        </p:blipFill>
        <p:spPr bwMode="auto">
          <a:xfrm>
            <a:off x="0"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799775247"/>
      </p:ext>
    </p:extLst>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224603" y="2132856"/>
            <a:ext cx="5976664" cy="3096344"/>
          </a:xfrm>
          <a:prstGeom prst="foldedCorner">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LYS-1= Matematik-2,  Geometri- (Analitik </a:t>
            </a:r>
            <a:r>
              <a:rPr kumimoji="0" lang="tr-TR" sz="1800" b="1" i="0" u="none" strike="noStrike" kern="0" normalizeH="0" baseline="0" noProof="0" dirty="0" err="1" smtClean="0">
                <a:ln w="11430"/>
                <a:effectLst>
                  <a:outerShdw blurRad="50800" dist="39000" dir="5460000" algn="tl">
                    <a:srgbClr val="000000">
                      <a:alpha val="38000"/>
                    </a:srgbClr>
                  </a:outerShdw>
                </a:effectLst>
                <a:uLnTx/>
                <a:uFillTx/>
                <a:latin typeface="Times New Roman"/>
                <a:cs typeface="Times New Roman"/>
              </a:rPr>
              <a:t>Geo</a:t>
            </a: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a:t>
            </a: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LYS-2= Fen Bilimleri-2 (Fizik, Kimya, Biyoloji)</a:t>
            </a: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LYS-3= Türk Dili ve Edebiyat, Coğrafya-1</a:t>
            </a: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LYS-4= Tarih, Coğrafya-2, </a:t>
            </a:r>
            <a:r>
              <a:rPr kumimoji="0" lang="tr-TR" sz="1800" b="1" i="0" u="none" strike="noStrike" kern="0" normalizeH="0" baseline="0" noProof="0" dirty="0" err="1" smtClean="0">
                <a:ln w="11430"/>
                <a:effectLst>
                  <a:outerShdw blurRad="50800" dist="39000" dir="5460000" algn="tl">
                    <a:srgbClr val="000000">
                      <a:alpha val="38000"/>
                    </a:srgbClr>
                  </a:outerShdw>
                </a:effectLst>
                <a:uLnTx/>
                <a:uFillTx/>
                <a:latin typeface="Times New Roman"/>
                <a:cs typeface="Times New Roman"/>
              </a:rPr>
              <a:t>Felse</a:t>
            </a: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 </a:t>
            </a:r>
            <a:r>
              <a:rPr kumimoji="0" lang="tr-TR" sz="1800" b="1" i="0" u="none" strike="noStrike" kern="0" normalizeH="0" baseline="0" noProof="0" dirty="0" err="1" smtClean="0">
                <a:ln w="11430"/>
                <a:effectLst>
                  <a:outerShdw blurRad="50800" dist="39000" dir="5460000" algn="tl">
                    <a:srgbClr val="000000">
                      <a:alpha val="38000"/>
                    </a:srgbClr>
                  </a:outerShdw>
                </a:effectLst>
                <a:uLnTx/>
                <a:uFillTx/>
                <a:latin typeface="Times New Roman"/>
                <a:cs typeface="Times New Roman"/>
              </a:rPr>
              <a:t>Gru</a:t>
            </a: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 ve Din Kül.</a:t>
            </a: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1800" b="1" i="0" u="none" strike="noStrike" kern="0" normalizeH="0" baseline="0" noProof="0" dirty="0" smtClean="0">
                <a:ln w="11430"/>
                <a:effectLst>
                  <a:outerShdw blurRad="50800" dist="39000" dir="5460000" algn="tl">
                    <a:srgbClr val="000000">
                      <a:alpha val="38000"/>
                    </a:srgbClr>
                  </a:outerShdw>
                </a:effectLst>
                <a:uLnTx/>
                <a:uFillTx/>
                <a:latin typeface="Times New Roman"/>
                <a:cs typeface="Times New Roman"/>
              </a:rPr>
              <a:t>LYS-5= Yabancı Dil </a:t>
            </a: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1800" b="1" i="0" u="none" strike="noStrike" kern="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Times New Roman"/>
              <a:cs typeface="Times New Roman"/>
            </a:endParaRPr>
          </a:p>
          <a:p>
            <a:pPr marL="342900" marR="0" lvl="0" indent="-342900" algn="l"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r>
              <a:rPr kumimoji="0" lang="tr-TR" sz="1800" b="1" i="0" u="none" strike="noStrike" kern="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Times New Roman"/>
                <a:cs typeface="Times New Roman"/>
              </a:rPr>
              <a:t>    </a:t>
            </a: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8" name="1 Resim" descr="yeni ram logo.png"/>
          <p:cNvPicPr>
            <a:picLocks noChangeAspect="1"/>
          </p:cNvPicPr>
          <p:nvPr/>
        </p:nvPicPr>
        <p:blipFill>
          <a:blip r:embed="rId3" cstate="print"/>
          <a:srcRect/>
          <a:stretch>
            <a:fillRect/>
          </a:stretch>
        </p:blipFill>
        <p:spPr bwMode="auto">
          <a:xfrm>
            <a:off x="6215074" y="542926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704875810"/>
      </p:ext>
    </p:extLst>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2" name="Picture 2" descr="http://www.ingilizceogretim.com/wp-content/uploads/Lys_puan_turleri-600x397.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9926" y="1826574"/>
            <a:ext cx="8046489" cy="460282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9" name="1 Resim" descr="yeni ram logo.png"/>
          <p:cNvPicPr>
            <a:picLocks noChangeAspect="1"/>
          </p:cNvPicPr>
          <p:nvPr/>
        </p:nvPicPr>
        <p:blipFill>
          <a:blip r:embed="rId5" cstate="print"/>
          <a:srcRect/>
          <a:stretch>
            <a:fillRect/>
          </a:stretch>
        </p:blipFill>
        <p:spPr bwMode="auto">
          <a:xfrm>
            <a:off x="6929454" y="592933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473280957"/>
      </p:ext>
    </p:extLst>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6" name="Rectangle 4"/>
          <p:cNvSpPr>
            <a:spLocks noGrp="1" noChangeArrowheads="1"/>
          </p:cNvSpPr>
          <p:nvPr/>
        </p:nvSpPr>
        <p:spPr bwMode="auto">
          <a:xfrm>
            <a:off x="147255" y="1442840"/>
            <a:ext cx="8169161" cy="546000"/>
          </a:xfrm>
          <a:prstGeom prst="flowChartAlternateProcess">
            <a:avLst/>
          </a:prstGeom>
          <a:ln/>
          <a:ex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lvl1pPr algn="ctr" rtl="0" eaLnBrk="0" fontAlgn="base" hangingPunct="0">
              <a:lnSpc>
                <a:spcPct val="85000"/>
              </a:lnSpc>
              <a:spcBef>
                <a:spcPct val="0"/>
              </a:spcBef>
              <a:spcAft>
                <a:spcPct val="0"/>
              </a:spcAft>
              <a:defRPr sz="4400">
                <a:solidFill>
                  <a:schemeClr val="tx2"/>
                </a:solidFill>
                <a:latin typeface="+mj-lt"/>
                <a:ea typeface="+mj-ea"/>
                <a:cs typeface="+mj-cs"/>
              </a:defRPr>
            </a:lvl1pPr>
            <a:lvl2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9pPr>
          </a:lstStyle>
          <a:p>
            <a:pPr marL="0" marR="0" lvl="0" indent="0" algn="ctr" defTabSz="914400" rtl="0" eaLnBrk="1" fontAlgn="base" latinLnBrk="0" hangingPunct="1">
              <a:lnSpc>
                <a:spcPct val="85000"/>
              </a:lnSpc>
              <a:spcBef>
                <a:spcPct val="0"/>
              </a:spcBef>
              <a:spcAft>
                <a:spcPct val="0"/>
              </a:spcAft>
              <a:buClrTx/>
              <a:buSzTx/>
              <a:buFontTx/>
              <a:buNone/>
              <a:tabLst/>
              <a:defRPr/>
            </a:pPr>
            <a:r>
              <a:rPr kumimoji="0" lang="tr-TR" sz="32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j-ea"/>
                <a:cs typeface="Times New Roman"/>
              </a:rPr>
              <a:t>LYS - 1 (MATEMATİK-GEOMETRİ)</a:t>
            </a:r>
            <a:endParaRPr kumimoji="0" lang="en-US" sz="32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Times New Roman"/>
              <a:ea typeface="+mj-ea"/>
              <a:cs typeface="Times New Roman"/>
            </a:endParaRPr>
          </a:p>
        </p:txBody>
      </p:sp>
      <p:sp>
        <p:nvSpPr>
          <p:cNvPr id="7" name="Text Box 6"/>
          <p:cNvSpPr txBox="1">
            <a:spLocks noChangeArrowheads="1"/>
          </p:cNvSpPr>
          <p:nvPr/>
        </p:nvSpPr>
        <p:spPr bwMode="auto">
          <a:xfrm>
            <a:off x="2051721" y="3827591"/>
            <a:ext cx="6264696" cy="2522458"/>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wrap="square">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just" defTabSz="914400" rtl="0" eaLnBrk="1" fontAlgn="base" latinLnBrk="0" hangingPunct="1">
              <a:lnSpc>
                <a:spcPct val="100000"/>
              </a:lnSpc>
              <a:spcBef>
                <a:spcPct val="0"/>
              </a:spcBef>
              <a:spcAft>
                <a:spcPct val="0"/>
              </a:spcAft>
              <a:buClrTx/>
              <a:buSzTx/>
              <a:buFontTx/>
              <a:buChar char="•"/>
              <a:tabLst/>
              <a:defRPr/>
            </a:pPr>
            <a:r>
              <a:rPr kumimoji="0" lang="tr-TR" sz="1800" b="0" i="0" u="none" strike="noStrike" kern="1200" cap="none" spc="0" normalizeH="0" baseline="0" noProof="0" dirty="0" smtClean="0">
                <a:ln>
                  <a:noFill/>
                </a:ln>
                <a:solidFill>
                  <a:srgbClr val="000000"/>
                </a:solidFill>
                <a:effectLst/>
                <a:uLnTx/>
                <a:uFillTx/>
                <a:latin typeface="+mn-lt"/>
                <a:ea typeface="+mn-ea"/>
                <a:cs typeface="Times New Roman" pitchFamily="18" charset="0"/>
              </a:rPr>
              <a:t>  </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Matematik ve Geometri testleri için </a:t>
            </a:r>
            <a:r>
              <a:rPr kumimoji="0" lang="tr-TR" sz="1800" b="0" i="0" u="sng"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n-lt"/>
                <a:ea typeface="+mn-ea"/>
                <a:cs typeface="Times New Roman" pitchFamily="18" charset="0"/>
              </a:rPr>
              <a:t>ayrı soru kitapçıkları ve ayrı süreler</a:t>
            </a:r>
            <a:r>
              <a:rPr kumimoji="0" lang="tr-TR" sz="1800" b="0" i="0" u="sng"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n-lt"/>
                <a:ea typeface="+mn-ea"/>
                <a:cs typeface="Times New Roman" pitchFamily="18" charset="0"/>
              </a:rPr>
              <a:t> </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verilecek.</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defRPr/>
            </a:pPr>
            <a:r>
              <a:rPr kumimoji="0" lang="tr-TR" sz="1800" b="1" i="0" u="none" strike="noStrike" kern="1200" cap="none" spc="0" normalizeH="0" baseline="0" noProof="0" dirty="0">
                <a:ln>
                  <a:noFill/>
                </a:ln>
                <a:solidFill>
                  <a:srgbClr val="000000"/>
                </a:solidFill>
                <a:effectLst/>
                <a:uLnTx/>
                <a:uFillTx/>
                <a:latin typeface="+mn-lt"/>
                <a:ea typeface="+mn-ea"/>
                <a:cs typeface="Times New Roman" pitchFamily="18" charset="0"/>
              </a:rPr>
              <a:t> Cevap kağıdı iki test için ortak olacak</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smtClean="0">
                <a:ln>
                  <a:noFill/>
                </a:ln>
                <a:solidFill>
                  <a:srgbClr val="FF0000"/>
                </a:solidFill>
                <a:effectLst/>
                <a:uLnTx/>
                <a:uFillTx/>
                <a:latin typeface="+mn-lt"/>
                <a:ea typeface="+mn-ea"/>
                <a:cs typeface="Times New Roman" pitchFamily="18" charset="0"/>
              </a:rPr>
              <a:t>Not</a:t>
            </a:r>
            <a:r>
              <a:rPr kumimoji="0" lang="tr-TR" sz="1800" b="0" i="0" u="none" strike="noStrike" kern="1200" cap="none" spc="0" normalizeH="0" baseline="0" noProof="0" dirty="0">
                <a:ln>
                  <a:noFill/>
                </a:ln>
                <a:solidFill>
                  <a:srgbClr val="FF0000"/>
                </a:solidFill>
                <a:effectLst/>
                <a:uLnTx/>
                <a:uFillTx/>
                <a:latin typeface="+mn-lt"/>
                <a:ea typeface="+mn-ea"/>
                <a:cs typeface="Times New Roman" pitchFamily="18" charset="0"/>
              </a:rPr>
              <a:t>:</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 </a:t>
            </a:r>
            <a:r>
              <a:rPr kumimoji="0" lang="tr-TR" sz="1800" b="1" i="0" u="none" strike="noStrike" kern="1200" cap="none" spc="0" normalizeH="0" baseline="0" noProof="0" dirty="0">
                <a:ln>
                  <a:noFill/>
                </a:ln>
                <a:solidFill>
                  <a:srgbClr val="000000"/>
                </a:solidFill>
                <a:effectLst/>
                <a:uLnTx/>
                <a:uFillTx/>
                <a:latin typeface="+mn-lt"/>
                <a:ea typeface="+mn-ea"/>
                <a:cs typeface="Times New Roman" pitchFamily="18" charset="0"/>
              </a:rPr>
              <a:t>2010 LYS-1′de</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 matematikten 7 tane 9. sınıf müfredatından,</a:t>
            </a:r>
            <a:r>
              <a:rPr kumimoji="0" lang="tr-TR" sz="1800" b="1" i="0" u="none" strike="noStrike" kern="1200" cap="none" spc="0" normalizeH="0" baseline="0" noProof="0" dirty="0">
                <a:ln>
                  <a:noFill/>
                </a:ln>
                <a:solidFill>
                  <a:srgbClr val="000000"/>
                </a:solidFill>
                <a:effectLst/>
                <a:uLnTx/>
                <a:uFillTx/>
                <a:latin typeface="+mn-lt"/>
                <a:ea typeface="+mn-ea"/>
                <a:cs typeface="Times New Roman" pitchFamily="18" charset="0"/>
              </a:rPr>
              <a:t> 2011 </a:t>
            </a:r>
            <a:r>
              <a:rPr kumimoji="0" lang="tr-TR" sz="1800" b="1" i="0" u="none" strike="noStrike" kern="1200" cap="none" spc="0" normalizeH="0" baseline="0" noProof="0" dirty="0" err="1">
                <a:ln>
                  <a:noFill/>
                </a:ln>
                <a:solidFill>
                  <a:srgbClr val="000000"/>
                </a:solidFill>
                <a:effectLst/>
                <a:uLnTx/>
                <a:uFillTx/>
                <a:latin typeface="+mn-lt"/>
                <a:ea typeface="+mn-ea"/>
                <a:cs typeface="Times New Roman" pitchFamily="18" charset="0"/>
              </a:rPr>
              <a:t>LYS’de</a:t>
            </a:r>
            <a:r>
              <a:rPr kumimoji="0" lang="tr-TR" sz="1800" b="1" i="0" u="none" strike="noStrike" kern="1200" cap="none" spc="0" normalizeH="0" baseline="0" noProof="0" dirty="0">
                <a:ln>
                  <a:noFill/>
                </a:ln>
                <a:solidFill>
                  <a:srgbClr val="000000"/>
                </a:solidFill>
                <a:effectLst/>
                <a:uLnTx/>
                <a:uFillTx/>
                <a:latin typeface="+mn-lt"/>
                <a:ea typeface="+mn-ea"/>
                <a:cs typeface="Times New Roman" pitchFamily="18" charset="0"/>
              </a:rPr>
              <a:t> </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18 tane 9. sınıf müfredatından</a:t>
            </a:r>
            <a:r>
              <a:rPr kumimoji="0" lang="tr-TR" sz="1800" b="1" i="0" u="none" strike="noStrike" kern="1200" cap="none" spc="0" normalizeH="0" baseline="0" noProof="0" dirty="0">
                <a:ln>
                  <a:noFill/>
                </a:ln>
                <a:solidFill>
                  <a:srgbClr val="000000"/>
                </a:solidFill>
                <a:effectLst/>
                <a:uLnTx/>
                <a:uFillTx/>
                <a:latin typeface="+mn-lt"/>
                <a:ea typeface="+mn-ea"/>
                <a:cs typeface="Times New Roman" pitchFamily="18" charset="0"/>
              </a:rPr>
              <a:t>,  2012 LYS-1′de</a:t>
            </a:r>
            <a:r>
              <a:rPr kumimoji="0" lang="tr-TR" sz="1800" b="0" i="0" u="none" strike="noStrike" kern="1200" cap="none" spc="0" normalizeH="0" baseline="0" noProof="0" dirty="0">
                <a:ln>
                  <a:noFill/>
                </a:ln>
                <a:solidFill>
                  <a:srgbClr val="000000"/>
                </a:solidFill>
                <a:effectLst/>
                <a:uLnTx/>
                <a:uFillTx/>
                <a:latin typeface="+mn-lt"/>
                <a:ea typeface="+mn-ea"/>
                <a:cs typeface="Times New Roman" pitchFamily="18" charset="0"/>
              </a:rPr>
              <a:t> 12 tane 9. sınıf müfredatından soru gelmiştir.</a:t>
            </a:r>
          </a:p>
        </p:txBody>
      </p:sp>
      <p:sp>
        <p:nvSpPr>
          <p:cNvPr id="9"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http://static.indirimlr.com/wp-content/themes/dealies/timthumb.php?src=http://static.indirimlr.com/images/38/209/497345/3/lys-edebiy_1360871855863.jpg&amp;w=260&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2492896"/>
            <a:ext cx="1691680" cy="3600400"/>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graphicFrame>
        <p:nvGraphicFramePr>
          <p:cNvPr id="12" name="Tablo 11"/>
          <p:cNvGraphicFramePr>
            <a:graphicFrameLocks noGrp="1"/>
          </p:cNvGraphicFramePr>
          <p:nvPr>
            <p:extLst>
              <p:ext uri="{D42A27DB-BD31-4B8C-83A1-F6EECF244321}">
                <p14:modId xmlns="" xmlns:p14="http://schemas.microsoft.com/office/powerpoint/2010/main" val="916350781"/>
              </p:ext>
            </p:extLst>
          </p:nvPr>
        </p:nvGraphicFramePr>
        <p:xfrm>
          <a:off x="2051721" y="2420888"/>
          <a:ext cx="6264696" cy="1334694"/>
        </p:xfrm>
        <a:graphic>
          <a:graphicData uri="http://schemas.openxmlformats.org/drawingml/2006/table">
            <a:tbl>
              <a:tblPr firstRow="1" firstCol="1" bandRow="1">
                <a:tableStyleId>{5940675A-B579-460E-94D1-54222C63F5DA}</a:tableStyleId>
              </a:tblPr>
              <a:tblGrid>
                <a:gridCol w="2087778"/>
                <a:gridCol w="2088459"/>
                <a:gridCol w="2088459"/>
              </a:tblGrid>
              <a:tr h="444898">
                <a:tc>
                  <a:txBody>
                    <a:bodyPr/>
                    <a:lstStyle/>
                    <a:p>
                      <a:pPr algn="ctr">
                        <a:lnSpc>
                          <a:spcPct val="115000"/>
                        </a:lnSpc>
                        <a:spcAft>
                          <a:spcPts val="0"/>
                        </a:spcAft>
                      </a:pPr>
                      <a:r>
                        <a:rPr lang="tr-TR" sz="2400" b="1" dirty="0">
                          <a:effectLst>
                            <a:outerShdw blurRad="38100" dist="38100" dir="2700000" algn="tl">
                              <a:srgbClr val="000000">
                                <a:alpha val="43137"/>
                              </a:srgbClr>
                            </a:outerShdw>
                          </a:effectLst>
                        </a:rPr>
                        <a:t>MATEMATİK</a:t>
                      </a:r>
                      <a:endParaRPr lang="tr-TR" sz="2400" b="1" dirty="0">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50 SORU</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75 DAKİKA</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r>
              <a:tr h="444898">
                <a:tc>
                  <a:txBody>
                    <a:bodyPr/>
                    <a:lstStyle/>
                    <a:p>
                      <a:pPr algn="ctr">
                        <a:lnSpc>
                          <a:spcPct val="115000"/>
                        </a:lnSpc>
                        <a:spcAft>
                          <a:spcPts val="0"/>
                        </a:spcAft>
                      </a:pPr>
                      <a:r>
                        <a:rPr lang="tr-TR" sz="2400" b="1">
                          <a:effectLst>
                            <a:outerShdw blurRad="38100" dist="38100" dir="2700000" algn="tl">
                              <a:srgbClr val="000000">
                                <a:alpha val="43137"/>
                              </a:srgbClr>
                            </a:outerShdw>
                          </a:effectLst>
                        </a:rPr>
                        <a:t>GEOMETRİ</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30 SORU</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60 DAKİKA</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r>
              <a:tr h="444898">
                <a:tc gridSpan="3">
                  <a:txBody>
                    <a:bodyPr/>
                    <a:lstStyle/>
                    <a:p>
                      <a:pPr algn="ctr">
                        <a:lnSpc>
                          <a:spcPct val="115000"/>
                        </a:lnSpc>
                        <a:spcAft>
                          <a:spcPts val="0"/>
                        </a:spcAft>
                      </a:pPr>
                      <a:r>
                        <a:rPr lang="tr-TR" sz="2400" b="1" dirty="0">
                          <a:effectLst>
                            <a:outerShdw blurRad="38100" dist="38100" dir="2700000" algn="tl">
                              <a:srgbClr val="000000">
                                <a:alpha val="43137"/>
                              </a:srgbClr>
                            </a:outerShdw>
                          </a:effectLst>
                        </a:rPr>
                        <a:t>80 SORU-135 DAKİKA</a:t>
                      </a:r>
                      <a:endParaRPr lang="tr-TR" sz="2400" b="1" dirty="0">
                        <a:effectLst>
                          <a:outerShdw blurRad="38100" dist="38100" dir="2700000" algn="tl">
                            <a:srgbClr val="000000">
                              <a:alpha val="43137"/>
                            </a:srgbClr>
                          </a:outerShdw>
                        </a:effectLst>
                        <a:latin typeface="Calibri"/>
                        <a:ea typeface="Calibri"/>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pic>
        <p:nvPicPr>
          <p:cNvPr id="10" name="1 Resim" descr="yeni ram logo.png"/>
          <p:cNvPicPr>
            <a:picLocks noChangeAspect="1"/>
          </p:cNvPicPr>
          <p:nvPr/>
        </p:nvPicPr>
        <p:blipFill>
          <a:blip r:embed="rId5" cstate="print"/>
          <a:srcRect/>
          <a:stretch>
            <a:fillRect/>
          </a:stretch>
        </p:blipFill>
        <p:spPr bwMode="auto">
          <a:xfrm>
            <a:off x="6500826"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775412529"/>
      </p:ext>
    </p:extLst>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5" y="1346474"/>
            <a:ext cx="8280920" cy="58477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tr-TR" sz="32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LYS-2 (FEN BİLİMLERİ-2)</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147414" y="3465556"/>
            <a:ext cx="6264696" cy="2952328"/>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50" b="0" i="0" u="none" strike="noStrike" kern="0" cap="none" spc="0" normalizeH="0" baseline="0" noProof="0" dirty="0" smtClean="0">
              <a:ln>
                <a:noFill/>
              </a:ln>
              <a:solidFill>
                <a:srgbClr val="000000"/>
              </a:solidFill>
              <a:effectLst/>
              <a:uLnTx/>
              <a:uFillTx/>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ea typeface="+mn-ea"/>
                <a:cs typeface="Times New Roman"/>
              </a:rPr>
              <a:t>Fizik, Kimya ve Biyoloji </a:t>
            </a:r>
            <a:r>
              <a:rPr kumimoji="0" lang="tr-TR" sz="1800" i="0" u="none" strike="noStrike" kern="0" cap="none" spc="0" normalizeH="0" baseline="0" noProof="0" dirty="0" smtClean="0">
                <a:ln>
                  <a:noFill/>
                </a:ln>
                <a:solidFill>
                  <a:srgbClr val="000000"/>
                </a:solidFill>
                <a:uLnTx/>
                <a:uFillTx/>
                <a:ea typeface="+mn-ea"/>
                <a:cs typeface="Times New Roman"/>
              </a:rPr>
              <a:t>testleri için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ea typeface="+mn-ea"/>
                <a:cs typeface="Times New Roman"/>
              </a:rPr>
              <a:t>ayrı soru kitapçığı </a:t>
            </a:r>
            <a:r>
              <a:rPr kumimoji="0" lang="tr-TR" sz="1800" b="0" i="0" u="sng" strike="noStrike" kern="0" cap="none" spc="0" normalizeH="0" baseline="0" noProof="0" dirty="0" smtClean="0">
                <a:ln>
                  <a:noFill/>
                </a:ln>
                <a:solidFill>
                  <a:srgbClr val="000000"/>
                </a:solidFill>
                <a:effectLst>
                  <a:outerShdw blurRad="38100" dist="38100" dir="2700000" algn="tl">
                    <a:srgbClr val="000000">
                      <a:alpha val="43137"/>
                    </a:srgbClr>
                  </a:outerShdw>
                </a:effectLst>
                <a:uLnTx/>
                <a:uFillTx/>
                <a:ea typeface="+mn-ea"/>
                <a:cs typeface="Times New Roman"/>
              </a:rPr>
              <a:t>ve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ea typeface="+mn-ea"/>
                <a:cs typeface="Times New Roman"/>
              </a:rPr>
              <a:t>ayrı süreler </a:t>
            </a:r>
            <a:r>
              <a:rPr kumimoji="0" lang="tr-TR" sz="1800" b="0" i="0" u="none" strike="noStrike" kern="0" cap="none" spc="0" normalizeH="0" baseline="0" noProof="0" dirty="0" smtClean="0">
                <a:ln>
                  <a:noFill/>
                </a:ln>
                <a:solidFill>
                  <a:srgbClr val="000000"/>
                </a:solidFill>
                <a:effectLst/>
                <a:uLnTx/>
                <a:uFillTx/>
                <a:ea typeface="+mn-ea"/>
                <a:cs typeface="Times New Roman"/>
              </a:rPr>
              <a:t>verilecek. </a:t>
            </a:r>
          </a:p>
          <a:p>
            <a:pPr marL="0" marR="0" lvl="0" indent="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50" b="0" i="0" u="none" strike="noStrike" kern="0" cap="none" spc="0" normalizeH="0" baseline="0" noProof="0" dirty="0" smtClean="0">
              <a:ln>
                <a:noFill/>
              </a:ln>
              <a:solidFill>
                <a:srgbClr val="000000"/>
              </a:solidFill>
              <a:effectLst/>
              <a:uLnTx/>
              <a:uFillTx/>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ea typeface="+mn-ea"/>
                <a:cs typeface="Times New Roman"/>
              </a:rPr>
              <a:t>Cevap kâğıdı üç test için ortak olacak.</a:t>
            </a:r>
            <a:br>
              <a:rPr kumimoji="0" lang="tr-TR" sz="1800" b="0" i="0" u="none" strike="noStrike" kern="0" cap="none" spc="0" normalizeH="0" baseline="0" noProof="0" dirty="0" smtClean="0">
                <a:ln>
                  <a:noFill/>
                </a:ln>
                <a:solidFill>
                  <a:srgbClr val="000000"/>
                </a:solidFill>
                <a:effectLst/>
                <a:uLnTx/>
                <a:uFillTx/>
                <a:ea typeface="+mn-ea"/>
                <a:cs typeface="Times New Roman"/>
              </a:rPr>
            </a:br>
            <a:endParaRPr kumimoji="0" lang="tr-TR" sz="1800" b="0" i="0" u="none" strike="noStrike" kern="0" cap="none" spc="0" normalizeH="0" baseline="0" noProof="0" dirty="0" smtClean="0">
              <a:ln>
                <a:noFill/>
              </a:ln>
              <a:solidFill>
                <a:srgbClr val="000000"/>
              </a:solidFill>
              <a:effectLst/>
              <a:uLnTx/>
              <a:uFillTx/>
              <a:ea typeface="+mn-ea"/>
              <a:cs typeface="Times New Roman"/>
            </a:endParaRPr>
          </a:p>
          <a:p>
            <a:pPr marL="0" marR="0" lvl="0" indent="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0" i="0" u="none" strike="noStrike" kern="0" cap="none" spc="0" normalizeH="0" baseline="0" noProof="0" dirty="0" smtClean="0">
                <a:ln>
                  <a:noFill/>
                </a:ln>
                <a:solidFill>
                  <a:srgbClr val="FF0000"/>
                </a:solidFill>
                <a:effectLst/>
                <a:uLnTx/>
                <a:uFillTx/>
                <a:ea typeface="+mn-ea"/>
                <a:cs typeface="Times New Roman"/>
              </a:rPr>
              <a:t>Not:</a:t>
            </a:r>
            <a:r>
              <a:rPr kumimoji="0" lang="tr-TR" sz="1800" b="0" i="0" u="none" strike="noStrike" kern="0" cap="none" spc="0" normalizeH="0" baseline="0" noProof="0" dirty="0" smtClean="0">
                <a:ln>
                  <a:noFill/>
                </a:ln>
                <a:solidFill>
                  <a:srgbClr val="000000"/>
                </a:solidFill>
                <a:effectLst/>
                <a:uLnTx/>
                <a:uFillTx/>
                <a:ea typeface="+mn-ea"/>
                <a:cs typeface="Times New Roman"/>
              </a:rPr>
              <a:t> Az da olsa YGS konularından soru gelebilmektedir. Mesela 2010 YGS fizik konularından 9 soru 2010 LYS-2 fizik testinde yer almıştır. 2012 YGS Kimya konularından 1 soru 2012 LYS-2 kimya testinde yer almıştır. 2012 YGS Biyoloji konularından 3 soru 2012 LYS-2 biyoloji testinde yer almıştır. </a:t>
            </a:r>
            <a:endParaRPr kumimoji="0" lang="tr-TR" sz="1400" b="0" i="0" u="none" strike="noStrike" kern="0" cap="none" spc="0" normalizeH="0" baseline="0" noProof="0" dirty="0" smtClean="0">
              <a:ln>
                <a:noFill/>
              </a:ln>
              <a:solidFill>
                <a:srgbClr val="000000"/>
              </a:solidFill>
              <a:effectLst/>
              <a:uLnTx/>
              <a:uFillTx/>
              <a:ea typeface="+mn-ea"/>
              <a:cs typeface="Times New Roman"/>
            </a:endParaRPr>
          </a:p>
        </p:txBody>
      </p:sp>
      <p:pic>
        <p:nvPicPr>
          <p:cNvPr id="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2" descr="http://static.indirimlr.com/wp-content/themes/dealies/timthumb.php?src=http://static.indirimlr.com/images/38/209/497345/3/lys-edebiy_1360871855863.jpg&amp;w=260&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2492896"/>
            <a:ext cx="1691680" cy="3600400"/>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graphicFrame>
        <p:nvGraphicFramePr>
          <p:cNvPr id="3" name="Tablo 2"/>
          <p:cNvGraphicFramePr>
            <a:graphicFrameLocks noGrp="1"/>
          </p:cNvGraphicFramePr>
          <p:nvPr>
            <p:extLst>
              <p:ext uri="{D42A27DB-BD31-4B8C-83A1-F6EECF244321}">
                <p14:modId xmlns="" xmlns:p14="http://schemas.microsoft.com/office/powerpoint/2010/main" val="2001434630"/>
              </p:ext>
            </p:extLst>
          </p:nvPr>
        </p:nvGraphicFramePr>
        <p:xfrm>
          <a:off x="2177331" y="2099365"/>
          <a:ext cx="6226127" cy="1402080"/>
        </p:xfrm>
        <a:graphic>
          <a:graphicData uri="http://schemas.openxmlformats.org/drawingml/2006/table">
            <a:tbl>
              <a:tblPr firstRow="1" firstCol="1" bandRow="1">
                <a:tableStyleId>{5940675A-B579-460E-94D1-54222C63F5DA}</a:tableStyleId>
              </a:tblPr>
              <a:tblGrid>
                <a:gridCol w="2074925"/>
                <a:gridCol w="2075601"/>
                <a:gridCol w="2075601"/>
              </a:tblGrid>
              <a:tr h="269058">
                <a:tc>
                  <a:txBody>
                    <a:bodyPr/>
                    <a:lstStyle/>
                    <a:p>
                      <a:pPr algn="ctr">
                        <a:lnSpc>
                          <a:spcPct val="115000"/>
                        </a:lnSpc>
                        <a:spcAft>
                          <a:spcPts val="0"/>
                        </a:spcAft>
                      </a:pPr>
                      <a:r>
                        <a:rPr lang="tr-TR" sz="2000" b="1" dirty="0">
                          <a:effectLst>
                            <a:outerShdw blurRad="38100" dist="38100" dir="2700000" algn="tl">
                              <a:srgbClr val="000000">
                                <a:alpha val="43137"/>
                              </a:srgbClr>
                            </a:outerShdw>
                          </a:effectLst>
                        </a:rPr>
                        <a:t>FİZİK</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a:txBody>
                    <a:bodyPr/>
                    <a:lstStyle/>
                    <a:p>
                      <a:pPr algn="ctr">
                        <a:lnSpc>
                          <a:spcPct val="115000"/>
                        </a:lnSpc>
                        <a:spcAft>
                          <a:spcPts val="0"/>
                        </a:spcAft>
                      </a:pPr>
                      <a:r>
                        <a:rPr lang="tr-TR" sz="2000" b="1" dirty="0">
                          <a:effectLst>
                            <a:outerShdw blurRad="38100" dist="38100" dir="2700000" algn="tl">
                              <a:srgbClr val="000000">
                                <a:alpha val="43137"/>
                              </a:srgbClr>
                            </a:outerShdw>
                          </a:effectLst>
                        </a:rPr>
                        <a:t>KİMYA</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a:txBody>
                    <a:bodyPr/>
                    <a:lstStyle/>
                    <a:p>
                      <a:pPr algn="ctr">
                        <a:lnSpc>
                          <a:spcPct val="115000"/>
                        </a:lnSpc>
                        <a:spcAft>
                          <a:spcPts val="0"/>
                        </a:spcAft>
                      </a:pPr>
                      <a:r>
                        <a:rPr lang="tr-TR" sz="2000" b="1">
                          <a:effectLst>
                            <a:outerShdw blurRad="38100" dist="38100" dir="2700000" algn="tl">
                              <a:srgbClr val="000000">
                                <a:alpha val="43137"/>
                              </a:srgbClr>
                            </a:outerShdw>
                          </a:effectLst>
                        </a:rPr>
                        <a:t>BİYOLOJİ</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gridSpan="3">
                  <a:txBody>
                    <a:bodyPr/>
                    <a:lstStyle/>
                    <a:p>
                      <a:pPr algn="ctr">
                        <a:lnSpc>
                          <a:spcPct val="115000"/>
                        </a:lnSpc>
                        <a:spcAft>
                          <a:spcPts val="0"/>
                        </a:spcAft>
                      </a:pPr>
                      <a:r>
                        <a:rPr lang="tr-TR" sz="2000" b="1" dirty="0">
                          <a:effectLst>
                            <a:outerShdw blurRad="38100" dist="38100" dir="2700000" algn="tl">
                              <a:srgbClr val="000000">
                                <a:alpha val="43137"/>
                              </a:srgbClr>
                            </a:outerShdw>
                          </a:effectLst>
                        </a:rPr>
                        <a:t>90 SORU-135 DAKİKA</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pic>
        <p:nvPicPr>
          <p:cNvPr id="10" name="1 Resim" descr="yeni ram logo.png"/>
          <p:cNvPicPr>
            <a:picLocks noChangeAspect="1"/>
          </p:cNvPicPr>
          <p:nvPr/>
        </p:nvPicPr>
        <p:blipFill>
          <a:blip r:embed="rId5" cstate="print"/>
          <a:srcRect/>
          <a:stretch>
            <a:fillRect/>
          </a:stretch>
        </p:blipFill>
        <p:spPr bwMode="auto">
          <a:xfrm>
            <a:off x="6429388"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541640214"/>
      </p:ext>
    </p:extLst>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3776" y="1346474"/>
            <a:ext cx="8184648" cy="553998"/>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LYS-3 (</a:t>
            </a:r>
            <a:r>
              <a:rPr lang="tr-TR" sz="3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T. </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DİLİ VE EDEBİYATI – </a:t>
            </a:r>
            <a:r>
              <a:rPr lang="tr-TR" sz="3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COĞRF-1</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a:t>
            </a:r>
            <a:endParaRPr lang="tr-TR" sz="3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267744" y="3328650"/>
            <a:ext cx="6120680" cy="3585524"/>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0" i="0" u="none" strike="noStrike" kern="0" cap="none" spc="0" normalizeH="0" baseline="0" noProof="0" dirty="0" smtClean="0">
              <a:ln>
                <a:noFill/>
              </a:ln>
              <a:solidFill>
                <a:srgbClr val="000000"/>
              </a:solidFill>
              <a:effectLst/>
              <a:uLnTx/>
              <a:uFillTx/>
              <a:latin typeface="+mj-lt"/>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Türk Dili ve Edebiyatı testi ile Coğrafya -1 testi </a:t>
            </a:r>
            <a:r>
              <a:rPr kumimoji="0" lang="tr-TR" sz="1800" b="0" i="0" u="sng" strike="noStrike" kern="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n-ea"/>
                <a:cs typeface="Times New Roman"/>
              </a:rPr>
              <a:t>için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n-ea"/>
                <a:cs typeface="Times New Roman"/>
              </a:rPr>
              <a:t>ayrı soru kitapçıkları </a:t>
            </a:r>
            <a:r>
              <a:rPr kumimoji="0" lang="tr-TR" sz="1800" b="1" i="0" u="sng" strike="noStrike" kern="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n-ea"/>
                <a:cs typeface="Times New Roman"/>
              </a:rPr>
              <a:t>ve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n-ea"/>
                <a:cs typeface="Times New Roman"/>
              </a:rPr>
              <a:t>ayrı süreler</a:t>
            </a:r>
            <a:r>
              <a:rPr kumimoji="0" lang="tr-TR" sz="1800" b="1" i="0" u="none"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n-ea"/>
                <a:cs typeface="Times New Roman"/>
              </a:rPr>
              <a:t> </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verilecek. </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 Cevap kağıdı, iki test için ortak olacak.</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1" i="0" u="none" strike="noStrike" kern="0" cap="none" spc="0" normalizeH="0" baseline="0" noProof="0" dirty="0" smtClean="0">
                <a:ln>
                  <a:noFill/>
                </a:ln>
                <a:solidFill>
                  <a:srgbClr val="FF0000"/>
                </a:solidFill>
                <a:effectLst/>
                <a:uLnTx/>
                <a:uFillTx/>
                <a:latin typeface="+mj-lt"/>
                <a:ea typeface="+mn-ea"/>
                <a:cs typeface="Times New Roman"/>
              </a:rPr>
              <a:t>Not:</a:t>
            </a:r>
            <a:r>
              <a:rPr kumimoji="0" lang="tr-TR" sz="1800" b="0" i="0" u="none" strike="noStrike" kern="0" cap="none" spc="0" normalizeH="0" baseline="0" noProof="0" dirty="0" smtClean="0">
                <a:ln>
                  <a:noFill/>
                </a:ln>
                <a:solidFill>
                  <a:srgbClr val="003366"/>
                </a:solidFill>
                <a:effectLst/>
                <a:uLnTx/>
                <a:uFillTx/>
                <a:latin typeface="+mj-lt"/>
                <a:ea typeface="+mn-ea"/>
                <a:cs typeface="Times New Roman"/>
              </a:rPr>
              <a:t> </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Coğrafya-1 testindeki sorular genel liselerin Türkçe-Matematik alanında okutulan coğrafya dersinin konularıyla sınırlı olacaktır. Yani tüm lise coğrafya müfredatından öğrenciler sorumludur. Mesela; 2012 LYS-3 coğrafya-1 testinde 9. sınıf konularından 6 tane soru gelmiştir.</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0" i="0" u="none" strike="noStrike" kern="0" cap="none" spc="0" normalizeH="0" baseline="0" noProof="0" dirty="0" smtClean="0">
              <a:ln>
                <a:noFill/>
              </a:ln>
              <a:solidFill>
                <a:srgbClr val="000000"/>
              </a:solidFill>
              <a:effectLst/>
              <a:uLnTx/>
              <a:uFillTx/>
              <a:latin typeface="+mj-lt"/>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1" i="0" u="none" strike="noStrike" kern="0" cap="none" spc="0" normalizeH="0" baseline="0" noProof="0" dirty="0" smtClean="0">
                <a:ln>
                  <a:noFill/>
                </a:ln>
                <a:solidFill>
                  <a:srgbClr val="FF0000"/>
                </a:solidFill>
                <a:effectLst/>
                <a:uLnTx/>
                <a:uFillTx/>
                <a:latin typeface="+mj-lt"/>
                <a:ea typeface="+mn-ea"/>
                <a:cs typeface="Times New Roman"/>
              </a:rPr>
              <a:t>Not:</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 56 Edebiyat sorusunda 2010 yılında </a:t>
            </a:r>
            <a:r>
              <a:rPr kumimoji="0" lang="tr-TR" sz="1800" b="1" i="0" u="none" strike="noStrike" kern="0" cap="none" spc="0" normalizeH="0" baseline="0" noProof="0" dirty="0" smtClean="0">
                <a:ln>
                  <a:noFill/>
                </a:ln>
                <a:solidFill>
                  <a:srgbClr val="C00000"/>
                </a:solidFill>
                <a:effectLst/>
                <a:uLnTx/>
                <a:uFillTx/>
                <a:latin typeface="+mj-lt"/>
                <a:ea typeface="+mn-ea"/>
                <a:cs typeface="Times New Roman"/>
              </a:rPr>
              <a:t>20</a:t>
            </a:r>
            <a:r>
              <a:rPr kumimoji="0" lang="tr-TR" sz="1800" b="1" i="0" u="none" strike="noStrike" kern="0" cap="none" spc="0" normalizeH="0" baseline="0" noProof="0" dirty="0" smtClean="0">
                <a:ln>
                  <a:noFill/>
                </a:ln>
                <a:solidFill>
                  <a:srgbClr val="0033CC"/>
                </a:solidFill>
                <a:effectLst/>
                <a:uLnTx/>
                <a:uFillTx/>
                <a:latin typeface="+mj-lt"/>
                <a:ea typeface="+mn-ea"/>
                <a:cs typeface="Times New Roman"/>
              </a:rPr>
              <a:t> </a:t>
            </a:r>
            <a:r>
              <a:rPr kumimoji="0" lang="tr-TR" sz="1800" b="1" i="0" u="none" strike="noStrike" kern="0" cap="none" spc="0" normalizeH="0" baseline="0" noProof="0" dirty="0" smtClean="0">
                <a:ln>
                  <a:noFill/>
                </a:ln>
                <a:solidFill>
                  <a:srgbClr val="C00000"/>
                </a:solidFill>
                <a:effectLst/>
                <a:uLnTx/>
                <a:uFillTx/>
                <a:latin typeface="+mj-lt"/>
                <a:ea typeface="+mn-ea"/>
                <a:cs typeface="Times New Roman"/>
              </a:rPr>
              <a:t>Dil ve Anlatım</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 2011 yılında </a:t>
            </a:r>
            <a:r>
              <a:rPr kumimoji="0" lang="tr-TR" sz="1800" b="1" i="0" u="none" strike="noStrike" kern="0" cap="none" spc="0" normalizeH="0" baseline="0" noProof="0" dirty="0" smtClean="0">
                <a:ln>
                  <a:noFill/>
                </a:ln>
                <a:solidFill>
                  <a:srgbClr val="C00000"/>
                </a:solidFill>
                <a:effectLst/>
                <a:uLnTx/>
                <a:uFillTx/>
                <a:latin typeface="+mj-lt"/>
                <a:ea typeface="+mn-ea"/>
                <a:cs typeface="Times New Roman"/>
              </a:rPr>
              <a:t>21</a:t>
            </a:r>
            <a:r>
              <a:rPr kumimoji="0" lang="tr-TR" sz="1800" b="1" i="0" u="none" strike="noStrike" kern="0" cap="none" spc="0" normalizeH="0" baseline="0" noProof="0" dirty="0" smtClean="0">
                <a:ln>
                  <a:noFill/>
                </a:ln>
                <a:solidFill>
                  <a:srgbClr val="0033CC"/>
                </a:solidFill>
                <a:effectLst/>
                <a:uLnTx/>
                <a:uFillTx/>
                <a:latin typeface="+mj-lt"/>
                <a:ea typeface="+mn-ea"/>
                <a:cs typeface="Times New Roman"/>
              </a:rPr>
              <a:t> </a:t>
            </a:r>
            <a:r>
              <a:rPr kumimoji="0" lang="tr-TR" sz="1800" b="1" i="0" u="none" strike="noStrike" kern="0" cap="none" spc="0" normalizeH="0" baseline="0" noProof="0" dirty="0" smtClean="0">
                <a:ln>
                  <a:noFill/>
                </a:ln>
                <a:solidFill>
                  <a:srgbClr val="C00000"/>
                </a:solidFill>
                <a:effectLst/>
                <a:uLnTx/>
                <a:uFillTx/>
                <a:latin typeface="+mj-lt"/>
                <a:ea typeface="+mn-ea"/>
                <a:cs typeface="Times New Roman"/>
              </a:rPr>
              <a:t>Dil ve Anlatım</a:t>
            </a:r>
            <a:r>
              <a:rPr kumimoji="0" lang="tr-TR" sz="1800" b="0" i="0" u="none" strike="noStrike" kern="0" cap="none" spc="0" normalizeH="0" baseline="0" noProof="0" dirty="0" smtClean="0">
                <a:ln>
                  <a:noFill/>
                </a:ln>
                <a:solidFill>
                  <a:srgbClr val="C00000"/>
                </a:solidFill>
                <a:effectLst/>
                <a:uLnTx/>
                <a:uFillTx/>
                <a:latin typeface="+mj-lt"/>
                <a:ea typeface="+mn-ea"/>
                <a:cs typeface="Times New Roman"/>
              </a:rPr>
              <a:t>, </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2012 yılında </a:t>
            </a:r>
            <a:r>
              <a:rPr kumimoji="0" lang="tr-TR" sz="1800" b="1" i="0" u="none" strike="noStrike" kern="0" cap="none" spc="0" normalizeH="0" baseline="0" noProof="0" dirty="0" smtClean="0">
                <a:ln>
                  <a:noFill/>
                </a:ln>
                <a:solidFill>
                  <a:srgbClr val="C00000"/>
                </a:solidFill>
                <a:effectLst/>
                <a:uLnTx/>
                <a:uFillTx/>
                <a:latin typeface="+mj-lt"/>
                <a:ea typeface="+mn-ea"/>
                <a:cs typeface="Times New Roman"/>
              </a:rPr>
              <a:t>23 Dil ve Anlatım</a:t>
            </a:r>
            <a:r>
              <a:rPr kumimoji="0" lang="tr-TR" sz="1800" b="0" i="0" u="none" strike="noStrike" kern="0" cap="none" spc="0" normalizeH="0" baseline="0" noProof="0" dirty="0" smtClean="0">
                <a:ln>
                  <a:noFill/>
                </a:ln>
                <a:solidFill>
                  <a:srgbClr val="C00000"/>
                </a:solidFill>
                <a:effectLst/>
                <a:uLnTx/>
                <a:uFillTx/>
                <a:latin typeface="+mj-lt"/>
                <a:ea typeface="+mn-ea"/>
                <a:cs typeface="Times New Roman"/>
              </a:rPr>
              <a:t> </a:t>
            </a:r>
            <a:r>
              <a:rPr kumimoji="0" lang="tr-TR" sz="1800" b="0" i="0" u="none" strike="noStrike" kern="0" cap="none" spc="0" normalizeH="0" baseline="0" noProof="0" dirty="0" smtClean="0">
                <a:ln>
                  <a:noFill/>
                </a:ln>
                <a:solidFill>
                  <a:srgbClr val="000000"/>
                </a:solidFill>
                <a:effectLst/>
                <a:uLnTx/>
                <a:uFillTx/>
                <a:latin typeface="+mj-lt"/>
                <a:ea typeface="+mn-ea"/>
                <a:cs typeface="Times New Roman"/>
              </a:rPr>
              <a:t>sorusu gelmiştir.</a:t>
            </a:r>
          </a:p>
        </p:txBody>
      </p:sp>
      <p:pic>
        <p:nvPicPr>
          <p:cNvPr id="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2" descr="http://static.indirimlr.com/wp-content/themes/dealies/timthumb.php?src=http://static.indirimlr.com/images/38/209/497345/3/lys-edebiy_1360871855863.jpg&amp;w=260&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2276872"/>
            <a:ext cx="1691680" cy="3816424"/>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graphicFrame>
        <p:nvGraphicFramePr>
          <p:cNvPr id="3" name="Tablo 2"/>
          <p:cNvGraphicFramePr>
            <a:graphicFrameLocks noGrp="1"/>
          </p:cNvGraphicFramePr>
          <p:nvPr>
            <p:extLst>
              <p:ext uri="{D42A27DB-BD31-4B8C-83A1-F6EECF244321}">
                <p14:modId xmlns="" xmlns:p14="http://schemas.microsoft.com/office/powerpoint/2010/main" val="2346278351"/>
              </p:ext>
            </p:extLst>
          </p:nvPr>
        </p:nvGraphicFramePr>
        <p:xfrm>
          <a:off x="2261951" y="2204864"/>
          <a:ext cx="6087830" cy="1057054"/>
        </p:xfrm>
        <a:graphic>
          <a:graphicData uri="http://schemas.openxmlformats.org/drawingml/2006/table">
            <a:tbl>
              <a:tblPr firstRow="1" firstCol="1" bandRow="1">
                <a:tableStyleId>{5940675A-B579-460E-94D1-54222C63F5DA}</a:tableStyleId>
              </a:tblPr>
              <a:tblGrid>
                <a:gridCol w="2321120"/>
                <a:gridCol w="1737213"/>
                <a:gridCol w="2029497"/>
              </a:tblGrid>
              <a:tr h="426118">
                <a:tc>
                  <a:txBody>
                    <a:bodyPr/>
                    <a:lstStyle/>
                    <a:p>
                      <a:pPr algn="ctr">
                        <a:lnSpc>
                          <a:spcPct val="115000"/>
                        </a:lnSpc>
                        <a:spcAft>
                          <a:spcPts val="0"/>
                        </a:spcAft>
                      </a:pPr>
                      <a:r>
                        <a:rPr lang="tr-TR" sz="1800" b="1" strike="noStrike" dirty="0" smtClean="0">
                          <a:effectLst>
                            <a:outerShdw blurRad="38100" dist="38100" dir="2700000" algn="tl">
                              <a:srgbClr val="000000">
                                <a:alpha val="43137"/>
                              </a:srgbClr>
                            </a:outerShdw>
                          </a:effectLst>
                          <a:latin typeface="Adobe Gothic Std B" pitchFamily="34" charset="-128"/>
                          <a:ea typeface="Adobe Gothic Std B" pitchFamily="34" charset="-128"/>
                        </a:rPr>
                        <a:t>T. </a:t>
                      </a: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DİLİ VE EDEBİYATI</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56 SORU</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dirty="0" smtClean="0">
                          <a:effectLst>
                            <a:outerShdw blurRad="38100" dist="38100" dir="2700000" algn="tl">
                              <a:srgbClr val="000000">
                                <a:alpha val="43137"/>
                              </a:srgbClr>
                            </a:outerShdw>
                          </a:effectLst>
                          <a:latin typeface="Adobe Gothic Std B" pitchFamily="34" charset="-128"/>
                          <a:ea typeface="Adobe Gothic Std B" pitchFamily="34" charset="-128"/>
                        </a:rPr>
                        <a:t>85 </a:t>
                      </a: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DAKİKA</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r>
              <a:tr h="302524">
                <a:tc>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COĞRAFYA-1</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rPr>
                        <a:t>24 SORU</a:t>
                      </a:r>
                      <a:endPar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rPr>
                        <a:t>35 DAKİKA</a:t>
                      </a:r>
                      <a:endPar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r>
              <a:tr h="300274">
                <a:tc gridSpan="3">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80 SORU-120 DAKİKA</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pic>
        <p:nvPicPr>
          <p:cNvPr id="10" name="1 Resim" descr="yeni ram logo.png"/>
          <p:cNvPicPr>
            <a:picLocks noChangeAspect="1"/>
          </p:cNvPicPr>
          <p:nvPr/>
        </p:nvPicPr>
        <p:blipFill>
          <a:blip r:embed="rId5" cstate="print"/>
          <a:srcRect/>
          <a:stretch>
            <a:fillRect/>
          </a:stretch>
        </p:blipFill>
        <p:spPr bwMode="auto">
          <a:xfrm>
            <a:off x="657226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326204321"/>
      </p:ext>
    </p:extLst>
  </p:cSld>
  <p:clrMapOvr>
    <a:masterClrMapping/>
  </p:clrMapOvr>
  <p:transition spd="med">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0514" y="1355738"/>
            <a:ext cx="8280919" cy="58477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tr-TR" sz="32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LYS-4 (SOSYAL BİLİMLER-2)</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1907704" y="4005064"/>
            <a:ext cx="6480720" cy="2736303"/>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marR="0" lvl="0" indent="0" algn="l" defTabSz="914400" rtl="0" eaLnBrk="1" fontAlgn="base" latinLnBrk="0" hangingPunct="1">
              <a:lnSpc>
                <a:spcPct val="80000"/>
              </a:lnSpc>
              <a:spcBef>
                <a:spcPct val="20000"/>
              </a:spcBef>
              <a:spcAft>
                <a:spcPct val="0"/>
              </a:spcAft>
              <a:buClr>
                <a:srgbClr val="003366"/>
              </a:buClr>
              <a:buSzTx/>
              <a:buNone/>
              <a:tabLst/>
              <a:defRPr/>
            </a:pPr>
            <a:endParaRPr kumimoji="0" lang="tr-TR" sz="900" b="0" i="0" u="none" strike="noStrike" kern="0" cap="none" spc="0" normalizeH="0" baseline="0" noProof="0" dirty="0" smtClean="0">
              <a:ln>
                <a:noFill/>
              </a:ln>
              <a:solidFill>
                <a:srgbClr val="000000"/>
              </a:solidFill>
              <a:effectLst/>
              <a:uLnTx/>
              <a:uFillTx/>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0" i="0" u="none" strike="noStrike" kern="0" cap="none" spc="0" normalizeH="0" baseline="0" noProof="0" dirty="0" smtClean="0">
              <a:ln>
                <a:noFill/>
              </a:ln>
              <a:solidFill>
                <a:srgbClr val="000000"/>
              </a:solidFill>
              <a:effectLst/>
              <a:uLnTx/>
              <a:uFillTx/>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ea typeface="+mn-ea"/>
                <a:cs typeface="Times New Roman"/>
              </a:rPr>
              <a:t>Tarih, Coğrafya ve Felsefe grubu/Din Kültürü testleri </a:t>
            </a:r>
            <a:r>
              <a:rPr kumimoji="0" lang="tr-TR" sz="1800" i="0" u="none" strike="noStrike" kern="0" cap="none" spc="0" normalizeH="0" baseline="0" noProof="0" dirty="0" smtClean="0">
                <a:ln>
                  <a:noFill/>
                </a:ln>
                <a:uLnTx/>
                <a:uFillTx/>
                <a:ea typeface="+mn-ea"/>
                <a:cs typeface="Times New Roman"/>
              </a:rPr>
              <a:t>için</a:t>
            </a:r>
            <a:r>
              <a:rPr kumimoji="0" lang="tr-TR" sz="1800" b="1" i="0" u="none"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ea typeface="+mn-ea"/>
                <a:cs typeface="Times New Roman"/>
              </a:rPr>
              <a:t>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ea typeface="+mn-ea"/>
                <a:cs typeface="Times New Roman"/>
              </a:rPr>
              <a:t>ayrı soru kitapçıkları </a:t>
            </a:r>
            <a:r>
              <a:rPr kumimoji="0" lang="tr-TR" sz="1800" b="0" i="0" u="sng" strike="noStrike" kern="0" cap="none" spc="0" normalizeH="0" baseline="0" noProof="0" dirty="0" smtClean="0">
                <a:ln>
                  <a:noFill/>
                </a:ln>
                <a:solidFill>
                  <a:srgbClr val="000000"/>
                </a:solidFill>
                <a:effectLst/>
                <a:uLnTx/>
                <a:uFillTx/>
                <a:ea typeface="+mn-ea"/>
                <a:cs typeface="Times New Roman"/>
              </a:rPr>
              <a:t>ve </a:t>
            </a:r>
            <a:r>
              <a:rPr kumimoji="0" lang="tr-TR" sz="18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ea typeface="+mn-ea"/>
                <a:cs typeface="Times New Roman"/>
              </a:rPr>
              <a:t>ayrı süreler </a:t>
            </a:r>
            <a:r>
              <a:rPr kumimoji="0" lang="tr-TR" sz="1800" b="0" i="0" u="none" strike="noStrike" kern="0" cap="none" spc="0" normalizeH="0" baseline="0" noProof="0" dirty="0" smtClean="0">
                <a:ln>
                  <a:noFill/>
                </a:ln>
                <a:solidFill>
                  <a:srgbClr val="000000"/>
                </a:solidFill>
                <a:effectLst/>
                <a:uLnTx/>
                <a:uFillTx/>
                <a:ea typeface="+mn-ea"/>
                <a:cs typeface="Times New Roman"/>
              </a:rPr>
              <a:t>verilecek.</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800" b="0" i="0" u="none" strike="noStrike" kern="0" cap="none" spc="0" normalizeH="0" baseline="0" noProof="0" dirty="0" smtClean="0">
                <a:ln>
                  <a:noFill/>
                </a:ln>
                <a:solidFill>
                  <a:srgbClr val="000000"/>
                </a:solidFill>
                <a:effectLst/>
                <a:uLnTx/>
                <a:uFillTx/>
                <a:ea typeface="+mn-ea"/>
                <a:cs typeface="Times New Roman"/>
              </a:rPr>
              <a:t>Cevap kağıdı, üç test için ortak olacak.</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800" b="1" i="0" u="none" strike="noStrike" kern="0" cap="none" spc="0" normalizeH="0" baseline="0" noProof="0" dirty="0" smtClean="0">
              <a:ln>
                <a:noFill/>
              </a:ln>
              <a:solidFill>
                <a:srgbClr val="FF0000"/>
              </a:solidFill>
              <a:effectLst/>
              <a:uLnTx/>
              <a:uFillTx/>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1" i="0" u="none" strike="noStrike" kern="0" cap="none" spc="0" normalizeH="0" baseline="0" noProof="0" dirty="0" smtClean="0">
                <a:ln>
                  <a:noFill/>
                </a:ln>
                <a:solidFill>
                  <a:srgbClr val="C00000"/>
                </a:solidFill>
                <a:effectLst/>
                <a:uLnTx/>
                <a:uFillTx/>
                <a:ea typeface="+mn-ea"/>
                <a:cs typeface="Times New Roman"/>
              </a:rPr>
              <a:t>Not:</a:t>
            </a:r>
            <a:r>
              <a:rPr kumimoji="0" lang="tr-TR" sz="1800" b="0" i="0" u="none" strike="noStrike" kern="0" cap="none" spc="0" normalizeH="0" baseline="0" noProof="0" dirty="0" smtClean="0">
                <a:ln>
                  <a:noFill/>
                </a:ln>
                <a:solidFill>
                  <a:srgbClr val="C00000"/>
                </a:solidFill>
                <a:effectLst/>
                <a:uLnTx/>
                <a:uFillTx/>
                <a:ea typeface="+mn-ea"/>
                <a:cs typeface="Times New Roman"/>
              </a:rPr>
              <a:t> </a:t>
            </a:r>
            <a:r>
              <a:rPr kumimoji="0" lang="tr-TR" sz="1800" b="0" i="0" u="none" strike="noStrike" kern="0" cap="none" spc="0" normalizeH="0" baseline="0" noProof="0" dirty="0" smtClean="0">
                <a:ln>
                  <a:noFill/>
                </a:ln>
                <a:solidFill>
                  <a:srgbClr val="000000"/>
                </a:solidFill>
                <a:effectLst/>
                <a:uLnTx/>
                <a:uFillTx/>
                <a:ea typeface="+mn-ea"/>
                <a:cs typeface="Times New Roman"/>
              </a:rPr>
              <a:t>44 Tarih sorusunda 2010 ve 2011 yılında </a:t>
            </a:r>
            <a:r>
              <a:rPr kumimoji="0" lang="tr-TR" sz="1800" b="1" i="0" u="none" strike="noStrike" kern="0" cap="none" spc="0" normalizeH="0" baseline="0" noProof="0" dirty="0" smtClean="0">
                <a:ln>
                  <a:noFill/>
                </a:ln>
                <a:solidFill>
                  <a:srgbClr val="C00000"/>
                </a:solidFill>
                <a:effectLst/>
                <a:uLnTx/>
                <a:uFillTx/>
                <a:ea typeface="+mn-ea"/>
                <a:cs typeface="Times New Roman"/>
              </a:rPr>
              <a:t>15 Çağdaş</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1" i="0" u="none" strike="noStrike" kern="0" cap="none" spc="0" normalizeH="0" baseline="0" noProof="0" dirty="0" smtClean="0">
                <a:ln>
                  <a:noFill/>
                </a:ln>
                <a:solidFill>
                  <a:srgbClr val="C00000"/>
                </a:solidFill>
                <a:effectLst/>
                <a:uLnTx/>
                <a:uFillTx/>
                <a:ea typeface="+mn-ea"/>
                <a:cs typeface="Times New Roman"/>
              </a:rPr>
              <a:t>Türk ve Dünya Tarihi </a:t>
            </a:r>
            <a:r>
              <a:rPr kumimoji="0" lang="tr-TR" sz="1800" b="0" i="0" u="none" strike="noStrike" kern="0" cap="none" spc="0" normalizeH="0" baseline="0" noProof="0" dirty="0" smtClean="0">
                <a:ln>
                  <a:noFill/>
                </a:ln>
                <a:solidFill>
                  <a:srgbClr val="000000"/>
                </a:solidFill>
                <a:effectLst/>
                <a:uLnTx/>
                <a:uFillTx/>
                <a:ea typeface="+mn-ea"/>
                <a:cs typeface="Times New Roman"/>
              </a:rPr>
              <a:t>sorusu gelmiştir. 2012 yılında </a:t>
            </a:r>
            <a:r>
              <a:rPr kumimoji="0" lang="tr-TR" sz="1800" b="1" i="0" u="none" strike="noStrike" kern="0" cap="none" spc="0" normalizeH="0" baseline="0" noProof="0" dirty="0" smtClean="0">
                <a:ln>
                  <a:noFill/>
                </a:ln>
                <a:solidFill>
                  <a:srgbClr val="C00000"/>
                </a:solidFill>
                <a:effectLst/>
                <a:uLnTx/>
                <a:uFillTx/>
                <a:ea typeface="+mn-ea"/>
                <a:cs typeface="Times New Roman"/>
              </a:rPr>
              <a:t>16</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800" b="1" i="0" u="none" strike="noStrike" kern="0" cap="none" spc="0" normalizeH="0" baseline="0" noProof="0" dirty="0" smtClean="0">
                <a:ln>
                  <a:noFill/>
                </a:ln>
                <a:solidFill>
                  <a:srgbClr val="C00000"/>
                </a:solidFill>
                <a:effectLst/>
                <a:uLnTx/>
                <a:uFillTx/>
                <a:ea typeface="+mn-ea"/>
                <a:cs typeface="Times New Roman"/>
              </a:rPr>
              <a:t>Çağdaş Türk ve Dünya Tarihi </a:t>
            </a:r>
            <a:r>
              <a:rPr kumimoji="0" lang="tr-TR" sz="1800" b="0" i="0" u="none" strike="noStrike" kern="0" cap="none" spc="0" normalizeH="0" baseline="0" noProof="0" dirty="0" smtClean="0">
                <a:ln>
                  <a:noFill/>
                </a:ln>
                <a:solidFill>
                  <a:srgbClr val="000000"/>
                </a:solidFill>
                <a:effectLst/>
                <a:uLnTx/>
                <a:uFillTx/>
                <a:ea typeface="+mn-ea"/>
                <a:cs typeface="Times New Roman"/>
              </a:rPr>
              <a:t>sorusu gelmiştir.</a:t>
            </a:r>
          </a:p>
        </p:txBody>
      </p:sp>
      <p:pic>
        <p:nvPicPr>
          <p:cNvPr id="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2" descr="http://static.indirimlr.com/wp-content/themes/dealies/timthumb.php?src=http://static.indirimlr.com/images/38/209/497345/3/lys-edebiy_1360871855863.jpg&amp;w=260&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0514" y="2276872"/>
            <a:ext cx="1691680" cy="3816424"/>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graphicFrame>
        <p:nvGraphicFramePr>
          <p:cNvPr id="3" name="Tablo 2"/>
          <p:cNvGraphicFramePr>
            <a:graphicFrameLocks noGrp="1"/>
          </p:cNvGraphicFramePr>
          <p:nvPr>
            <p:extLst>
              <p:ext uri="{D42A27DB-BD31-4B8C-83A1-F6EECF244321}">
                <p14:modId xmlns="" xmlns:p14="http://schemas.microsoft.com/office/powerpoint/2010/main" val="485746667"/>
              </p:ext>
            </p:extLst>
          </p:nvPr>
        </p:nvGraphicFramePr>
        <p:xfrm>
          <a:off x="1910713" y="2132856"/>
          <a:ext cx="6480720" cy="1809358"/>
        </p:xfrm>
        <a:graphic>
          <a:graphicData uri="http://schemas.openxmlformats.org/drawingml/2006/table">
            <a:tbl>
              <a:tblPr firstRow="1" firstCol="1" bandRow="1">
                <a:tableStyleId>{5940675A-B579-460E-94D1-54222C63F5DA}</a:tableStyleId>
              </a:tblPr>
              <a:tblGrid>
                <a:gridCol w="1089226"/>
                <a:gridCol w="1373161"/>
                <a:gridCol w="1112046"/>
                <a:gridCol w="1112046"/>
                <a:gridCol w="1794241"/>
              </a:tblGrid>
              <a:tr h="251363">
                <a:tc gridSpan="2">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TARİH</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gridSpan="2">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44SORU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65 DAKİKA</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51363">
                <a:tc gridSpan="2">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COĞRAFYA-2</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gridSpan="2">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14 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20 DAKİKA</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82979">
                <a:tc rowSpan="4">
                  <a:txBody>
                    <a:bodyPr/>
                    <a:lstStyle/>
                    <a:p>
                      <a:pPr marL="71755" marR="71755"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FELSEFE GRUBU VE DİN. KÜLT.</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vert="vert270" anchor="ctr"/>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PSİKOLOJİ</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rowSpan="4">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32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rowSpan="4">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50 DAKİKA</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63463">
                <a:tc vMerge="1">
                  <a:txBody>
                    <a:bodyPr/>
                    <a:lstStyle/>
                    <a:p>
                      <a:endParaRPr lang="tr-TR"/>
                    </a:p>
                  </a:txBody>
                  <a:tcPr/>
                </a:tc>
                <a:tc>
                  <a:txBody>
                    <a:bodyPr/>
                    <a:lstStyle/>
                    <a:p>
                      <a:pPr algn="ctr">
                        <a:lnSpc>
                          <a:spcPct val="115000"/>
                        </a:lnSpc>
                        <a:spcAft>
                          <a:spcPts val="0"/>
                        </a:spcAft>
                      </a:pPr>
                      <a:r>
                        <a:rPr lang="tr-TR" sz="1400" b="1" dirty="0" smtClean="0">
                          <a:effectLst>
                            <a:outerShdw blurRad="38100" dist="38100" dir="2700000" algn="tl">
                              <a:srgbClr val="000000">
                                <a:alpha val="43137"/>
                              </a:srgbClr>
                            </a:outerShdw>
                          </a:effectLst>
                          <a:latin typeface="Adobe Fan Heiti Std B" pitchFamily="34" charset="-128"/>
                          <a:ea typeface="Adobe Fan Heiti Std B" pitchFamily="34" charset="-128"/>
                        </a:rPr>
                        <a:t>SOSYOLOJİ</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63463">
                <a:tc vMerge="1">
                  <a:txBody>
                    <a:bodyPr/>
                    <a:lstStyle/>
                    <a:p>
                      <a:endParaRPr lang="tr-TR"/>
                    </a:p>
                  </a:txBody>
                  <a:tcPr/>
                </a:tc>
                <a:tc>
                  <a:txBody>
                    <a:bodyPr/>
                    <a:lstStyle/>
                    <a:p>
                      <a:pPr algn="ctr">
                        <a:lnSpc>
                          <a:spcPct val="115000"/>
                        </a:lnSpc>
                        <a:spcAft>
                          <a:spcPts val="0"/>
                        </a:spcAft>
                      </a:pPr>
                      <a:r>
                        <a:rPr lang="tr-TR" sz="1400" b="1" dirty="0" smtClean="0">
                          <a:effectLst>
                            <a:outerShdw blurRad="38100" dist="38100" dir="2700000" algn="tl">
                              <a:srgbClr val="000000">
                                <a:alpha val="43137"/>
                              </a:srgbClr>
                            </a:outerShdw>
                          </a:effectLst>
                          <a:latin typeface="Adobe Fan Heiti Std B" pitchFamily="34" charset="-128"/>
                          <a:ea typeface="Adobe Fan Heiti Std B" pitchFamily="34" charset="-128"/>
                        </a:rPr>
                        <a:t>MANTIK</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51363">
                <a:tc v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DİN. KÜLT.</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36206">
                <a:tc gridSpan="5">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90 SORU-135 DAKİKA</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bl>
          </a:graphicData>
        </a:graphic>
      </p:graphicFrame>
      <p:pic>
        <p:nvPicPr>
          <p:cNvPr id="10" name="1 Resim" descr="yeni ram logo.png"/>
          <p:cNvPicPr>
            <a:picLocks noChangeAspect="1"/>
          </p:cNvPicPr>
          <p:nvPr/>
        </p:nvPicPr>
        <p:blipFill>
          <a:blip r:embed="rId5" cstate="print"/>
          <a:srcRect/>
          <a:stretch>
            <a:fillRect/>
          </a:stretch>
        </p:blipFill>
        <p:spPr bwMode="auto">
          <a:xfrm>
            <a:off x="6357950"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69188709"/>
      </p:ext>
    </p:extLst>
  </p:cSld>
  <p:clrMapOvr>
    <a:masterClrMapping/>
  </p:clrMapOvr>
  <p:transition spd="med">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4327" y="1495236"/>
            <a:ext cx="7958137" cy="707886"/>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tr-TR" sz="4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LYS-5 (YABANCI DİL)</a:t>
            </a:r>
            <a:endParaRPr lang="tr-TR"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195736" y="2420888"/>
            <a:ext cx="6120680" cy="4248472"/>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Yabancı dil sınavı İngilizce, Almanca, Fransızca derslerinden yapılacak. Bunlardan sadece birine girilebilecek.</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0" i="0" u="none" strike="noStrike" kern="0" cap="none" spc="0" normalizeH="0" baseline="0" noProof="0" dirty="0" smtClean="0">
              <a:ln>
                <a:noFill/>
              </a:ln>
              <a:solidFill>
                <a:srgbClr val="000000"/>
              </a:solidFill>
              <a:effectLst/>
              <a:uLnTx/>
              <a:uFillTx/>
              <a:latin typeface="+mj-lt"/>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Her dil için soru sayısı 80, süresi 120 dakika olacak.</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a:t>
            </a:r>
            <a:r>
              <a:rPr kumimoji="0" lang="tr-TR" sz="2400" b="1" i="0" u="none" strike="noStrike" kern="0" cap="none" spc="0" normalizeH="0" baseline="0" noProof="0" dirty="0" smtClean="0">
                <a:ln>
                  <a:noFill/>
                </a:ln>
                <a:solidFill>
                  <a:srgbClr val="000000"/>
                </a:solidFill>
                <a:effectLst/>
                <a:uLnTx/>
                <a:uFillTx/>
                <a:latin typeface="+mj-lt"/>
                <a:ea typeface="+mn-ea"/>
                <a:cs typeface="Times New Roman"/>
              </a:rPr>
              <a:t>20 Soru:</a:t>
            </a: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Kelime bilgisi ve Dil bilgisi</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a:t>
            </a:r>
            <a:r>
              <a:rPr kumimoji="0" lang="tr-TR" sz="2400" b="1" i="0" u="none" strike="noStrike" kern="0" cap="none" spc="0" normalizeH="0" baseline="0" noProof="0" dirty="0" smtClean="0">
                <a:ln>
                  <a:noFill/>
                </a:ln>
                <a:solidFill>
                  <a:srgbClr val="000000"/>
                </a:solidFill>
                <a:effectLst/>
                <a:uLnTx/>
                <a:uFillTx/>
                <a:latin typeface="+mj-lt"/>
                <a:ea typeface="+mn-ea"/>
                <a:cs typeface="Times New Roman"/>
              </a:rPr>
              <a:t>12 Soru</a:t>
            </a: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Çeviri</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a:t>
            </a:r>
            <a:r>
              <a:rPr kumimoji="0" lang="tr-TR" sz="2400" b="1" i="0" u="none" strike="noStrike" kern="0" cap="none" spc="0" normalizeH="0" baseline="0" noProof="0" dirty="0" smtClean="0">
                <a:ln>
                  <a:noFill/>
                </a:ln>
                <a:solidFill>
                  <a:srgbClr val="000000"/>
                </a:solidFill>
                <a:effectLst/>
                <a:uLnTx/>
                <a:uFillTx/>
                <a:latin typeface="+mj-lt"/>
                <a:ea typeface="+mn-ea"/>
                <a:cs typeface="Times New Roman"/>
              </a:rPr>
              <a:t>48 Soru</a:t>
            </a: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 Okuduğunu Anlama</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0" i="0" u="none" strike="noStrike" kern="0" cap="none" spc="0" normalizeH="0" baseline="0" noProof="0" dirty="0" smtClean="0">
              <a:ln>
                <a:noFill/>
              </a:ln>
              <a:solidFill>
                <a:srgbClr val="000000"/>
              </a:solidFill>
              <a:effectLst/>
              <a:uLnTx/>
              <a:uFillTx/>
              <a:latin typeface="+mj-lt"/>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Yabancı dil testi için </a:t>
            </a:r>
            <a:r>
              <a:rPr kumimoji="0" lang="tr-TR" sz="2400" b="1" i="0" u="none"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n-ea"/>
                <a:cs typeface="Times New Roman"/>
              </a:rPr>
              <a:t>tek soru kitapçığı ve tek cevap kağıdı </a:t>
            </a:r>
            <a: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t>kullanılacak.</a:t>
            </a:r>
            <a:br>
              <a:rPr kumimoji="0" lang="tr-TR" sz="2400" b="0" i="0" u="none" strike="noStrike" kern="0" cap="none" spc="0" normalizeH="0" baseline="0" noProof="0" dirty="0" smtClean="0">
                <a:ln>
                  <a:noFill/>
                </a:ln>
                <a:solidFill>
                  <a:srgbClr val="000000"/>
                </a:solidFill>
                <a:effectLst/>
                <a:uLnTx/>
                <a:uFillTx/>
                <a:latin typeface="+mj-lt"/>
                <a:ea typeface="+mn-ea"/>
                <a:cs typeface="Times New Roman"/>
              </a:rPr>
            </a:br>
            <a:r>
              <a:rPr kumimoji="0" lang="tr-TR" sz="1600" b="0" i="0" u="none" strike="noStrike" kern="0" cap="none" spc="0" normalizeH="0" baseline="0" noProof="0" dirty="0" smtClean="0">
                <a:ln>
                  <a:noFill/>
                </a:ln>
                <a:solidFill>
                  <a:srgbClr val="003366"/>
                </a:solidFill>
                <a:effectLst/>
                <a:uLnTx/>
                <a:uFillTx/>
                <a:latin typeface="+mj-lt"/>
                <a:ea typeface="+mn-ea"/>
                <a:cs typeface="Times New Roman"/>
              </a:rPr>
              <a:t/>
            </a:r>
            <a:br>
              <a:rPr kumimoji="0" lang="tr-TR" sz="1600" b="0" i="0" u="none" strike="noStrike" kern="0" cap="none" spc="0" normalizeH="0" baseline="0" noProof="0" dirty="0" smtClean="0">
                <a:ln>
                  <a:noFill/>
                </a:ln>
                <a:solidFill>
                  <a:srgbClr val="003366"/>
                </a:solidFill>
                <a:effectLst/>
                <a:uLnTx/>
                <a:uFillTx/>
                <a:latin typeface="+mj-lt"/>
                <a:ea typeface="+mn-ea"/>
                <a:cs typeface="Times New Roman"/>
              </a:rPr>
            </a:br>
            <a:endParaRPr kumimoji="0" lang="tr-TR" sz="1600" b="0" i="0" u="none" strike="noStrike" kern="0" cap="none" spc="0" normalizeH="0" baseline="0" noProof="0" dirty="0" smtClean="0">
              <a:ln>
                <a:noFill/>
              </a:ln>
              <a:solidFill>
                <a:srgbClr val="003366"/>
              </a:solidFill>
              <a:effectLst/>
              <a:uLnTx/>
              <a:uFillTx/>
              <a:latin typeface="+mj-lt"/>
              <a:ea typeface="+mn-ea"/>
              <a:cs typeface="Times New Roman"/>
            </a:endParaRPr>
          </a:p>
        </p:txBody>
      </p:sp>
      <p:pic>
        <p:nvPicPr>
          <p:cNvPr id="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Picture 2" descr="http://static.indirimlr.com/wp-content/themes/dealies/timthumb.php?src=http://static.indirimlr.com/images/38/209/497345/3/lys-edebiy_1360871855863.jpg&amp;w=260&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1520" y="2276872"/>
            <a:ext cx="1691680" cy="3816424"/>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 name="1 Resim" descr="yeni ram logo.png"/>
          <p:cNvPicPr>
            <a:picLocks noChangeAspect="1"/>
          </p:cNvPicPr>
          <p:nvPr/>
        </p:nvPicPr>
        <p:blipFill>
          <a:blip r:embed="rId5" cstate="print"/>
          <a:srcRect/>
          <a:stretch>
            <a:fillRect/>
          </a:stretch>
        </p:blipFill>
        <p:spPr bwMode="auto">
          <a:xfrm>
            <a:off x="6429388"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919530515"/>
      </p:ext>
    </p:extLst>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08359" y="620688"/>
            <a:ext cx="7680065" cy="1512168"/>
          </a:xfrm>
          <a:prstGeom prst="flowChartDecision">
            <a:avLst/>
          </a:prstGeom>
        </p:spPr>
        <p:style>
          <a:lnRef idx="3">
            <a:schemeClr val="lt1"/>
          </a:lnRef>
          <a:fillRef idx="1">
            <a:schemeClr val="accent6"/>
          </a:fillRef>
          <a:effectRef idx="1">
            <a:schemeClr val="accent6"/>
          </a:effectRef>
          <a:fontRef idx="minor">
            <a:schemeClr val="lt1"/>
          </a:fontRef>
        </p:style>
        <p:txBody>
          <a:bodyPr>
            <a:normAutofit fontScale="90000"/>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51520" y="2413338"/>
            <a:ext cx="7992888"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tr-TR" sz="2400" b="1" dirty="0" smtClean="0"/>
              <a:t>LYS ADAY BİLGİLERİ</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Oval 3"/>
          <p:cNvSpPr/>
          <p:nvPr/>
        </p:nvSpPr>
        <p:spPr>
          <a:xfrm>
            <a:off x="251520" y="764704"/>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2015</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050" name="Picture 2"/>
          <p:cNvPicPr>
            <a:picLocks noChangeAspect="1" noChangeArrowheads="1"/>
          </p:cNvPicPr>
          <p:nvPr/>
        </p:nvPicPr>
        <p:blipFill>
          <a:blip r:embed="rId2" cstate="print"/>
          <a:srcRect/>
          <a:stretch>
            <a:fillRect/>
          </a:stretch>
        </p:blipFill>
        <p:spPr bwMode="auto">
          <a:xfrm>
            <a:off x="285720" y="3000372"/>
            <a:ext cx="7867650" cy="85725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285720" y="3929066"/>
            <a:ext cx="7858180" cy="2584634"/>
          </a:xfrm>
          <a:prstGeom prst="rect">
            <a:avLst/>
          </a:prstGeom>
          <a:noFill/>
          <a:ln w="9525">
            <a:noFill/>
            <a:miter lim="800000"/>
            <a:headEnd/>
            <a:tailEnd/>
          </a:ln>
          <a:effectLst/>
        </p:spPr>
      </p:pic>
      <p:pic>
        <p:nvPicPr>
          <p:cNvPr id="8" name="1 Resim" descr="yeni ram logo.png"/>
          <p:cNvPicPr>
            <a:picLocks noChangeAspect="1"/>
          </p:cNvPicPr>
          <p:nvPr/>
        </p:nvPicPr>
        <p:blipFill>
          <a:blip r:embed="rId4" cstate="print"/>
          <a:srcRect/>
          <a:stretch>
            <a:fillRect/>
          </a:stretch>
        </p:blipFill>
        <p:spPr bwMode="auto">
          <a:xfrm>
            <a:off x="6429388" y="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571079660"/>
      </p:ext>
    </p:extLst>
  </p:cSld>
  <p:clrMapOvr>
    <a:masterClrMapping/>
  </p:clrMapOvr>
  <p:transition spd="med">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556792"/>
            <a:ext cx="4968552" cy="64633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tr-TR"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 PUAN TÜRLERİ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1029"/>
          <p:cNvSpPr>
            <a:spLocks noGrp="1" noChangeArrowheads="1"/>
          </p:cNvSpPr>
          <p:nvPr/>
        </p:nvSpPr>
        <p:spPr bwMode="auto">
          <a:xfrm>
            <a:off x="1547664" y="2348880"/>
            <a:ext cx="6822429" cy="3572626"/>
          </a:xfrm>
          <a:prstGeom prst="frame">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522288" marR="0" lvl="1" indent="0" algn="l"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r>
              <a:rPr kumimoji="0" lang="tr-TR" sz="1600" b="1" i="0" u="none" strike="noStrike" kern="0" cap="none" spc="0" normalizeH="0" baseline="0" noProof="0" dirty="0" smtClean="0">
                <a:ln>
                  <a:noFill/>
                </a:ln>
                <a:solidFill>
                  <a:srgbClr val="000000"/>
                </a:solidFill>
                <a:effectLst/>
                <a:uLnTx/>
                <a:uFillTx/>
                <a:latin typeface="Times New Roman"/>
                <a:cs typeface="Times New Roman"/>
              </a:rPr>
              <a:t>- Sınav sonucunda öğrenciler girdikleri testlere göre şu puanlara sahip olacaktır.</a:t>
            </a:r>
          </a:p>
          <a:p>
            <a:pPr marL="522288" marR="0" lvl="1" indent="0" algn="l"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endParaRPr kumimoji="0" lang="tr-TR" sz="500" b="1" i="0" u="none" strike="noStrike" kern="0" cap="none" spc="0" normalizeH="0" baseline="0" noProof="0" dirty="0" smtClean="0">
              <a:ln>
                <a:noFill/>
              </a:ln>
              <a:solidFill>
                <a:srgbClr val="000000"/>
              </a:solidFill>
              <a:effectLst/>
              <a:uLnTx/>
              <a:uFillTx/>
              <a:latin typeface="Times New Roman"/>
              <a:cs typeface="Times New Roman"/>
            </a:endParaRPr>
          </a:p>
          <a:p>
            <a:pPr marL="522288" marR="0" lvl="1" indent="0" algn="l" defTabSz="914400" rtl="0" eaLnBrk="1" fontAlgn="base" latinLnBrk="0" hangingPunct="1">
              <a:lnSpc>
                <a:spcPct val="80000"/>
              </a:lnSpc>
              <a:spcBef>
                <a:spcPct val="20000"/>
              </a:spcBef>
              <a:spcAft>
                <a:spcPct val="0"/>
              </a:spcAft>
              <a:buClr>
                <a:srgbClr val="003366"/>
              </a:buClr>
              <a:buSzPct val="55000"/>
              <a:buFont typeface="Wingdings" pitchFamily="2" charset="2"/>
              <a:buNone/>
              <a:tabLst/>
              <a:defRPr/>
            </a:pPr>
            <a:r>
              <a:rPr kumimoji="0" lang="tr-TR" sz="1600" b="1" i="0" u="none" strike="noStrike" kern="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a:cs typeface="Times New Roman"/>
              </a:rPr>
              <a:t>(SAYISAL)	         (EA)              (SÖZEL)       (Y. DİL)</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         * MF-1               </a:t>
            </a:r>
            <a:r>
              <a:rPr lang="tr-TR" sz="1600" b="1" kern="0" dirty="0">
                <a:solidFill>
                  <a:srgbClr val="C00000"/>
                </a:solidFill>
                <a:latin typeface="Times New Roman"/>
                <a:cs typeface="Times New Roman"/>
              </a:rPr>
              <a:t> </a:t>
            </a:r>
            <a:r>
              <a:rPr lang="tr-TR" sz="1600" b="1" kern="0" dirty="0" smtClean="0">
                <a:solidFill>
                  <a:srgbClr val="C00000"/>
                </a:solidFill>
                <a:latin typeface="Times New Roman"/>
                <a:cs typeface="Times New Roman"/>
              </a:rPr>
              <a:t>     </a:t>
            </a: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 TM-1             * TS-1             * DİL-1</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	  * MF-2                     * TM-2             * TS-2             * DİL-2</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	  * MF-3                     * TM-3	                     * DİL-3</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C00000"/>
                </a:solidFill>
                <a:effectLst/>
                <a:uLnTx/>
                <a:uFillTx/>
                <a:latin typeface="Times New Roman"/>
                <a:cs typeface="Times New Roman"/>
              </a:rPr>
              <a:t>	  * MF-4</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endParaRPr kumimoji="0" lang="tr-TR" sz="500" b="0" i="0" u="none" strike="noStrike" kern="0" cap="none" spc="0" normalizeH="0" baseline="0" noProof="0" dirty="0" smtClean="0">
              <a:ln>
                <a:noFill/>
              </a:ln>
              <a:solidFill>
                <a:srgbClr val="003366"/>
              </a:solidFill>
              <a:effectLst/>
              <a:uLnTx/>
              <a:uFillTx/>
              <a:latin typeface="Times New Roman"/>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	 - Bu puanlar hesaplanırken testlerin ağırlıkları farklı olacaktır.</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3366"/>
                </a:solidFill>
                <a:effectLst/>
                <a:uLnTx/>
                <a:uFillTx/>
                <a:latin typeface="Times New Roman"/>
                <a:cs typeface="Times New Roman"/>
              </a:rPr>
              <a:t>     </a:t>
            </a:r>
            <a:r>
              <a:rPr kumimoji="0" lang="tr-TR" sz="1600" b="1" i="0" u="none" strike="noStrike" kern="0" cap="none" spc="0" normalizeH="0" baseline="0" noProof="0" dirty="0" smtClean="0">
                <a:ln>
                  <a:noFill/>
                </a:ln>
                <a:solidFill>
                  <a:srgbClr val="000000"/>
                </a:solidFill>
                <a:effectLst/>
                <a:uLnTx/>
                <a:uFillTx/>
                <a:latin typeface="Times New Roman"/>
                <a:cs typeface="Times New Roman"/>
              </a:rPr>
              <a:t>Örneğin; </a:t>
            </a:r>
            <a:r>
              <a:rPr kumimoji="0" lang="tr-TR" sz="1600" b="0" i="0" u="none" strike="noStrike" kern="0" cap="none" spc="0" normalizeH="0" baseline="0" noProof="0" dirty="0" smtClean="0">
                <a:ln>
                  <a:noFill/>
                </a:ln>
                <a:solidFill>
                  <a:srgbClr val="000000"/>
                </a:solidFill>
                <a:effectLst/>
                <a:uLnTx/>
                <a:uFillTx/>
                <a:latin typeface="Times New Roman"/>
                <a:cs typeface="Times New Roman"/>
              </a:rPr>
              <a:t>MF–1 de Biyoloji testinin katsayısı ile MF–3 de Biyoloji testinin katsayısı çok farklı olacaktır. </a:t>
            </a:r>
          </a:p>
        </p:txBody>
      </p:sp>
      <p:pic>
        <p:nvPicPr>
          <p:cNvPr id="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http://mebk12.meb.gov.tr/meb_iys_dosyalar/11/02/372910/resimler/2013_04/k_11151823_lyspuan.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20551788">
            <a:off x="343040" y="3865516"/>
            <a:ext cx="1864071" cy="25717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8" name="1 Resim" descr="yeni ram logo.png"/>
          <p:cNvPicPr>
            <a:picLocks noChangeAspect="1"/>
          </p:cNvPicPr>
          <p:nvPr/>
        </p:nvPicPr>
        <p:blipFill>
          <a:blip r:embed="rId5" cstate="print"/>
          <a:srcRect/>
          <a:stretch>
            <a:fillRect/>
          </a:stretch>
        </p:blipFill>
        <p:spPr bwMode="auto">
          <a:xfrm>
            <a:off x="6500826"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102573431"/>
      </p:ext>
    </p:extLst>
  </p:cSld>
  <p:clrMapOvr>
    <a:masterClrMapping/>
  </p:clrMapOvr>
  <p:transition spd="med">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Çok Sayıda Belge 9"/>
          <p:cNvSpPr/>
          <p:nvPr/>
        </p:nvSpPr>
        <p:spPr>
          <a:xfrm>
            <a:off x="179512" y="116632"/>
            <a:ext cx="8136904" cy="165618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LYS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TESTLERİNİN </a:t>
            </a:r>
            <a:r>
              <a:rPr lang="tr-TR" sz="32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TOPLAM PUANA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KATKISI NE KADAR-1</a:t>
            </a:r>
            <a:b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br>
            <a:endPar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a:spLocks noGrp="1" noChangeArrowheads="1"/>
          </p:cNvSpPr>
          <p:nvPr/>
        </p:nvSpPr>
        <p:spPr bwMode="auto">
          <a:xfrm rot="21087318">
            <a:off x="3122421" y="1894738"/>
            <a:ext cx="4752528" cy="4343010"/>
          </a:xfrm>
          <a:prstGeom prst="bevel">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900" b="1" i="0" u="none" strike="noStrike" kern="0" cap="none" spc="0" normalizeH="0" baseline="0" noProof="0" dirty="0" smtClean="0">
              <a:ln>
                <a:noFill/>
              </a:ln>
              <a:solidFill>
                <a:srgbClr val="003366"/>
              </a:solidFill>
              <a:effectLst/>
              <a:uLnTx/>
              <a:uFillTx/>
              <a:latin typeface="Times New Roman"/>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LYS </a:t>
            </a:r>
            <a:r>
              <a:rPr kumimoji="0" lang="tr-TR" sz="2000" b="0" i="0" u="none" strike="noStrike" kern="0" cap="none" spc="0" normalizeH="0" baseline="0" noProof="0" dirty="0" smtClean="0">
                <a:ln>
                  <a:noFill/>
                </a:ln>
                <a:solidFill>
                  <a:srgbClr val="000000"/>
                </a:solidFill>
                <a:effectLst/>
                <a:uLnTx/>
                <a:uFillTx/>
                <a:latin typeface="Times New Roman"/>
                <a:ea typeface="+mn-ea"/>
                <a:cs typeface="Times New Roman"/>
              </a:rPr>
              <a:t>testlerinin LYS puan türlerine </a:t>
            </a:r>
            <a:r>
              <a:rPr kumimoji="0" lang="tr-TR" sz="20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a:ea typeface="+mn-ea"/>
                <a:cs typeface="Times New Roman"/>
              </a:rPr>
              <a:t>katkısı en fazla %60 (*240 puan) </a:t>
            </a:r>
            <a:r>
              <a:rPr kumimoji="0" lang="tr-TR" sz="2000" b="1" i="0" u="sng" strike="noStrike" kern="0" cap="none" spc="0" normalizeH="0" baseline="0" noProof="0" dirty="0" err="1" smtClean="0">
                <a:ln>
                  <a:noFill/>
                </a:ln>
                <a:solidFill>
                  <a:srgbClr val="C00000"/>
                </a:solidFill>
                <a:effectLst>
                  <a:outerShdw blurRad="38100" dist="38100" dir="2700000" algn="tl">
                    <a:srgbClr val="000000">
                      <a:alpha val="43137"/>
                    </a:srgbClr>
                  </a:outerShdw>
                </a:effectLst>
                <a:uLnTx/>
                <a:uFillTx/>
                <a:latin typeface="Times New Roman"/>
                <a:ea typeface="+mn-ea"/>
                <a:cs typeface="Times New Roman"/>
              </a:rPr>
              <a:t>dır</a:t>
            </a:r>
            <a:r>
              <a:rPr kumimoji="0" lang="tr-TR" sz="2000" b="1" i="0" u="sng"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a:ea typeface="+mn-ea"/>
                <a:cs typeface="Times New Roman"/>
              </a:rPr>
              <a:t>.</a:t>
            </a: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0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l"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2000" b="1" i="0" u="none" strike="noStrike" kern="0" cap="none" spc="0" normalizeH="0" baseline="0" noProof="0" dirty="0" smtClean="0">
                <a:ln>
                  <a:noFill/>
                </a:ln>
                <a:solidFill>
                  <a:srgbClr val="000000"/>
                </a:solidFill>
                <a:effectLst/>
                <a:uLnTx/>
                <a:uFillTx/>
                <a:latin typeface="Times New Roman"/>
                <a:ea typeface="+mn-ea"/>
                <a:cs typeface="Times New Roman"/>
              </a:rPr>
              <a:t>	</a:t>
            </a:r>
            <a:r>
              <a:rPr kumimoji="0" lang="tr-TR" sz="2000" b="1" i="0" u="none" strike="noStrike" kern="0" cap="none" spc="0" normalizeH="0" baseline="0" noProof="0" dirty="0" smtClean="0">
                <a:ln>
                  <a:noFill/>
                </a:ln>
                <a:solidFill>
                  <a:srgbClr val="800000"/>
                </a:solidFill>
                <a:effectLst/>
                <a:uLnTx/>
                <a:uFillTx/>
                <a:latin typeface="Times New Roman"/>
                <a:ea typeface="+mn-ea"/>
                <a:cs typeface="Times New Roman"/>
              </a:rPr>
              <a:t>*Uyarı:</a:t>
            </a:r>
            <a:r>
              <a:rPr kumimoji="0" lang="tr-TR" sz="2000" b="0" i="0" u="none" strike="noStrike" kern="0" cap="none" spc="0" normalizeH="0" baseline="0" noProof="0" dirty="0" smtClean="0">
                <a:ln>
                  <a:noFill/>
                </a:ln>
                <a:solidFill>
                  <a:srgbClr val="000000"/>
                </a:solidFill>
                <a:effectLst/>
                <a:uLnTx/>
                <a:uFillTx/>
                <a:latin typeface="Times New Roman"/>
                <a:ea typeface="+mn-ea"/>
                <a:cs typeface="Times New Roman"/>
              </a:rPr>
              <a:t> LYS Ham Puanları 100–500 puan arasında değişmektedir (Okul puanı da bu ham puanın üstüne eklenerek yerleştirme puanları ortaya çıkmaktadır). Bu 240 ham puan LYS testlerinden alınabilecek en fazla puandır. </a:t>
            </a: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050" name="Picture 2" descr="http://s3-eu-west-1.amazonaws.com/pbg-images/large/138/hangi_bolum.jpg?1367484698">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594812">
            <a:off x="538647" y="2690631"/>
            <a:ext cx="2350587" cy="30198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rgbClr val="FFFFFF"/>
                </a:solidFill>
              </a14:hiddenFill>
            </a:ext>
          </a:extLst>
        </p:spPr>
      </p:pic>
      <p:pic>
        <p:nvPicPr>
          <p:cNvPr id="8" name="1 Resim" descr="yeni ram logo.png"/>
          <p:cNvPicPr>
            <a:picLocks noChangeAspect="1"/>
          </p:cNvPicPr>
          <p:nvPr/>
        </p:nvPicPr>
        <p:blipFill>
          <a:blip r:embed="rId4" cstate="print"/>
          <a:srcRect/>
          <a:stretch>
            <a:fillRect/>
          </a:stretch>
        </p:blipFill>
        <p:spPr bwMode="auto">
          <a:xfrm>
            <a:off x="357158"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679613582"/>
      </p:ext>
    </p:extLst>
  </p:cSld>
  <p:clrMapOvr>
    <a:masterClrMapping/>
  </p:clrMapOvr>
  <p:transition spd="med">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73205" y="1785520"/>
            <a:ext cx="5832648" cy="4235767"/>
          </a:xfrm>
          <a:prstGeom prst="round2Diag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w"/>
              <a:tabLst/>
              <a:defRPr/>
            </a:pPr>
            <a:r>
              <a:rPr kumimoji="0" lang="tr-TR" sz="1600" b="1" i="0" u="none" strike="noStrike" kern="0" cap="none" spc="0" normalizeH="0" baseline="0" noProof="0" dirty="0" smtClean="0">
                <a:ln>
                  <a:noFill/>
                </a:ln>
                <a:solidFill>
                  <a:srgbClr val="FF0000"/>
                </a:solidFill>
                <a:effectLst/>
                <a:uLnTx/>
                <a:uFillTx/>
                <a:latin typeface="Times New Roman"/>
                <a:ea typeface="+mn-ea"/>
                <a:cs typeface="Times New Roman"/>
              </a:rPr>
              <a:t>MF–1 puan türünün</a:t>
            </a:r>
            <a:r>
              <a:rPr kumimoji="0" lang="tr-TR" sz="1600" b="0" i="0" u="none" strike="noStrike" kern="0" cap="none" spc="0" normalizeH="0" baseline="0" noProof="0" dirty="0" smtClean="0">
                <a:ln>
                  <a:noFill/>
                </a:ln>
                <a:solidFill>
                  <a:srgbClr val="FF0000"/>
                </a:solidFill>
                <a:effectLst/>
                <a:uLnTx/>
                <a:uFillTx/>
                <a:latin typeface="Times New Roman"/>
                <a:ea typeface="+mn-ea"/>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oluşmasında % 60 pay oluşturan LYS testleri LYS–1 (Matematik)</a:t>
            </a:r>
          </a:p>
          <a:p>
            <a:pPr marL="0" marR="0" lvl="0" indent="0" algn="just" defTabSz="914400" rtl="0" eaLnBrk="1" fontAlgn="base" latinLnBrk="0" hangingPunct="1">
              <a:lnSpc>
                <a:spcPct val="80000"/>
              </a:lnSpc>
              <a:spcBef>
                <a:spcPct val="20000"/>
              </a:spcBef>
              <a:spcAft>
                <a:spcPct val="0"/>
              </a:spcAft>
              <a:buClr>
                <a:srgbClr val="003366"/>
              </a:buClr>
              <a:buSzTx/>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ve LYS–2 (Fen Grubu) testleridir. Bu testlerin %60 </a:t>
            </a:r>
            <a:r>
              <a:rPr kumimoji="0" lang="tr-TR" sz="1600" b="0" i="0" u="none" strike="noStrike" kern="0" cap="none" spc="0" normalizeH="0" baseline="0" noProof="0" dirty="0" err="1" smtClean="0">
                <a:ln>
                  <a:noFill/>
                </a:ln>
                <a:solidFill>
                  <a:srgbClr val="000000"/>
                </a:solidFill>
                <a:effectLst/>
                <a:uLnTx/>
                <a:uFillTx/>
                <a:latin typeface="Times New Roman"/>
                <a:ea typeface="+mn-ea"/>
                <a:cs typeface="Times New Roman"/>
              </a:rPr>
              <a:t>lık</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etkisinin dağılımı aşağıdaki gibidir.</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Matematik %26 (LYS–1 sınavındaki 50 matematik)</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Geometri %13 (LYS–1 sınavındaki 30 geometri)</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Fizik %13 (LYS–2 sınavındaki 30 fizik)</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Kimya %6 (LYS–2 sınavındaki 30 kimya)</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Biyoloji %5 (LYS–2 sınavındaki 30 biyoloji)</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26+13+13+6+5= %60</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500" b="0"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Görüldüğü üzere %60 </a:t>
            </a:r>
            <a:r>
              <a:rPr kumimoji="0" lang="tr-TR" sz="1600" b="0" i="0" u="none" strike="noStrike" kern="0" cap="none" spc="0" normalizeH="0" baseline="0" noProof="0" dirty="0" err="1" smtClean="0">
                <a:ln>
                  <a:noFill/>
                </a:ln>
                <a:solidFill>
                  <a:srgbClr val="000000"/>
                </a:solidFill>
                <a:effectLst/>
                <a:uLnTx/>
                <a:uFillTx/>
                <a:latin typeface="Times New Roman"/>
                <a:ea typeface="+mn-ea"/>
                <a:cs typeface="Times New Roman"/>
              </a:rPr>
              <a:t>lık</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etkide </a:t>
            </a:r>
            <a:r>
              <a:rPr kumimoji="0" lang="tr-TR" sz="1600" b="1" i="0" u="none" strike="noStrike" kern="0" cap="none" spc="0" normalizeH="0" baseline="0" noProof="0" dirty="0" smtClean="0">
                <a:ln>
                  <a:noFill/>
                </a:ln>
                <a:solidFill>
                  <a:srgbClr val="FF0000"/>
                </a:solidFill>
                <a:effectLst/>
                <a:uLnTx/>
                <a:uFillTx/>
                <a:latin typeface="Times New Roman"/>
                <a:ea typeface="+mn-ea"/>
                <a:cs typeface="Times New Roman"/>
              </a:rPr>
              <a:t>LYS–1</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 sınavının etkisi toplamda </a:t>
            </a:r>
            <a:r>
              <a:rPr kumimoji="0" lang="tr-TR" sz="1600" b="1" i="0" u="none" strike="noStrike" kern="0" cap="none" spc="0" normalizeH="0" baseline="0" noProof="0" dirty="0" smtClean="0">
                <a:ln>
                  <a:noFill/>
                </a:ln>
                <a:solidFill>
                  <a:srgbClr val="FF0000"/>
                </a:solidFill>
                <a:effectLst/>
                <a:uLnTx/>
                <a:uFillTx/>
                <a:latin typeface="Times New Roman"/>
                <a:ea typeface="+mn-ea"/>
                <a:cs typeface="Times New Roman"/>
              </a:rPr>
              <a:t>%39 iken</a:t>
            </a:r>
            <a:r>
              <a:rPr kumimoji="0" lang="tr-TR" sz="1600" b="0" i="0" u="none" strike="noStrike" kern="0" cap="none" spc="0" normalizeH="0" baseline="0" noProof="0" dirty="0" smtClean="0">
                <a:ln>
                  <a:noFill/>
                </a:ln>
                <a:solidFill>
                  <a:srgbClr val="FF0000"/>
                </a:solidFill>
                <a:effectLst/>
                <a:uLnTx/>
                <a:uFillTx/>
                <a:latin typeface="Times New Roman"/>
                <a:ea typeface="+mn-ea"/>
                <a:cs typeface="Times New Roman"/>
              </a:rPr>
              <a:t>, </a:t>
            </a:r>
            <a:r>
              <a:rPr kumimoji="0" lang="tr-TR" sz="1600" b="1" i="0" u="none" strike="noStrike" kern="0" cap="none" spc="0" normalizeH="0" baseline="0" noProof="0" dirty="0" smtClean="0">
                <a:ln>
                  <a:noFill/>
                </a:ln>
                <a:solidFill>
                  <a:srgbClr val="FF0000"/>
                </a:solidFill>
                <a:effectLst/>
                <a:uLnTx/>
                <a:uFillTx/>
                <a:latin typeface="Times New Roman"/>
                <a:ea typeface="+mn-ea"/>
                <a:cs typeface="Times New Roman"/>
              </a:rPr>
              <a:t>LYS–2</a:t>
            </a:r>
            <a:endParaRPr lang="tr-TR" sz="1600" b="1" kern="0" dirty="0">
              <a:solidFill>
                <a:srgbClr val="3333CC"/>
              </a:solidFill>
              <a:latin typeface="Times New Roman"/>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sınavının etkisi toplamda </a:t>
            </a:r>
            <a:r>
              <a:rPr kumimoji="0" lang="tr-TR" sz="1600" b="1" i="0" u="none" strike="noStrike" kern="0" cap="none" spc="0" normalizeH="0" baseline="0" noProof="0" dirty="0" smtClean="0">
                <a:ln>
                  <a:noFill/>
                </a:ln>
                <a:solidFill>
                  <a:srgbClr val="FF0000"/>
                </a:solidFill>
                <a:effectLst/>
                <a:uLnTx/>
                <a:uFillTx/>
                <a:latin typeface="Times New Roman"/>
                <a:ea typeface="+mn-ea"/>
                <a:cs typeface="Times New Roman"/>
              </a:rPr>
              <a:t>%21’de</a:t>
            </a:r>
            <a:r>
              <a:rPr kumimoji="0" lang="tr-TR" sz="1600" b="0" i="0" u="none" strike="noStrike" kern="0" cap="none" spc="0" normalizeH="0" baseline="0" noProof="0" dirty="0" smtClean="0">
                <a:ln>
                  <a:noFill/>
                </a:ln>
                <a:solidFill>
                  <a:srgbClr val="FF0000"/>
                </a:solidFill>
                <a:effectLst/>
                <a:uLnTx/>
                <a:uFillTx/>
                <a:latin typeface="Times New Roman"/>
                <a:ea typeface="+mn-ea"/>
                <a:cs typeface="Times New Roman"/>
              </a:rPr>
              <a:t> </a:t>
            </a: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kalmaktadır. Bu LYS-1 ve LYS-2 sınavlarının MF</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0" i="0" u="none" strike="noStrike" kern="0" cap="none" spc="0" normalizeH="0" baseline="0" noProof="0" dirty="0" smtClean="0">
                <a:ln>
                  <a:noFill/>
                </a:ln>
                <a:solidFill>
                  <a:srgbClr val="000000"/>
                </a:solidFill>
                <a:effectLst/>
                <a:uLnTx/>
                <a:uFillTx/>
                <a:latin typeface="Times New Roman"/>
                <a:ea typeface="+mn-ea"/>
                <a:cs typeface="Times New Roman"/>
              </a:rPr>
              <a:t>puanlarına etkisi MF-1, MF-2, MF-3 ve MF-4 puan türlerinde değişiklik göstermektedir. </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sz="1600" b="1" i="0" u="none" strike="noStrike" kern="0" cap="none" spc="0" normalizeH="0" baseline="0" noProof="0" dirty="0" smtClean="0">
              <a:ln>
                <a:noFill/>
              </a:ln>
              <a:solidFill>
                <a:srgbClr val="000000"/>
              </a:solidFill>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r>
              <a:rPr kumimoji="0" lang="tr-TR" sz="1600" b="1" i="0" u="none" strike="noStrike" kern="0" cap="none" spc="0" normalizeH="0" baseline="0" noProof="0" dirty="0" smtClean="0">
                <a:ln>
                  <a:noFill/>
                </a:ln>
                <a:solidFill>
                  <a:srgbClr val="800000"/>
                </a:solidFill>
                <a:effectLst/>
                <a:uLnTx/>
                <a:uFillTx/>
                <a:latin typeface="Times New Roman"/>
                <a:ea typeface="+mn-ea"/>
                <a:cs typeface="Times New Roman"/>
              </a:rPr>
              <a:t>	</a:t>
            </a:r>
            <a:endParaRPr kumimoji="0" lang="tr-TR" sz="1600" b="0" i="0" u="none" strike="noStrike" kern="0" cap="none" spc="0" normalizeH="0" baseline="0" noProof="0" dirty="0" smtClean="0">
              <a:ln>
                <a:noFill/>
              </a:ln>
              <a:solidFill>
                <a:srgbClr val="003366"/>
              </a:solidFill>
              <a:effectLst/>
              <a:uLnTx/>
              <a:uFillTx/>
              <a:latin typeface="Times New Roman"/>
              <a:ea typeface="+mn-ea"/>
              <a:cs typeface="Times New Roman"/>
            </a:endParaRP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11" name="Akış Çizelgesi: Çok Sayıda Belge 10"/>
          <p:cNvSpPr/>
          <p:nvPr/>
        </p:nvSpPr>
        <p:spPr>
          <a:xfrm>
            <a:off x="179512" y="116632"/>
            <a:ext cx="8136904" cy="144016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LYS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TESTLERİNİN </a:t>
            </a:r>
            <a:r>
              <a:rPr lang="tr-TR" sz="32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TOPLAM PUANA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KATKISI NE </a:t>
            </a:r>
            <a:r>
              <a:rPr lang="tr-TR" sz="32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KADAR-2</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
            </a:r>
            <a:b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br>
            <a:endPar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074" name="Picture 2" descr="http://www.rehberliksitesi.com/t/i/a/1380463461.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929322" y="2143116"/>
            <a:ext cx="2451745" cy="396043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8" name="1 Resim" descr="yeni ram logo.png"/>
          <p:cNvPicPr>
            <a:picLocks noChangeAspect="1"/>
          </p:cNvPicPr>
          <p:nvPr/>
        </p:nvPicPr>
        <p:blipFill>
          <a:blip r:embed="rId4" cstate="print"/>
          <a:srcRect/>
          <a:stretch>
            <a:fillRect/>
          </a:stretch>
        </p:blipFill>
        <p:spPr bwMode="auto">
          <a:xfrm>
            <a:off x="6429388" y="92867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616996354"/>
      </p:ext>
    </p:extLst>
  </p:cSld>
  <p:clrMapOvr>
    <a:masterClrMapping/>
  </p:clrMapOvr>
  <p:transition spd="med">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a:ln/>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MF (SAYISAL)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Text Box 483"/>
          <p:cNvSpPr txBox="1">
            <a:spLocks noChangeArrowheads="1"/>
          </p:cNvSpPr>
          <p:nvPr/>
        </p:nvSpPr>
        <p:spPr bwMode="auto">
          <a:xfrm>
            <a:off x="118920" y="4214818"/>
            <a:ext cx="8206298" cy="2485787"/>
          </a:xfrm>
          <a:prstGeom prst="flowChartAlternateProcess">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wrap="square">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4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MF–1 Puan türü:</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tr-TR" sz="14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Aktüerya</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İstatistik, Matematik, Matematik Öğretmenliği, Matematik Mühendisliği, Astronomi ve Uzay Bilimleri gibi bölümler için kullanılacak.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4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MF–2 Puan türü:</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Biyoloji, Fizik, Kimya bölümleri, Biyoloji, Fizik Öğretmenlikleri, Fen Bilgisi Öğretmenliği, Su ürünleri Mühendisliği, Bahçe Bitkileri ve Zootekni gibi bölümler için kullanılacak.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4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MF–3 Puan türü:</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Tıp, Diş Hekimliği, Eczacılık, Moleküler Biyoloji ve Genetik, Beslenme ve Diyetetik, Fizyoterapi, </a:t>
            </a:r>
            <a:r>
              <a:rPr kumimoji="0" lang="tr-TR" sz="14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Odyoloji</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tr-TR" sz="14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Ergoterapi</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Dil ve Konuşma Terapi, </a:t>
            </a:r>
            <a:r>
              <a:rPr kumimoji="0" lang="tr-TR" sz="14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Gerontoloji</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 Hemşirelik, Ebelik, Veteriner gibi bölümler için kullanılacak.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4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MF–4 Puan türü:</a:t>
            </a:r>
            <a:r>
              <a:rPr kumimoji="0" lang="tr-TR" sz="14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Bilgisayar, Bilgisayar sistemleri, İnşaat, Makine, Çevre, Deniz Ulaştırma, Gıda, Elektrik, Elektronik, Mimarlık, İç Mimarlık, Endüstri, Gemi İnşaatı Mühendislikleri gibi bölümler için kullanılacak.</a:t>
            </a: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2" cstate="print"/>
          <a:srcRect/>
          <a:stretch>
            <a:fillRect/>
          </a:stretch>
        </p:blipFill>
        <p:spPr bwMode="auto">
          <a:xfrm>
            <a:off x="7572396" y="6130845"/>
            <a:ext cx="1357386" cy="727155"/>
          </a:xfrm>
          <a:prstGeom prst="rect">
            <a:avLst/>
          </a:prstGeom>
          <a:noFill/>
          <a:ln w="9525">
            <a:noFill/>
            <a:miter lim="800000"/>
            <a:headEnd/>
            <a:tailEnd/>
          </a:ln>
        </p:spPr>
      </p:pic>
      <p:pic>
        <p:nvPicPr>
          <p:cNvPr id="1026" name="Picture 2"/>
          <p:cNvPicPr>
            <a:picLocks noChangeAspect="1" noChangeArrowheads="1"/>
          </p:cNvPicPr>
          <p:nvPr/>
        </p:nvPicPr>
        <p:blipFill>
          <a:blip r:embed="rId3"/>
          <a:srcRect/>
          <a:stretch>
            <a:fillRect/>
          </a:stretch>
        </p:blipFill>
        <p:spPr bwMode="auto">
          <a:xfrm>
            <a:off x="500034" y="642918"/>
            <a:ext cx="7429552" cy="3714776"/>
          </a:xfrm>
          <a:prstGeom prst="rect">
            <a:avLst/>
          </a:prstGeom>
          <a:solidFill>
            <a:srgbClr val="FFFFFF">
              <a:shade val="85000"/>
            </a:srgbClr>
          </a:solidFill>
          <a:ln w="127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 xmlns:p14="http://schemas.microsoft.com/office/powerpoint/2010/main" val="4003756338"/>
      </p:ext>
    </p:extLst>
  </p:cSld>
  <p:clrMapOvr>
    <a:masterClrMapping/>
  </p:clrMapOvr>
  <p:transition spd="med">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C:\Users\PDRH\Desktop\üni puan\ilk mat 1.PNG"/>
          <p:cNvPicPr>
            <a:picLocks noChangeAspect="1" noChangeArrowheads="1"/>
          </p:cNvPicPr>
          <p:nvPr/>
        </p:nvPicPr>
        <p:blipFill>
          <a:blip r:embed="rId2" cstate="print"/>
          <a:srcRect/>
          <a:stretch>
            <a:fillRect/>
          </a:stretch>
        </p:blipFill>
        <p:spPr bwMode="auto">
          <a:xfrm>
            <a:off x="0" y="0"/>
            <a:ext cx="4572000" cy="4214818"/>
          </a:xfrm>
          <a:prstGeom prst="rect">
            <a:avLst/>
          </a:prstGeom>
          <a:noFill/>
        </p:spPr>
      </p:pic>
      <p:pic>
        <p:nvPicPr>
          <p:cNvPr id="1027" name="Picture 3" descr="C:\Users\PDRH\Desktop\üni puan\ilk mat 2.PNG"/>
          <p:cNvPicPr>
            <a:picLocks noChangeAspect="1" noChangeArrowheads="1"/>
          </p:cNvPicPr>
          <p:nvPr/>
        </p:nvPicPr>
        <p:blipFill>
          <a:blip r:embed="rId3" cstate="print"/>
          <a:srcRect/>
          <a:stretch>
            <a:fillRect/>
          </a:stretch>
        </p:blipFill>
        <p:spPr bwMode="auto">
          <a:xfrm>
            <a:off x="4572000" y="2643182"/>
            <a:ext cx="3929058" cy="4214818"/>
          </a:xfrm>
          <a:prstGeom prst="rect">
            <a:avLst/>
          </a:prstGeom>
          <a:noFill/>
        </p:spPr>
      </p:pic>
      <p:sp>
        <p:nvSpPr>
          <p:cNvPr id="7" name="6 Başlık"/>
          <p:cNvSpPr>
            <a:spLocks noGrp="1"/>
          </p:cNvSpPr>
          <p:nvPr>
            <p:ph type="title"/>
          </p:nvPr>
        </p:nvSpPr>
        <p:spPr>
          <a:xfrm>
            <a:off x="4643438" y="274638"/>
            <a:ext cx="3786214" cy="2154230"/>
          </a:xfrm>
        </p:spPr>
        <p:txBody>
          <a:bodyPr>
            <a:normAutofit/>
          </a:bodyPr>
          <a:lstStyle/>
          <a:p>
            <a:r>
              <a:rPr lang="tr-TR" sz="3200" dirty="0" smtClean="0">
                <a:latin typeface="Arial Black" pitchFamily="34" charset="0"/>
              </a:rPr>
              <a:t>İLKÖĞRETİM MATEMATİK ÖĞRETMENLİĞİ</a:t>
            </a:r>
            <a:endParaRPr lang="tr-TR" sz="3200" dirty="0">
              <a:latin typeface="Arial Black" pitchFamily="34" charset="0"/>
            </a:endParaRPr>
          </a:p>
        </p:txBody>
      </p:sp>
      <p:pic>
        <p:nvPicPr>
          <p:cNvPr id="6" name="1 Resim" descr="yeni ram logo.png"/>
          <p:cNvPicPr>
            <a:picLocks noChangeAspect="1"/>
          </p:cNvPicPr>
          <p:nvPr/>
        </p:nvPicPr>
        <p:blipFill>
          <a:blip r:embed="rId4" cstate="print"/>
          <a:srcRect/>
          <a:stretch>
            <a:fillRect/>
          </a:stretch>
        </p:blipFill>
        <p:spPr bwMode="auto">
          <a:xfrm>
            <a:off x="1285852" y="485776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899277880"/>
      </p:ext>
    </p:extLst>
  </p:cSld>
  <p:clrMapOvr>
    <a:masterClrMapping/>
  </p:clrMapOvr>
  <p:transition spd="med">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2050" name="Picture 2" descr="C:\Users\PDRH\Desktop\üni puan\beslenme 1.PNG"/>
          <p:cNvPicPr>
            <a:picLocks noChangeAspect="1" noChangeArrowheads="1"/>
          </p:cNvPicPr>
          <p:nvPr/>
        </p:nvPicPr>
        <p:blipFill>
          <a:blip r:embed="rId3" cstate="print"/>
          <a:srcRect/>
          <a:stretch>
            <a:fillRect/>
          </a:stretch>
        </p:blipFill>
        <p:spPr bwMode="auto">
          <a:xfrm>
            <a:off x="0" y="0"/>
            <a:ext cx="4500562" cy="4752161"/>
          </a:xfrm>
          <a:prstGeom prst="rect">
            <a:avLst/>
          </a:prstGeom>
          <a:noFill/>
        </p:spPr>
      </p:pic>
      <p:pic>
        <p:nvPicPr>
          <p:cNvPr id="2051" name="Picture 3" descr="C:\Users\PDRH\Desktop\üni puan\beslenme 2.PNG"/>
          <p:cNvPicPr>
            <a:picLocks noChangeAspect="1" noChangeArrowheads="1"/>
          </p:cNvPicPr>
          <p:nvPr/>
        </p:nvPicPr>
        <p:blipFill>
          <a:blip r:embed="rId4" cstate="print"/>
          <a:srcRect/>
          <a:stretch>
            <a:fillRect/>
          </a:stretch>
        </p:blipFill>
        <p:spPr bwMode="auto">
          <a:xfrm>
            <a:off x="4500562" y="1857364"/>
            <a:ext cx="4643438" cy="5000636"/>
          </a:xfrm>
          <a:prstGeom prst="rect">
            <a:avLst/>
          </a:prstGeom>
          <a:noFill/>
        </p:spPr>
      </p:pic>
      <p:sp>
        <p:nvSpPr>
          <p:cNvPr id="7" name="6 Başlık"/>
          <p:cNvSpPr>
            <a:spLocks noGrp="1"/>
          </p:cNvSpPr>
          <p:nvPr>
            <p:ph type="title"/>
          </p:nvPr>
        </p:nvSpPr>
        <p:spPr>
          <a:xfrm>
            <a:off x="4500562" y="274638"/>
            <a:ext cx="4186238" cy="1143000"/>
          </a:xfrm>
        </p:spPr>
        <p:txBody>
          <a:bodyPr>
            <a:normAutofit fontScale="90000"/>
          </a:bodyPr>
          <a:lstStyle/>
          <a:p>
            <a:r>
              <a:rPr lang="tr-TR" dirty="0" smtClean="0"/>
              <a:t>BESLENME VE DİYETETİK</a:t>
            </a:r>
            <a:endParaRPr lang="tr-TR" dirty="0"/>
          </a:p>
        </p:txBody>
      </p:sp>
      <p:pic>
        <p:nvPicPr>
          <p:cNvPr id="8" name="1 Resim" descr="yeni ram logo.png"/>
          <p:cNvPicPr>
            <a:picLocks noChangeAspect="1"/>
          </p:cNvPicPr>
          <p:nvPr/>
        </p:nvPicPr>
        <p:blipFill>
          <a:blip r:embed="rId5" cstate="print"/>
          <a:srcRect/>
          <a:stretch>
            <a:fillRect/>
          </a:stretch>
        </p:blipFill>
        <p:spPr bwMode="auto">
          <a:xfrm>
            <a:off x="1285852" y="507209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665590320"/>
      </p:ext>
    </p:extLst>
  </p:cSld>
  <p:clrMapOvr>
    <a:masterClrMapping/>
  </p:clrMapOvr>
  <p:transition spd="med">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3074" name="Picture 2" descr="C:\Users\PDRH\Desktop\üni puan\diş 1.PNG"/>
          <p:cNvPicPr>
            <a:picLocks noChangeAspect="1" noChangeArrowheads="1"/>
          </p:cNvPicPr>
          <p:nvPr/>
        </p:nvPicPr>
        <p:blipFill>
          <a:blip r:embed="rId2" cstate="print"/>
          <a:srcRect/>
          <a:stretch>
            <a:fillRect/>
          </a:stretch>
        </p:blipFill>
        <p:spPr bwMode="auto">
          <a:xfrm>
            <a:off x="0" y="0"/>
            <a:ext cx="4286247" cy="4776969"/>
          </a:xfrm>
          <a:prstGeom prst="rect">
            <a:avLst/>
          </a:prstGeom>
          <a:noFill/>
        </p:spPr>
      </p:pic>
      <p:pic>
        <p:nvPicPr>
          <p:cNvPr id="3075" name="Picture 3" descr="C:\Users\PDRH\Desktop\üni puan\diş 2.PNG"/>
          <p:cNvPicPr>
            <a:picLocks noChangeAspect="1" noChangeArrowheads="1"/>
          </p:cNvPicPr>
          <p:nvPr/>
        </p:nvPicPr>
        <p:blipFill>
          <a:blip r:embed="rId3" cstate="print"/>
          <a:srcRect/>
          <a:stretch>
            <a:fillRect/>
          </a:stretch>
        </p:blipFill>
        <p:spPr bwMode="auto">
          <a:xfrm>
            <a:off x="4286248" y="2138349"/>
            <a:ext cx="4143671" cy="4719651"/>
          </a:xfrm>
          <a:prstGeom prst="rect">
            <a:avLst/>
          </a:prstGeom>
          <a:noFill/>
        </p:spPr>
      </p:pic>
      <p:sp>
        <p:nvSpPr>
          <p:cNvPr id="7" name="6 Başlık"/>
          <p:cNvSpPr>
            <a:spLocks noGrp="1"/>
          </p:cNvSpPr>
          <p:nvPr>
            <p:ph type="title"/>
          </p:nvPr>
        </p:nvSpPr>
        <p:spPr>
          <a:xfrm>
            <a:off x="4500562" y="274638"/>
            <a:ext cx="3857652" cy="1143000"/>
          </a:xfrm>
        </p:spPr>
        <p:txBody>
          <a:bodyPr/>
          <a:lstStyle/>
          <a:p>
            <a:r>
              <a:rPr lang="tr-TR" dirty="0" smtClean="0"/>
              <a:t>DİŞ HEKİMLİĞİ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21495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899212568"/>
      </p:ext>
    </p:extLst>
  </p:cSld>
  <p:clrMapOvr>
    <a:masterClrMapping/>
  </p:clrMapOvr>
  <p:transition spd="med">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4098" name="Picture 2" descr="C:\Users\PDRH\Desktop\üni puan\ecza 1.PNG"/>
          <p:cNvPicPr>
            <a:picLocks noChangeAspect="1" noChangeArrowheads="1"/>
          </p:cNvPicPr>
          <p:nvPr/>
        </p:nvPicPr>
        <p:blipFill>
          <a:blip r:embed="rId2" cstate="print"/>
          <a:srcRect/>
          <a:stretch>
            <a:fillRect/>
          </a:stretch>
        </p:blipFill>
        <p:spPr bwMode="auto">
          <a:xfrm>
            <a:off x="1" y="0"/>
            <a:ext cx="4357685" cy="4572008"/>
          </a:xfrm>
          <a:prstGeom prst="rect">
            <a:avLst/>
          </a:prstGeom>
          <a:noFill/>
        </p:spPr>
      </p:pic>
      <p:pic>
        <p:nvPicPr>
          <p:cNvPr id="4099" name="Picture 3" descr="C:\Users\PDRH\Desktop\üni puan\ecza 2.PNG"/>
          <p:cNvPicPr>
            <a:picLocks noChangeAspect="1" noChangeArrowheads="1"/>
          </p:cNvPicPr>
          <p:nvPr/>
        </p:nvPicPr>
        <p:blipFill>
          <a:blip r:embed="rId3" cstate="print"/>
          <a:srcRect/>
          <a:stretch>
            <a:fillRect/>
          </a:stretch>
        </p:blipFill>
        <p:spPr bwMode="auto">
          <a:xfrm>
            <a:off x="4357686" y="2295525"/>
            <a:ext cx="4143404" cy="4562475"/>
          </a:xfrm>
          <a:prstGeom prst="rect">
            <a:avLst/>
          </a:prstGeom>
          <a:noFill/>
        </p:spPr>
      </p:pic>
      <p:sp>
        <p:nvSpPr>
          <p:cNvPr id="8" name="7 Başlık"/>
          <p:cNvSpPr>
            <a:spLocks noGrp="1"/>
          </p:cNvSpPr>
          <p:nvPr>
            <p:ph type="title"/>
          </p:nvPr>
        </p:nvSpPr>
        <p:spPr>
          <a:xfrm>
            <a:off x="4500562" y="274638"/>
            <a:ext cx="3929090" cy="1143000"/>
          </a:xfrm>
        </p:spPr>
        <p:txBody>
          <a:bodyPr/>
          <a:lstStyle/>
          <a:p>
            <a:r>
              <a:rPr lang="tr-TR" dirty="0" smtClean="0"/>
              <a:t>ECZACILIK</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142976" y="500063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669051236"/>
      </p:ext>
    </p:extLst>
  </p:cSld>
  <p:clrMapOvr>
    <a:masterClrMapping/>
  </p:clrMapOvr>
  <p:transition spd="med">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122" name="Picture 2" descr="C:\Users\PDRH\Desktop\üni puan\ftr 1.PNG"/>
          <p:cNvPicPr>
            <a:picLocks noChangeAspect="1" noChangeArrowheads="1"/>
          </p:cNvPicPr>
          <p:nvPr/>
        </p:nvPicPr>
        <p:blipFill>
          <a:blip r:embed="rId2" cstate="print"/>
          <a:srcRect/>
          <a:stretch>
            <a:fillRect/>
          </a:stretch>
        </p:blipFill>
        <p:spPr bwMode="auto">
          <a:xfrm>
            <a:off x="1" y="0"/>
            <a:ext cx="4214809" cy="4829175"/>
          </a:xfrm>
          <a:prstGeom prst="rect">
            <a:avLst/>
          </a:prstGeom>
          <a:noFill/>
        </p:spPr>
      </p:pic>
      <p:pic>
        <p:nvPicPr>
          <p:cNvPr id="5123" name="Picture 3" descr="C:\Users\PDRH\Desktop\üni puan\ftr 2.PNG"/>
          <p:cNvPicPr>
            <a:picLocks noChangeAspect="1" noChangeArrowheads="1"/>
          </p:cNvPicPr>
          <p:nvPr/>
        </p:nvPicPr>
        <p:blipFill>
          <a:blip r:embed="rId3" cstate="print"/>
          <a:srcRect/>
          <a:stretch>
            <a:fillRect/>
          </a:stretch>
        </p:blipFill>
        <p:spPr bwMode="auto">
          <a:xfrm>
            <a:off x="4286248" y="2105025"/>
            <a:ext cx="4205279" cy="4752975"/>
          </a:xfrm>
          <a:prstGeom prst="rect">
            <a:avLst/>
          </a:prstGeom>
          <a:noFill/>
        </p:spPr>
      </p:pic>
      <p:sp>
        <p:nvSpPr>
          <p:cNvPr id="7" name="6 Başlık"/>
          <p:cNvSpPr>
            <a:spLocks noGrp="1"/>
          </p:cNvSpPr>
          <p:nvPr>
            <p:ph type="title"/>
          </p:nvPr>
        </p:nvSpPr>
        <p:spPr>
          <a:xfrm>
            <a:off x="4286248" y="274638"/>
            <a:ext cx="4214842" cy="1368412"/>
          </a:xfrm>
        </p:spPr>
        <p:txBody>
          <a:bodyPr>
            <a:normAutofit fontScale="90000"/>
          </a:bodyPr>
          <a:lstStyle/>
          <a:p>
            <a:r>
              <a:rPr lang="tr-TR" dirty="0" smtClean="0"/>
              <a:t>FİZYOTERAPİ VE REHABİLİTASYON</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21495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474623253"/>
      </p:ext>
    </p:extLst>
  </p:cSld>
  <p:clrMapOvr>
    <a:masterClrMapping/>
  </p:clrMapOvr>
  <p:transition spd="med">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146" name="Picture 2" descr="C:\Users\PDRH\Desktop\üni puan\tıp 1.PNG"/>
          <p:cNvPicPr>
            <a:picLocks noChangeAspect="1" noChangeArrowheads="1"/>
          </p:cNvPicPr>
          <p:nvPr/>
        </p:nvPicPr>
        <p:blipFill>
          <a:blip r:embed="rId2" cstate="print"/>
          <a:srcRect/>
          <a:stretch>
            <a:fillRect/>
          </a:stretch>
        </p:blipFill>
        <p:spPr bwMode="auto">
          <a:xfrm>
            <a:off x="142844" y="0"/>
            <a:ext cx="4143404" cy="4657725"/>
          </a:xfrm>
          <a:prstGeom prst="rect">
            <a:avLst/>
          </a:prstGeom>
          <a:noFill/>
        </p:spPr>
      </p:pic>
      <p:pic>
        <p:nvPicPr>
          <p:cNvPr id="6147" name="Picture 3" descr="C:\Users\PDRH\Desktop\üni puan\tıp 2.PNG"/>
          <p:cNvPicPr>
            <a:picLocks noChangeAspect="1" noChangeArrowheads="1"/>
          </p:cNvPicPr>
          <p:nvPr/>
        </p:nvPicPr>
        <p:blipFill>
          <a:blip r:embed="rId3" cstate="print"/>
          <a:srcRect/>
          <a:stretch>
            <a:fillRect/>
          </a:stretch>
        </p:blipFill>
        <p:spPr bwMode="auto">
          <a:xfrm>
            <a:off x="4286248" y="2000240"/>
            <a:ext cx="4200518" cy="4857760"/>
          </a:xfrm>
          <a:prstGeom prst="rect">
            <a:avLst/>
          </a:prstGeom>
          <a:noFill/>
        </p:spPr>
      </p:pic>
      <p:sp>
        <p:nvSpPr>
          <p:cNvPr id="7" name="6 Başlık"/>
          <p:cNvSpPr>
            <a:spLocks noGrp="1"/>
          </p:cNvSpPr>
          <p:nvPr>
            <p:ph type="title"/>
          </p:nvPr>
        </p:nvSpPr>
        <p:spPr>
          <a:xfrm>
            <a:off x="4786314" y="274638"/>
            <a:ext cx="3071834" cy="1296974"/>
          </a:xfrm>
        </p:spPr>
        <p:txBody>
          <a:bodyPr/>
          <a:lstStyle/>
          <a:p>
            <a:r>
              <a:rPr lang="tr-TR" dirty="0" smtClean="0"/>
              <a:t>TIP</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142976" y="507207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707140629"/>
      </p:ext>
    </p:extLst>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36123" y="1412776"/>
            <a:ext cx="7992888"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tr-TR" sz="2400" b="1" dirty="0" smtClean="0"/>
              <a:t>Cinsiyete Göre Sınav Başarısı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Başlık 1"/>
          <p:cNvSpPr>
            <a:spLocks noGrp="1"/>
          </p:cNvSpPr>
          <p:nvPr>
            <p:ph type="title"/>
          </p:nvPr>
        </p:nvSpPr>
        <p:spPr>
          <a:xfrm>
            <a:off x="683568" y="25265"/>
            <a:ext cx="7680065" cy="1243495"/>
          </a:xfrm>
          <a:prstGeom prst="flowChartDecision">
            <a:avLst/>
          </a:prstGeom>
        </p:spPr>
        <p:style>
          <a:lnRef idx="3">
            <a:schemeClr val="lt1"/>
          </a:lnRef>
          <a:fillRef idx="1">
            <a:schemeClr val="accent6"/>
          </a:fillRef>
          <a:effectRef idx="1">
            <a:schemeClr val="accent6"/>
          </a:effectRef>
          <a:fontRef idx="minor">
            <a:schemeClr val="lt1"/>
          </a:fontRef>
        </p:style>
        <p:txBody>
          <a:bodyPr>
            <a:normAutofit fontScale="90000"/>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3" name="Oval 12"/>
          <p:cNvSpPr/>
          <p:nvPr/>
        </p:nvSpPr>
        <p:spPr>
          <a:xfrm>
            <a:off x="236123" y="116632"/>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2015</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74" name="Picture 2"/>
          <p:cNvPicPr>
            <a:picLocks noChangeAspect="1" noChangeArrowheads="1"/>
          </p:cNvPicPr>
          <p:nvPr/>
        </p:nvPicPr>
        <p:blipFill>
          <a:blip r:embed="rId2" cstate="print"/>
          <a:srcRect/>
          <a:stretch>
            <a:fillRect/>
          </a:stretch>
        </p:blipFill>
        <p:spPr bwMode="auto">
          <a:xfrm>
            <a:off x="214282" y="2428868"/>
            <a:ext cx="8153426" cy="208733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214282" y="4714884"/>
            <a:ext cx="8143932" cy="1857388"/>
          </a:xfrm>
          <a:prstGeom prst="rect">
            <a:avLst/>
          </a:prstGeom>
          <a:noFill/>
          <a:ln w="9525">
            <a:noFill/>
            <a:miter lim="800000"/>
            <a:headEnd/>
            <a:tailEnd/>
          </a:ln>
          <a:effectLst/>
        </p:spPr>
      </p:pic>
      <p:pic>
        <p:nvPicPr>
          <p:cNvPr id="11" name="1 Resim" descr="yeni ram logo.png"/>
          <p:cNvPicPr>
            <a:picLocks noChangeAspect="1"/>
          </p:cNvPicPr>
          <p:nvPr/>
        </p:nvPicPr>
        <p:blipFill>
          <a:blip r:embed="rId4" cstate="print"/>
          <a:srcRect/>
          <a:stretch>
            <a:fillRect/>
          </a:stretch>
        </p:blipFill>
        <p:spPr bwMode="auto">
          <a:xfrm>
            <a:off x="6500826" y="42860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705713091"/>
      </p:ext>
    </p:extLst>
  </p:cSld>
  <p:clrMapOvr>
    <a:masterClrMapping/>
  </p:clrMapOvr>
  <p:transition spd="med">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170" name="Picture 2" descr="C:\Users\PDRH\Desktop\üni puan\biom 1.PNG"/>
          <p:cNvPicPr>
            <a:picLocks noChangeAspect="1" noChangeArrowheads="1"/>
          </p:cNvPicPr>
          <p:nvPr/>
        </p:nvPicPr>
        <p:blipFill>
          <a:blip r:embed="rId2" cstate="print"/>
          <a:srcRect/>
          <a:stretch>
            <a:fillRect/>
          </a:stretch>
        </p:blipFill>
        <p:spPr bwMode="auto">
          <a:xfrm>
            <a:off x="0" y="0"/>
            <a:ext cx="4214810" cy="4857760"/>
          </a:xfrm>
          <a:prstGeom prst="rect">
            <a:avLst/>
          </a:prstGeom>
          <a:noFill/>
        </p:spPr>
      </p:pic>
      <p:pic>
        <p:nvPicPr>
          <p:cNvPr id="7171" name="Picture 3" descr="C:\Users\PDRH\Desktop\üni puan\biom 2.PNG"/>
          <p:cNvPicPr>
            <a:picLocks noChangeAspect="1" noChangeArrowheads="1"/>
          </p:cNvPicPr>
          <p:nvPr/>
        </p:nvPicPr>
        <p:blipFill>
          <a:blip r:embed="rId3" cstate="print"/>
          <a:srcRect/>
          <a:stretch>
            <a:fillRect/>
          </a:stretch>
        </p:blipFill>
        <p:spPr bwMode="auto">
          <a:xfrm>
            <a:off x="4214810" y="2285992"/>
            <a:ext cx="4357718" cy="4572008"/>
          </a:xfrm>
          <a:prstGeom prst="rect">
            <a:avLst/>
          </a:prstGeom>
          <a:noFill/>
        </p:spPr>
      </p:pic>
      <p:sp>
        <p:nvSpPr>
          <p:cNvPr id="8" name="7 Başlık"/>
          <p:cNvSpPr>
            <a:spLocks noGrp="1"/>
          </p:cNvSpPr>
          <p:nvPr>
            <p:ph type="title"/>
          </p:nvPr>
        </p:nvSpPr>
        <p:spPr>
          <a:xfrm>
            <a:off x="4286248" y="274638"/>
            <a:ext cx="4143404" cy="1511288"/>
          </a:xfrm>
        </p:spPr>
        <p:txBody>
          <a:bodyPr>
            <a:normAutofit/>
          </a:bodyPr>
          <a:lstStyle/>
          <a:p>
            <a:r>
              <a:rPr lang="tr-TR" dirty="0" smtClean="0"/>
              <a:t>MİYOMEDİKAL MÜHENDİSLİĞİ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28638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331647968"/>
      </p:ext>
    </p:extLst>
  </p:cSld>
  <p:clrMapOvr>
    <a:masterClrMapping/>
  </p:clrMapOvr>
  <p:transition spd="med">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194" name="Picture 2" descr="C:\Users\PDRH\Desktop\üni puan\elek elekto 1.PNG"/>
          <p:cNvPicPr>
            <a:picLocks noChangeAspect="1" noChangeArrowheads="1"/>
          </p:cNvPicPr>
          <p:nvPr/>
        </p:nvPicPr>
        <p:blipFill>
          <a:blip r:embed="rId2" cstate="print"/>
          <a:srcRect/>
          <a:stretch>
            <a:fillRect/>
          </a:stretch>
        </p:blipFill>
        <p:spPr bwMode="auto">
          <a:xfrm>
            <a:off x="0" y="0"/>
            <a:ext cx="4403208" cy="5000636"/>
          </a:xfrm>
          <a:prstGeom prst="rect">
            <a:avLst/>
          </a:prstGeom>
          <a:noFill/>
        </p:spPr>
      </p:pic>
      <p:pic>
        <p:nvPicPr>
          <p:cNvPr id="8195" name="Picture 3" descr="C:\Users\PDRH\Desktop\üni puan\elekr elekto 2.PNG"/>
          <p:cNvPicPr>
            <a:picLocks noChangeAspect="1" noChangeArrowheads="1"/>
          </p:cNvPicPr>
          <p:nvPr/>
        </p:nvPicPr>
        <p:blipFill>
          <a:blip r:embed="rId3" cstate="print"/>
          <a:srcRect/>
          <a:stretch>
            <a:fillRect/>
          </a:stretch>
        </p:blipFill>
        <p:spPr bwMode="auto">
          <a:xfrm>
            <a:off x="4357686" y="1428736"/>
            <a:ext cx="4200536" cy="5429264"/>
          </a:xfrm>
          <a:prstGeom prst="rect">
            <a:avLst/>
          </a:prstGeom>
          <a:noFill/>
        </p:spPr>
      </p:pic>
      <p:sp>
        <p:nvSpPr>
          <p:cNvPr id="9" name="8 Başlık"/>
          <p:cNvSpPr>
            <a:spLocks noGrp="1"/>
          </p:cNvSpPr>
          <p:nvPr>
            <p:ph type="title"/>
          </p:nvPr>
        </p:nvSpPr>
        <p:spPr>
          <a:xfrm>
            <a:off x="4500562" y="0"/>
            <a:ext cx="4186238" cy="1417638"/>
          </a:xfrm>
        </p:spPr>
        <p:txBody>
          <a:bodyPr>
            <a:noAutofit/>
          </a:bodyPr>
          <a:lstStyle/>
          <a:p>
            <a:r>
              <a:rPr lang="tr-TR" sz="3200" dirty="0" smtClean="0"/>
              <a:t>ELEKTRİK-ELEKTRONİK MÜHENDİSLİĞİ</a:t>
            </a:r>
            <a:endParaRPr lang="tr-TR" sz="3200" dirty="0"/>
          </a:p>
        </p:txBody>
      </p:sp>
      <p:pic>
        <p:nvPicPr>
          <p:cNvPr id="6" name="1 Resim" descr="yeni ram logo.png"/>
          <p:cNvPicPr>
            <a:picLocks noChangeAspect="1"/>
          </p:cNvPicPr>
          <p:nvPr/>
        </p:nvPicPr>
        <p:blipFill>
          <a:blip r:embed="rId4" cstate="print"/>
          <a:srcRect/>
          <a:stretch>
            <a:fillRect/>
          </a:stretch>
        </p:blipFill>
        <p:spPr bwMode="auto">
          <a:xfrm>
            <a:off x="1357290" y="535782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533683094"/>
      </p:ext>
    </p:extLst>
  </p:cSld>
  <p:clrMapOvr>
    <a:masterClrMapping/>
  </p:clrMapOvr>
  <p:transition spd="med">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218" name="Picture 2" descr="C:\Users\PDRH\Desktop\üni puan\endüstri 1.PNG"/>
          <p:cNvPicPr>
            <a:picLocks noChangeAspect="1" noChangeArrowheads="1"/>
          </p:cNvPicPr>
          <p:nvPr/>
        </p:nvPicPr>
        <p:blipFill>
          <a:blip r:embed="rId2" cstate="print"/>
          <a:srcRect/>
          <a:stretch>
            <a:fillRect/>
          </a:stretch>
        </p:blipFill>
        <p:spPr bwMode="auto">
          <a:xfrm>
            <a:off x="1" y="0"/>
            <a:ext cx="4429124" cy="4572008"/>
          </a:xfrm>
          <a:prstGeom prst="rect">
            <a:avLst/>
          </a:prstGeom>
          <a:noFill/>
        </p:spPr>
      </p:pic>
      <p:pic>
        <p:nvPicPr>
          <p:cNvPr id="9219" name="Picture 3" descr="C:\Users\PDRH\Desktop\üni puan\endüstri 2.PNG"/>
          <p:cNvPicPr>
            <a:picLocks noChangeAspect="1" noChangeArrowheads="1"/>
          </p:cNvPicPr>
          <p:nvPr/>
        </p:nvPicPr>
        <p:blipFill>
          <a:blip r:embed="rId3" cstate="print"/>
          <a:srcRect/>
          <a:stretch>
            <a:fillRect/>
          </a:stretch>
        </p:blipFill>
        <p:spPr bwMode="auto">
          <a:xfrm>
            <a:off x="4429124" y="2000240"/>
            <a:ext cx="4139423" cy="4857760"/>
          </a:xfrm>
          <a:prstGeom prst="rect">
            <a:avLst/>
          </a:prstGeom>
          <a:noFill/>
        </p:spPr>
      </p:pic>
      <p:sp>
        <p:nvSpPr>
          <p:cNvPr id="8" name="7 Başlık"/>
          <p:cNvSpPr>
            <a:spLocks noGrp="1"/>
          </p:cNvSpPr>
          <p:nvPr>
            <p:ph type="title"/>
          </p:nvPr>
        </p:nvSpPr>
        <p:spPr>
          <a:xfrm>
            <a:off x="4572000" y="274638"/>
            <a:ext cx="3786214" cy="1225536"/>
          </a:xfrm>
        </p:spPr>
        <p:txBody>
          <a:bodyPr>
            <a:normAutofit fontScale="90000"/>
          </a:bodyPr>
          <a:lstStyle/>
          <a:p>
            <a:r>
              <a:rPr lang="tr-TR" dirty="0" smtClean="0"/>
              <a:t>ENDÜSTRİ MÜHENDİSLİĞİ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357290" y="500063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00078343"/>
      </p:ext>
    </p:extLst>
  </p:cSld>
  <p:clrMapOvr>
    <a:masterClrMapping/>
  </p:clrMapOvr>
  <p:transition spd="med">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ctrTitle"/>
          </p:nvPr>
        </p:nvSpPr>
        <p:spPr>
          <a:xfrm>
            <a:off x="179512" y="116632"/>
            <a:ext cx="7772400" cy="1470025"/>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DİĞER ALANLAR (MF-4) </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Alt Başlık 1"/>
          <p:cNvSpPr>
            <a:spLocks noGrp="1"/>
          </p:cNvSpPr>
          <p:nvPr>
            <p:ph type="subTitle" idx="1"/>
          </p:nvPr>
        </p:nvSpPr>
        <p:spPr>
          <a:xfrm>
            <a:off x="179512" y="1628800"/>
            <a:ext cx="7848872" cy="5112568"/>
          </a:xfrm>
          <a:prstGeom prst="flowChartAlternateProcess">
            <a:avLst/>
          </a:prstGeom>
          <a:solidFill>
            <a:schemeClr val="accent1">
              <a:lumMod val="40000"/>
              <a:lumOff val="60000"/>
            </a:schemeClr>
          </a:solidFill>
        </p:spPr>
        <p:style>
          <a:lnRef idx="3">
            <a:schemeClr val="lt1"/>
          </a:lnRef>
          <a:fillRef idx="1">
            <a:schemeClr val="accent5"/>
          </a:fillRef>
          <a:effectRef idx="1">
            <a:schemeClr val="accent5"/>
          </a:effectRef>
          <a:fontRef idx="minor">
            <a:schemeClr val="lt1"/>
          </a:fontRef>
        </p:style>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MAKİNE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METALURJİ VE MALZEME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GIDA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İNŞAAT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MİMARLIK</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ŞEHİR VE BÖLGE PLANLAMA</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PEYZAJ MİMARLIĞI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OTOMOTİV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MEKATRONİK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YAZILIM MÜHENDİSLİĞİ</a:t>
            </a:r>
          </a:p>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HARİTA MÜHENDİSLİĞİ</a:t>
            </a:r>
          </a:p>
          <a:p>
            <a:endParaRPr lang="tr-T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yeni ram logo.png"/>
          <p:cNvPicPr>
            <a:picLocks noChangeAspect="1"/>
          </p:cNvPicPr>
          <p:nvPr/>
        </p:nvPicPr>
        <p:blipFill>
          <a:blip r:embed="rId2" cstate="print"/>
          <a:srcRect/>
          <a:stretch>
            <a:fillRect/>
          </a:stretch>
        </p:blipFill>
        <p:spPr bwMode="auto">
          <a:xfrm>
            <a:off x="6572264" y="78579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926136474"/>
      </p:ext>
    </p:extLst>
  </p:cSld>
  <p:clrMapOvr>
    <a:masterClrMapping/>
  </p:clrMapOvr>
  <p:transition spd="med">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20939"/>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TM (EA)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 Box 365"/>
          <p:cNvSpPr txBox="1">
            <a:spLocks noChangeArrowheads="1"/>
          </p:cNvSpPr>
          <p:nvPr/>
        </p:nvSpPr>
        <p:spPr bwMode="auto">
          <a:xfrm>
            <a:off x="177367" y="4581128"/>
            <a:ext cx="8211057" cy="2162294"/>
          </a:xfrm>
          <a:prstGeom prst="round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wrap="square">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5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TM–1 Puan türü:</a:t>
            </a:r>
            <a:r>
              <a:rPr kumimoji="0" lang="tr-TR" sz="15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İktisat, İşletme, Maliye, ÇEKO, Ekonometri, Bankacılık ve Sigortacılık (Fakülte) Turizm ve Otelcilik (Fakülte), İç Mimarlık ve Çevre Tasarımı gibi bölümler için kullanılacak.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5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TM–2 Puan türü</a:t>
            </a:r>
            <a:r>
              <a:rPr kumimoji="0" lang="tr-TR" sz="1500" b="1"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a:t>
            </a:r>
            <a:r>
              <a:rPr kumimoji="0" lang="tr-TR" sz="1500" b="1" i="0" u="none" strike="noStrike" kern="1200" cap="none" spc="0" normalizeH="0" baseline="0" noProof="0" dirty="0" smtClean="0">
                <a:ln>
                  <a:noFill/>
                </a:ln>
                <a:solidFill>
                  <a:srgbClr val="000000"/>
                </a:solidFill>
                <a:effectLst/>
                <a:uLnTx/>
                <a:uFillTx/>
                <a:latin typeface="Times New Roman" pitchFamily="18" charset="0"/>
                <a:ea typeface="+mn-ea"/>
                <a:cs typeface="Times New Roman" pitchFamily="18" charset="0"/>
              </a:rPr>
              <a:t> </a:t>
            </a:r>
            <a:r>
              <a:rPr kumimoji="0" lang="tr-TR" sz="15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Kamu Yönetimi, Uluslararası İlişkiler ve Sınıf Öğretmenliği gibi bölümler için kullanılacak.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8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5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TM–3 Puan türü:</a:t>
            </a:r>
            <a:r>
              <a:rPr kumimoji="0" lang="tr-TR" sz="15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tr-TR" sz="1500" b="1" i="0" u="none" strike="noStrike" kern="1200" cap="none" spc="0" normalizeH="0" baseline="0" noProof="0" dirty="0" smtClean="0">
                <a:ln>
                  <a:noFill/>
                </a:ln>
                <a:solidFill>
                  <a:srgbClr val="000000"/>
                </a:solidFill>
                <a:effectLst/>
                <a:uLnTx/>
                <a:uFillTx/>
                <a:latin typeface="Times New Roman" pitchFamily="18" charset="0"/>
                <a:ea typeface="+mn-ea"/>
                <a:cs typeface="Times New Roman" pitchFamily="18" charset="0"/>
              </a:rPr>
              <a:t>Hukuk, Psikoloji</a:t>
            </a:r>
            <a:r>
              <a:rPr kumimoji="0" lang="tr-TR" sz="15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Sosyoloji, Felsefe, Rehberlik ve Psikolojik Danışmanlık, Sosyal Hizmet, Antropoloji, Arkeoloji gibi bölümler için kullanılacak.</a:t>
            </a: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yeni ram logo.png"/>
          <p:cNvPicPr>
            <a:picLocks noChangeAspect="1"/>
          </p:cNvPicPr>
          <p:nvPr/>
        </p:nvPicPr>
        <p:blipFill>
          <a:blip r:embed="rId2" cstate="print"/>
          <a:srcRect/>
          <a:stretch>
            <a:fillRect/>
          </a:stretch>
        </p:blipFill>
        <p:spPr bwMode="auto">
          <a:xfrm>
            <a:off x="7000892" y="142852"/>
            <a:ext cx="1571636" cy="841929"/>
          </a:xfrm>
          <a:prstGeom prst="rect">
            <a:avLst/>
          </a:prstGeom>
          <a:noFill/>
          <a:ln w="9525">
            <a:noFill/>
            <a:miter lim="800000"/>
            <a:headEnd/>
            <a:tailEnd/>
          </a:ln>
        </p:spPr>
      </p:pic>
      <p:pic>
        <p:nvPicPr>
          <p:cNvPr id="2050" name="Picture 2"/>
          <p:cNvPicPr>
            <a:picLocks noChangeAspect="1" noChangeArrowheads="1"/>
          </p:cNvPicPr>
          <p:nvPr/>
        </p:nvPicPr>
        <p:blipFill>
          <a:blip r:embed="rId3"/>
          <a:srcRect/>
          <a:stretch>
            <a:fillRect/>
          </a:stretch>
        </p:blipFill>
        <p:spPr bwMode="auto">
          <a:xfrm>
            <a:off x="357158" y="500042"/>
            <a:ext cx="8074046" cy="4357718"/>
          </a:xfrm>
          <a:prstGeom prst="rect">
            <a:avLst/>
          </a:prstGeom>
          <a:solidFill>
            <a:srgbClr val="FFFFFF">
              <a:shade val="85000"/>
            </a:srgbClr>
          </a:solidFill>
          <a:ln w="3175"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 xmlns:p14="http://schemas.microsoft.com/office/powerpoint/2010/main" val="2977561269"/>
      </p:ext>
    </p:extLst>
  </p:cSld>
  <p:clrMapOvr>
    <a:masterClrMapping/>
  </p:clrMapOvr>
  <p:transition spd="med">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42" name="Picture 2" descr="C:\Users\PDRH\Desktop\üni puan\iktisat 1.PNG"/>
          <p:cNvPicPr>
            <a:picLocks noChangeAspect="1" noChangeArrowheads="1"/>
          </p:cNvPicPr>
          <p:nvPr/>
        </p:nvPicPr>
        <p:blipFill>
          <a:blip r:embed="rId2" cstate="print"/>
          <a:srcRect/>
          <a:stretch>
            <a:fillRect/>
          </a:stretch>
        </p:blipFill>
        <p:spPr bwMode="auto">
          <a:xfrm>
            <a:off x="1" y="1"/>
            <a:ext cx="4533655" cy="5000635"/>
          </a:xfrm>
          <a:prstGeom prst="rect">
            <a:avLst/>
          </a:prstGeom>
          <a:noFill/>
        </p:spPr>
      </p:pic>
      <p:pic>
        <p:nvPicPr>
          <p:cNvPr id="10243" name="Picture 3" descr="C:\Users\PDRH\Desktop\üni puan\iktisat 2.PNG"/>
          <p:cNvPicPr>
            <a:picLocks noChangeAspect="1" noChangeArrowheads="1"/>
          </p:cNvPicPr>
          <p:nvPr/>
        </p:nvPicPr>
        <p:blipFill>
          <a:blip r:embed="rId3" cstate="print"/>
          <a:srcRect/>
          <a:stretch>
            <a:fillRect/>
          </a:stretch>
        </p:blipFill>
        <p:spPr bwMode="auto">
          <a:xfrm>
            <a:off x="4500562" y="1850963"/>
            <a:ext cx="4115071" cy="5007038"/>
          </a:xfrm>
          <a:prstGeom prst="rect">
            <a:avLst/>
          </a:prstGeom>
          <a:noFill/>
        </p:spPr>
      </p:pic>
      <p:sp>
        <p:nvSpPr>
          <p:cNvPr id="9" name="8 Başlık"/>
          <p:cNvSpPr>
            <a:spLocks noGrp="1"/>
          </p:cNvSpPr>
          <p:nvPr>
            <p:ph type="title"/>
          </p:nvPr>
        </p:nvSpPr>
        <p:spPr>
          <a:xfrm>
            <a:off x="4786314" y="274638"/>
            <a:ext cx="3643338" cy="1296974"/>
          </a:xfrm>
        </p:spPr>
        <p:txBody>
          <a:bodyPr/>
          <a:lstStyle/>
          <a:p>
            <a:r>
              <a:rPr lang="tr-TR" dirty="0" smtClean="0"/>
              <a:t>İKTİSAT</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35782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702043752"/>
      </p:ext>
    </p:extLst>
  </p:cSld>
  <p:clrMapOvr>
    <a:masterClrMapping/>
  </p:clrMapOvr>
  <p:transition spd="med">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1266" name="Picture 2" descr="C:\Users\PDRH\Desktop\üni puan\işletme 2.PNG"/>
          <p:cNvPicPr>
            <a:picLocks noChangeAspect="1" noChangeArrowheads="1"/>
          </p:cNvPicPr>
          <p:nvPr/>
        </p:nvPicPr>
        <p:blipFill>
          <a:blip r:embed="rId2" cstate="print"/>
          <a:srcRect/>
          <a:stretch>
            <a:fillRect/>
          </a:stretch>
        </p:blipFill>
        <p:spPr bwMode="auto">
          <a:xfrm>
            <a:off x="4429124" y="1800225"/>
            <a:ext cx="4205280" cy="5057775"/>
          </a:xfrm>
          <a:prstGeom prst="rect">
            <a:avLst/>
          </a:prstGeom>
          <a:noFill/>
        </p:spPr>
      </p:pic>
      <p:pic>
        <p:nvPicPr>
          <p:cNvPr id="11267" name="Picture 3" descr="C:\Users\PDRH\Desktop\üni puan\Ekran Alıntısı.PNG"/>
          <p:cNvPicPr>
            <a:picLocks noChangeAspect="1" noChangeArrowheads="1"/>
          </p:cNvPicPr>
          <p:nvPr/>
        </p:nvPicPr>
        <p:blipFill>
          <a:blip r:embed="rId3" cstate="print"/>
          <a:srcRect/>
          <a:stretch>
            <a:fillRect/>
          </a:stretch>
        </p:blipFill>
        <p:spPr bwMode="auto">
          <a:xfrm>
            <a:off x="1" y="0"/>
            <a:ext cx="4429123" cy="4643446"/>
          </a:xfrm>
          <a:prstGeom prst="rect">
            <a:avLst/>
          </a:prstGeom>
          <a:noFill/>
        </p:spPr>
      </p:pic>
      <p:sp>
        <p:nvSpPr>
          <p:cNvPr id="9" name="8 Başlık"/>
          <p:cNvSpPr>
            <a:spLocks noGrp="1"/>
          </p:cNvSpPr>
          <p:nvPr>
            <p:ph type="title"/>
          </p:nvPr>
        </p:nvSpPr>
        <p:spPr>
          <a:xfrm>
            <a:off x="4572000" y="274638"/>
            <a:ext cx="3857652" cy="1296974"/>
          </a:xfrm>
        </p:spPr>
        <p:txBody>
          <a:bodyPr/>
          <a:lstStyle/>
          <a:p>
            <a:r>
              <a:rPr lang="tr-TR" dirty="0" smtClean="0"/>
              <a:t>İŞLETME</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85852" y="507207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470040106"/>
      </p:ext>
    </p:extLst>
  </p:cSld>
  <p:clrMapOvr>
    <a:masterClrMapping/>
  </p:clrMapOvr>
  <p:transition spd="med">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PDRH\Desktop\üni puan\hukuk 1.PNG"/>
          <p:cNvPicPr>
            <a:picLocks noChangeAspect="1" noChangeArrowheads="1"/>
          </p:cNvPicPr>
          <p:nvPr/>
        </p:nvPicPr>
        <p:blipFill>
          <a:blip r:embed="rId2" cstate="print"/>
          <a:srcRect/>
          <a:stretch>
            <a:fillRect/>
          </a:stretch>
        </p:blipFill>
        <p:spPr bwMode="auto">
          <a:xfrm>
            <a:off x="0" y="0"/>
            <a:ext cx="4643438" cy="4857760"/>
          </a:xfrm>
          <a:prstGeom prst="rect">
            <a:avLst/>
          </a:prstGeom>
          <a:noFill/>
        </p:spPr>
      </p:pic>
      <p:pic>
        <p:nvPicPr>
          <p:cNvPr id="12291" name="Picture 3" descr="C:\Users\PDRH\Desktop\üni puan\hukuk 2.PNG"/>
          <p:cNvPicPr>
            <a:picLocks noChangeAspect="1" noChangeArrowheads="1"/>
          </p:cNvPicPr>
          <p:nvPr/>
        </p:nvPicPr>
        <p:blipFill>
          <a:blip r:embed="rId3" cstate="print"/>
          <a:srcRect/>
          <a:stretch>
            <a:fillRect/>
          </a:stretch>
        </p:blipFill>
        <p:spPr bwMode="auto">
          <a:xfrm>
            <a:off x="4643438" y="1581150"/>
            <a:ext cx="4071965" cy="5276850"/>
          </a:xfrm>
          <a:prstGeom prst="rect">
            <a:avLst/>
          </a:prstGeom>
          <a:noFill/>
        </p:spPr>
      </p:pic>
      <p:sp>
        <p:nvSpPr>
          <p:cNvPr id="6" name="5 Başlık"/>
          <p:cNvSpPr>
            <a:spLocks noGrp="1"/>
          </p:cNvSpPr>
          <p:nvPr>
            <p:ph type="title"/>
          </p:nvPr>
        </p:nvSpPr>
        <p:spPr>
          <a:xfrm>
            <a:off x="4786314" y="274638"/>
            <a:ext cx="3571900" cy="1143000"/>
          </a:xfrm>
        </p:spPr>
        <p:txBody>
          <a:bodyPr/>
          <a:lstStyle/>
          <a:p>
            <a:r>
              <a:rPr lang="tr-TR" dirty="0" smtClean="0"/>
              <a:t>HUKUK</a:t>
            </a:r>
            <a:endParaRPr lang="tr-TR" dirty="0"/>
          </a:p>
        </p:txBody>
      </p:sp>
      <p:pic>
        <p:nvPicPr>
          <p:cNvPr id="5" name="1 Resim" descr="yeni ram logo.png"/>
          <p:cNvPicPr>
            <a:picLocks noChangeAspect="1"/>
          </p:cNvPicPr>
          <p:nvPr/>
        </p:nvPicPr>
        <p:blipFill>
          <a:blip r:embed="rId4" cstate="print"/>
          <a:srcRect/>
          <a:stretch>
            <a:fillRect/>
          </a:stretch>
        </p:blipFill>
        <p:spPr bwMode="auto">
          <a:xfrm>
            <a:off x="1357290" y="5143512"/>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491828025"/>
      </p:ext>
    </p:extLst>
  </p:cSld>
  <p:clrMapOvr>
    <a:masterClrMapping/>
  </p:clrMapOvr>
  <p:transition spd="med">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3314" name="Picture 2" descr="C:\Users\PDRH\Desktop\üni puan\kamu 1.PNG"/>
          <p:cNvPicPr>
            <a:picLocks noChangeAspect="1" noChangeArrowheads="1"/>
          </p:cNvPicPr>
          <p:nvPr/>
        </p:nvPicPr>
        <p:blipFill>
          <a:blip r:embed="rId2" cstate="print"/>
          <a:srcRect/>
          <a:stretch>
            <a:fillRect/>
          </a:stretch>
        </p:blipFill>
        <p:spPr bwMode="auto">
          <a:xfrm>
            <a:off x="1" y="-142900"/>
            <a:ext cx="4357685" cy="6135687"/>
          </a:xfrm>
          <a:prstGeom prst="rect">
            <a:avLst/>
          </a:prstGeom>
          <a:noFill/>
        </p:spPr>
      </p:pic>
      <p:pic>
        <p:nvPicPr>
          <p:cNvPr id="13315" name="Picture 3" descr="C:\Users\PDRH\Desktop\üni puan\kamu 2.PNG"/>
          <p:cNvPicPr>
            <a:picLocks noChangeAspect="1" noChangeArrowheads="1"/>
          </p:cNvPicPr>
          <p:nvPr/>
        </p:nvPicPr>
        <p:blipFill>
          <a:blip r:embed="rId3" cstate="print"/>
          <a:srcRect/>
          <a:stretch>
            <a:fillRect/>
          </a:stretch>
        </p:blipFill>
        <p:spPr bwMode="auto">
          <a:xfrm>
            <a:off x="4357686" y="1714488"/>
            <a:ext cx="4262431" cy="5143512"/>
          </a:xfrm>
          <a:prstGeom prst="rect">
            <a:avLst/>
          </a:prstGeom>
          <a:noFill/>
        </p:spPr>
      </p:pic>
      <p:sp>
        <p:nvSpPr>
          <p:cNvPr id="8" name="7 Başlık"/>
          <p:cNvSpPr>
            <a:spLocks noGrp="1"/>
          </p:cNvSpPr>
          <p:nvPr>
            <p:ph type="title"/>
          </p:nvPr>
        </p:nvSpPr>
        <p:spPr>
          <a:xfrm>
            <a:off x="4429124" y="142852"/>
            <a:ext cx="4000528" cy="1274786"/>
          </a:xfrm>
        </p:spPr>
        <p:txBody>
          <a:bodyPr>
            <a:normAutofit fontScale="90000"/>
          </a:bodyPr>
          <a:lstStyle/>
          <a:p>
            <a:r>
              <a:rPr lang="tr-TR" dirty="0" smtClean="0"/>
              <a:t>SİYASET BİLİMİ VE KAMU YÖNETİMİ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071538"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67545344"/>
      </p:ext>
    </p:extLst>
  </p:cSld>
  <p:clrMapOvr>
    <a:masterClrMapping/>
  </p:clrMapOvr>
  <p:transition spd="med">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4338" name="Picture 2" descr="C:\Users\PDRH\Desktop\üni puan\uluslararası 1.PNG"/>
          <p:cNvPicPr>
            <a:picLocks noChangeAspect="1" noChangeArrowheads="1"/>
          </p:cNvPicPr>
          <p:nvPr/>
        </p:nvPicPr>
        <p:blipFill>
          <a:blip r:embed="rId2" cstate="print"/>
          <a:srcRect/>
          <a:stretch>
            <a:fillRect/>
          </a:stretch>
        </p:blipFill>
        <p:spPr bwMode="auto">
          <a:xfrm>
            <a:off x="0" y="1"/>
            <a:ext cx="4214810" cy="5500702"/>
          </a:xfrm>
          <a:prstGeom prst="rect">
            <a:avLst/>
          </a:prstGeom>
          <a:noFill/>
        </p:spPr>
      </p:pic>
      <p:pic>
        <p:nvPicPr>
          <p:cNvPr id="14339" name="Picture 3" descr="C:\Users\PDRH\Desktop\üni puan\uluslararası 2.PNG"/>
          <p:cNvPicPr>
            <a:picLocks noChangeAspect="1" noChangeArrowheads="1"/>
          </p:cNvPicPr>
          <p:nvPr/>
        </p:nvPicPr>
        <p:blipFill>
          <a:blip r:embed="rId3" cstate="print"/>
          <a:srcRect/>
          <a:stretch>
            <a:fillRect/>
          </a:stretch>
        </p:blipFill>
        <p:spPr bwMode="auto">
          <a:xfrm>
            <a:off x="4214810" y="1928802"/>
            <a:ext cx="4395782" cy="4929198"/>
          </a:xfrm>
          <a:prstGeom prst="rect">
            <a:avLst/>
          </a:prstGeom>
          <a:noFill/>
        </p:spPr>
      </p:pic>
      <p:sp>
        <p:nvSpPr>
          <p:cNvPr id="8" name="7 Başlık"/>
          <p:cNvSpPr>
            <a:spLocks noGrp="1"/>
          </p:cNvSpPr>
          <p:nvPr>
            <p:ph type="title"/>
          </p:nvPr>
        </p:nvSpPr>
        <p:spPr>
          <a:xfrm>
            <a:off x="4357686" y="274638"/>
            <a:ext cx="4000528" cy="1296974"/>
          </a:xfrm>
        </p:spPr>
        <p:txBody>
          <a:bodyPr>
            <a:normAutofit fontScale="90000"/>
          </a:bodyPr>
          <a:lstStyle/>
          <a:p>
            <a:r>
              <a:rPr lang="tr-TR" dirty="0" smtClean="0"/>
              <a:t>ULUSLAR ARASI İLİŞKİLER</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142976" y="55721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339683175"/>
      </p:ext>
    </p:extLst>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36123" y="1412776"/>
            <a:ext cx="7992888"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tr-TR" sz="2400" b="1" dirty="0" smtClean="0"/>
              <a:t>Öğrenim Durumuna Göre Sınav Başarısı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Başlık 1"/>
          <p:cNvSpPr>
            <a:spLocks noGrp="1"/>
          </p:cNvSpPr>
          <p:nvPr>
            <p:ph type="title"/>
          </p:nvPr>
        </p:nvSpPr>
        <p:spPr>
          <a:xfrm>
            <a:off x="683568" y="70948"/>
            <a:ext cx="7680065" cy="1243495"/>
          </a:xfrm>
          <a:prstGeom prst="flowChartDecision">
            <a:avLst/>
          </a:prstGeom>
        </p:spPr>
        <p:style>
          <a:lnRef idx="3">
            <a:schemeClr val="lt1"/>
          </a:lnRef>
          <a:fillRef idx="1">
            <a:schemeClr val="accent6"/>
          </a:fillRef>
          <a:effectRef idx="1">
            <a:schemeClr val="accent6"/>
          </a:effectRef>
          <a:fontRef idx="minor">
            <a:schemeClr val="lt1"/>
          </a:fontRef>
        </p:style>
        <p:txBody>
          <a:bodyPr>
            <a:normAutofit fontScale="90000"/>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1" name="Oval 10"/>
          <p:cNvSpPr/>
          <p:nvPr/>
        </p:nvSpPr>
        <p:spPr>
          <a:xfrm>
            <a:off x="236123" y="116632"/>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2015</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098" name="Picture 2"/>
          <p:cNvPicPr>
            <a:picLocks noChangeAspect="1" noChangeArrowheads="1"/>
          </p:cNvPicPr>
          <p:nvPr/>
        </p:nvPicPr>
        <p:blipFill>
          <a:blip r:embed="rId2" cstate="print"/>
          <a:srcRect/>
          <a:stretch>
            <a:fillRect/>
          </a:stretch>
        </p:blipFill>
        <p:spPr bwMode="auto">
          <a:xfrm>
            <a:off x="214282" y="2357430"/>
            <a:ext cx="8072494" cy="3928287"/>
          </a:xfrm>
          <a:prstGeom prst="rect">
            <a:avLst/>
          </a:prstGeom>
          <a:noFill/>
          <a:ln w="9525">
            <a:noFill/>
            <a:miter lim="800000"/>
            <a:headEnd/>
            <a:tailEnd/>
          </a:ln>
          <a:effectLst/>
        </p:spPr>
      </p:pic>
      <p:pic>
        <p:nvPicPr>
          <p:cNvPr id="12" name="1 Resim" descr="yeni ram logo.png"/>
          <p:cNvPicPr>
            <a:picLocks noChangeAspect="1"/>
          </p:cNvPicPr>
          <p:nvPr/>
        </p:nvPicPr>
        <p:blipFill>
          <a:blip r:embed="rId3" cstate="print"/>
          <a:srcRect/>
          <a:stretch>
            <a:fillRect/>
          </a:stretch>
        </p:blipFill>
        <p:spPr bwMode="auto">
          <a:xfrm>
            <a:off x="6500826" y="42860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926149382"/>
      </p:ext>
    </p:extLst>
  </p:cSld>
  <p:clrMapOvr>
    <a:masterClrMapping/>
  </p:clrMapOvr>
  <p:transition spd="med">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5362" name="Picture 2" descr="C:\Users\PDRH\Desktop\üni puan\pdr 1.PNG"/>
          <p:cNvPicPr>
            <a:picLocks noChangeAspect="1" noChangeArrowheads="1"/>
          </p:cNvPicPr>
          <p:nvPr/>
        </p:nvPicPr>
        <p:blipFill>
          <a:blip r:embed="rId2" cstate="print"/>
          <a:srcRect/>
          <a:stretch>
            <a:fillRect/>
          </a:stretch>
        </p:blipFill>
        <p:spPr bwMode="auto">
          <a:xfrm>
            <a:off x="0" y="0"/>
            <a:ext cx="4143372" cy="5667375"/>
          </a:xfrm>
          <a:prstGeom prst="rect">
            <a:avLst/>
          </a:prstGeom>
          <a:noFill/>
        </p:spPr>
      </p:pic>
      <p:pic>
        <p:nvPicPr>
          <p:cNvPr id="15363" name="Picture 3" descr="C:\Users\PDRH\Desktop\üni puan\pdr 2.PNG"/>
          <p:cNvPicPr>
            <a:picLocks noChangeAspect="1" noChangeArrowheads="1"/>
          </p:cNvPicPr>
          <p:nvPr/>
        </p:nvPicPr>
        <p:blipFill>
          <a:blip r:embed="rId3" cstate="print"/>
          <a:srcRect/>
          <a:stretch>
            <a:fillRect/>
          </a:stretch>
        </p:blipFill>
        <p:spPr bwMode="auto">
          <a:xfrm>
            <a:off x="4143372" y="1571612"/>
            <a:ext cx="4516371" cy="5286388"/>
          </a:xfrm>
          <a:prstGeom prst="rect">
            <a:avLst/>
          </a:prstGeom>
          <a:noFill/>
        </p:spPr>
      </p:pic>
      <p:sp>
        <p:nvSpPr>
          <p:cNvPr id="7" name="6 Başlık"/>
          <p:cNvSpPr>
            <a:spLocks noGrp="1"/>
          </p:cNvSpPr>
          <p:nvPr>
            <p:ph type="title"/>
          </p:nvPr>
        </p:nvSpPr>
        <p:spPr>
          <a:xfrm>
            <a:off x="4357686" y="142852"/>
            <a:ext cx="4000528" cy="1428760"/>
          </a:xfrm>
        </p:spPr>
        <p:txBody>
          <a:bodyPr>
            <a:noAutofit/>
          </a:bodyPr>
          <a:lstStyle/>
          <a:p>
            <a:r>
              <a:rPr lang="tr-TR" sz="3200" dirty="0" smtClean="0"/>
              <a:t>REHBERLİK VE PSİKOLOJİK DANIŞMANLIK</a:t>
            </a:r>
            <a:endParaRPr lang="tr-TR" sz="3200" dirty="0"/>
          </a:p>
        </p:txBody>
      </p:sp>
      <p:pic>
        <p:nvPicPr>
          <p:cNvPr id="8" name="1 Resim" descr="yeni ram logo.png"/>
          <p:cNvPicPr>
            <a:picLocks noChangeAspect="1"/>
          </p:cNvPicPr>
          <p:nvPr/>
        </p:nvPicPr>
        <p:blipFill>
          <a:blip r:embed="rId4" cstate="print"/>
          <a:srcRect/>
          <a:stretch>
            <a:fillRect/>
          </a:stretch>
        </p:blipFill>
        <p:spPr bwMode="auto">
          <a:xfrm>
            <a:off x="1142976" y="564357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059083053"/>
      </p:ext>
    </p:extLst>
  </p:cSld>
  <p:clrMapOvr>
    <a:masterClrMapping/>
  </p:clrMapOvr>
  <p:transition spd="med">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6386" name="Picture 2" descr="C:\Users\PDRH\Desktop\üni puan\psikoloji 1.PNG"/>
          <p:cNvPicPr>
            <a:picLocks noChangeAspect="1" noChangeArrowheads="1"/>
          </p:cNvPicPr>
          <p:nvPr/>
        </p:nvPicPr>
        <p:blipFill>
          <a:blip r:embed="rId2" cstate="print"/>
          <a:srcRect/>
          <a:stretch>
            <a:fillRect/>
          </a:stretch>
        </p:blipFill>
        <p:spPr bwMode="auto">
          <a:xfrm>
            <a:off x="1" y="1"/>
            <a:ext cx="4286247" cy="5609824"/>
          </a:xfrm>
          <a:prstGeom prst="rect">
            <a:avLst/>
          </a:prstGeom>
          <a:noFill/>
        </p:spPr>
      </p:pic>
      <p:pic>
        <p:nvPicPr>
          <p:cNvPr id="16387" name="Picture 3" descr="C:\Users\PDRH\Desktop\üni puan\psikoloji 2.PNG"/>
          <p:cNvPicPr>
            <a:picLocks noChangeAspect="1" noChangeArrowheads="1"/>
          </p:cNvPicPr>
          <p:nvPr/>
        </p:nvPicPr>
        <p:blipFill>
          <a:blip r:embed="rId3" cstate="print"/>
          <a:srcRect/>
          <a:stretch>
            <a:fillRect/>
          </a:stretch>
        </p:blipFill>
        <p:spPr bwMode="auto">
          <a:xfrm>
            <a:off x="4286248" y="1785926"/>
            <a:ext cx="4343394" cy="5072074"/>
          </a:xfrm>
          <a:prstGeom prst="rect">
            <a:avLst/>
          </a:prstGeom>
          <a:noFill/>
        </p:spPr>
      </p:pic>
      <p:sp>
        <p:nvSpPr>
          <p:cNvPr id="7" name="6 Başlık"/>
          <p:cNvSpPr>
            <a:spLocks noGrp="1"/>
          </p:cNvSpPr>
          <p:nvPr>
            <p:ph type="title"/>
          </p:nvPr>
        </p:nvSpPr>
        <p:spPr>
          <a:xfrm>
            <a:off x="4357686" y="274638"/>
            <a:ext cx="4000528" cy="1143000"/>
          </a:xfrm>
        </p:spPr>
        <p:txBody>
          <a:bodyPr/>
          <a:lstStyle/>
          <a:p>
            <a:r>
              <a:rPr lang="tr-TR" dirty="0" smtClean="0"/>
              <a:t>PSİKOLOJİ</a:t>
            </a:r>
            <a:endParaRPr lang="tr-TR" dirty="0"/>
          </a:p>
        </p:txBody>
      </p:sp>
      <p:pic>
        <p:nvPicPr>
          <p:cNvPr id="8" name="1 Resim" descr="yeni ram logo.png"/>
          <p:cNvPicPr>
            <a:picLocks noChangeAspect="1"/>
          </p:cNvPicPr>
          <p:nvPr/>
        </p:nvPicPr>
        <p:blipFill>
          <a:blip r:embed="rId4" cstate="print"/>
          <a:srcRect/>
          <a:stretch>
            <a:fillRect/>
          </a:stretch>
        </p:blipFill>
        <p:spPr bwMode="auto">
          <a:xfrm>
            <a:off x="1285852" y="55721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212677546"/>
      </p:ext>
    </p:extLst>
  </p:cSld>
  <p:clrMapOvr>
    <a:masterClrMapping/>
  </p:clrMapOvr>
  <p:transition spd="med">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7410" name="Picture 2" descr="C:\Users\PDRH\Desktop\üni puan\sosyal hizmet 1.PNG"/>
          <p:cNvPicPr>
            <a:picLocks noChangeAspect="1" noChangeArrowheads="1"/>
          </p:cNvPicPr>
          <p:nvPr/>
        </p:nvPicPr>
        <p:blipFill>
          <a:blip r:embed="rId2" cstate="print"/>
          <a:srcRect/>
          <a:stretch>
            <a:fillRect/>
          </a:stretch>
        </p:blipFill>
        <p:spPr bwMode="auto">
          <a:xfrm>
            <a:off x="1" y="0"/>
            <a:ext cx="4357685" cy="5214949"/>
          </a:xfrm>
          <a:prstGeom prst="rect">
            <a:avLst/>
          </a:prstGeom>
          <a:noFill/>
        </p:spPr>
      </p:pic>
      <p:pic>
        <p:nvPicPr>
          <p:cNvPr id="17411" name="Picture 3" descr="C:\Users\PDRH\Desktop\üni puan\sosyal hizmet 2.PNG"/>
          <p:cNvPicPr>
            <a:picLocks noChangeAspect="1" noChangeArrowheads="1"/>
          </p:cNvPicPr>
          <p:nvPr/>
        </p:nvPicPr>
        <p:blipFill>
          <a:blip r:embed="rId3" cstate="print"/>
          <a:srcRect/>
          <a:stretch>
            <a:fillRect/>
          </a:stretch>
        </p:blipFill>
        <p:spPr bwMode="auto">
          <a:xfrm>
            <a:off x="4357686" y="1357298"/>
            <a:ext cx="4243381" cy="5500702"/>
          </a:xfrm>
          <a:prstGeom prst="rect">
            <a:avLst/>
          </a:prstGeom>
          <a:noFill/>
        </p:spPr>
      </p:pic>
      <p:sp>
        <p:nvSpPr>
          <p:cNvPr id="8" name="7 Başlık"/>
          <p:cNvSpPr>
            <a:spLocks noGrp="1"/>
          </p:cNvSpPr>
          <p:nvPr>
            <p:ph type="title"/>
          </p:nvPr>
        </p:nvSpPr>
        <p:spPr>
          <a:xfrm>
            <a:off x="4429124" y="142852"/>
            <a:ext cx="4000528" cy="1203348"/>
          </a:xfrm>
        </p:spPr>
        <p:txBody>
          <a:bodyPr/>
          <a:lstStyle/>
          <a:p>
            <a:r>
              <a:rPr lang="tr-TR" dirty="0" smtClean="0"/>
              <a:t>SOSYAL HİZMET</a:t>
            </a:r>
            <a:endParaRPr lang="tr-TR" dirty="0"/>
          </a:p>
        </p:txBody>
      </p:sp>
      <p:pic>
        <p:nvPicPr>
          <p:cNvPr id="7" name="1 Resim" descr="yeni ram logo.png"/>
          <p:cNvPicPr>
            <a:picLocks noChangeAspect="1"/>
          </p:cNvPicPr>
          <p:nvPr/>
        </p:nvPicPr>
        <p:blipFill>
          <a:blip r:embed="rId4" cstate="print"/>
          <a:srcRect/>
          <a:stretch>
            <a:fillRect/>
          </a:stretch>
        </p:blipFill>
        <p:spPr bwMode="auto">
          <a:xfrm>
            <a:off x="1357290" y="535782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954190686"/>
      </p:ext>
    </p:extLst>
  </p:cSld>
  <p:clrMapOvr>
    <a:masterClrMapping/>
  </p:clrMapOvr>
  <p:transition spd="med">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8434" name="Picture 2" descr="C:\Users\PDRH\Desktop\üni puan\okul öncesi 1.PNG"/>
          <p:cNvPicPr>
            <a:picLocks noChangeAspect="1" noChangeArrowheads="1"/>
          </p:cNvPicPr>
          <p:nvPr/>
        </p:nvPicPr>
        <p:blipFill>
          <a:blip r:embed="rId2" cstate="print"/>
          <a:srcRect/>
          <a:stretch>
            <a:fillRect/>
          </a:stretch>
        </p:blipFill>
        <p:spPr bwMode="auto">
          <a:xfrm>
            <a:off x="0" y="0"/>
            <a:ext cx="4357686" cy="5773737"/>
          </a:xfrm>
          <a:prstGeom prst="rect">
            <a:avLst/>
          </a:prstGeom>
          <a:noFill/>
        </p:spPr>
      </p:pic>
      <p:pic>
        <p:nvPicPr>
          <p:cNvPr id="18435" name="Picture 3" descr="C:\Users\PDRH\Desktop\üni puan\okul öncesi 2.PNG"/>
          <p:cNvPicPr>
            <a:picLocks noChangeAspect="1" noChangeArrowheads="1"/>
          </p:cNvPicPr>
          <p:nvPr/>
        </p:nvPicPr>
        <p:blipFill>
          <a:blip r:embed="rId3" cstate="print"/>
          <a:srcRect/>
          <a:stretch>
            <a:fillRect/>
          </a:stretch>
        </p:blipFill>
        <p:spPr bwMode="auto">
          <a:xfrm>
            <a:off x="4357686" y="1714489"/>
            <a:ext cx="4228105" cy="5143512"/>
          </a:xfrm>
          <a:prstGeom prst="rect">
            <a:avLst/>
          </a:prstGeom>
          <a:noFill/>
        </p:spPr>
      </p:pic>
      <p:sp>
        <p:nvSpPr>
          <p:cNvPr id="7" name="6 Başlık"/>
          <p:cNvSpPr>
            <a:spLocks noGrp="1"/>
          </p:cNvSpPr>
          <p:nvPr>
            <p:ph type="title"/>
          </p:nvPr>
        </p:nvSpPr>
        <p:spPr>
          <a:xfrm>
            <a:off x="4357686" y="274638"/>
            <a:ext cx="4071966" cy="1143000"/>
          </a:xfrm>
        </p:spPr>
        <p:txBody>
          <a:bodyPr>
            <a:normAutofit fontScale="90000"/>
          </a:bodyPr>
          <a:lstStyle/>
          <a:p>
            <a:r>
              <a:rPr lang="tr-TR" dirty="0" smtClean="0"/>
              <a:t>OKUL ÖNCESİ ÖĞRETMENLİĞİ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551222460"/>
      </p:ext>
    </p:extLst>
  </p:cSld>
  <p:clrMapOvr>
    <a:masterClrMapping/>
  </p:clrMapOvr>
  <p:transition spd="med">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TS (SÖZEL)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 Box 577"/>
          <p:cNvSpPr txBox="1">
            <a:spLocks noChangeArrowheads="1"/>
          </p:cNvSpPr>
          <p:nvPr/>
        </p:nvSpPr>
        <p:spPr bwMode="auto">
          <a:xfrm>
            <a:off x="102081" y="5013176"/>
            <a:ext cx="8351838" cy="1616075"/>
          </a:xfrm>
          <a:prstGeom prst="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TS–1 Puan türü:</a:t>
            </a:r>
            <a:r>
              <a:rPr kumimoji="0" lang="tr-TR" sz="18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Coğrafya </a:t>
            </a:r>
            <a:r>
              <a:rPr kumimoji="0" lang="tr-TR" sz="18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Öğr</a:t>
            </a:r>
            <a:r>
              <a:rPr kumimoji="0" lang="tr-TR" sz="18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Sosyal Bilgiler Öğretmenliği, Radyo ve Televizyon, Halkla İlişkiler, Gazetecilik, Gastronomi ve Mutfak gibi bölümler için kullanılacak.</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TS–2 Puan türü:</a:t>
            </a:r>
            <a:r>
              <a:rPr kumimoji="0" lang="tr-TR" sz="18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Türkçe öğretmenliği, Türk Dili ve Edebiyatı, Tarih, Sanat Tarihi, Sümeroloji, Hititoloji, Rekreasyon Yönetimi gibi bölümler için kullanılacak.</a:t>
            </a:r>
            <a:r>
              <a:rPr kumimoji="0" lang="tr-TR" sz="1800" b="0" i="0" u="none" strike="noStrike" kern="120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
            </a:r>
            <a:br>
              <a:rPr kumimoji="0" lang="tr-TR" sz="1800" b="0" i="0" u="none" strike="noStrike" kern="120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br>
            <a:endParaRPr kumimoji="0" lang="tr-TR" sz="1800" b="0" i="0" u="none" strike="noStrike" kern="1200" cap="none" spc="0" normalizeH="0" baseline="0" noProof="0" dirty="0">
              <a:ln>
                <a:noFill/>
              </a:ln>
              <a:solidFill>
                <a:sysClr val="windowText" lastClr="000000"/>
              </a:solidFill>
              <a:effectLst/>
              <a:uLnTx/>
              <a:uFillTx/>
              <a:latin typeface="Times New Roman" pitchFamily="18" charset="0"/>
              <a:ea typeface="+mn-ea"/>
              <a:cs typeface="Times New Roman" pitchFamily="18" charset="0"/>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500034" y="1000108"/>
            <a:ext cx="7554930" cy="4143404"/>
          </a:xfrm>
          <a:prstGeom prst="rect">
            <a:avLst/>
          </a:prstGeom>
          <a:solidFill>
            <a:srgbClr val="FFFFFF">
              <a:shade val="85000"/>
            </a:srgbClr>
          </a:solidFill>
          <a:ln w="635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1 Resim" descr="yeni ram logo.png"/>
          <p:cNvPicPr>
            <a:picLocks noChangeAspect="1"/>
          </p:cNvPicPr>
          <p:nvPr/>
        </p:nvPicPr>
        <p:blipFill>
          <a:blip r:embed="rId3" cstate="print"/>
          <a:srcRect/>
          <a:stretch>
            <a:fillRect/>
          </a:stretch>
        </p:blipFill>
        <p:spPr bwMode="auto">
          <a:xfrm>
            <a:off x="6572264" y="100010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2147061619"/>
      </p:ext>
    </p:extLst>
  </p:cSld>
  <p:clrMapOvr>
    <a:masterClrMapping/>
  </p:clrMapOvr>
  <p:transition spd="med">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9458" name="Picture 2" descr="C:\Users\PDRH\Desktop\üni puan\halkla iliş 1.PNG"/>
          <p:cNvPicPr>
            <a:picLocks noChangeAspect="1" noChangeArrowheads="1"/>
          </p:cNvPicPr>
          <p:nvPr/>
        </p:nvPicPr>
        <p:blipFill>
          <a:blip r:embed="rId2" cstate="print"/>
          <a:srcRect/>
          <a:stretch>
            <a:fillRect/>
          </a:stretch>
        </p:blipFill>
        <p:spPr bwMode="auto">
          <a:xfrm>
            <a:off x="0" y="0"/>
            <a:ext cx="5472865" cy="5715016"/>
          </a:xfrm>
          <a:prstGeom prst="rect">
            <a:avLst/>
          </a:prstGeom>
          <a:noFill/>
        </p:spPr>
      </p:pic>
      <p:sp>
        <p:nvSpPr>
          <p:cNvPr id="6" name="5 Başlık"/>
          <p:cNvSpPr>
            <a:spLocks noGrp="1"/>
          </p:cNvSpPr>
          <p:nvPr>
            <p:ph type="title"/>
          </p:nvPr>
        </p:nvSpPr>
        <p:spPr>
          <a:xfrm>
            <a:off x="5429256" y="274638"/>
            <a:ext cx="3257544" cy="2725734"/>
          </a:xfrm>
        </p:spPr>
        <p:txBody>
          <a:bodyPr>
            <a:normAutofit/>
          </a:bodyPr>
          <a:lstStyle/>
          <a:p>
            <a:r>
              <a:rPr lang="tr-TR" dirty="0" smtClean="0"/>
              <a:t>HALKLA İLİŞKİLER</a:t>
            </a:r>
            <a:endParaRPr lang="tr-TR" dirty="0"/>
          </a:p>
        </p:txBody>
      </p:sp>
      <p:pic>
        <p:nvPicPr>
          <p:cNvPr id="7" name="1 Resim" descr="yeni ram logo.png"/>
          <p:cNvPicPr>
            <a:picLocks noChangeAspect="1"/>
          </p:cNvPicPr>
          <p:nvPr/>
        </p:nvPicPr>
        <p:blipFill>
          <a:blip r:embed="rId3" cstate="print"/>
          <a:srcRect/>
          <a:stretch>
            <a:fillRect/>
          </a:stretch>
        </p:blipFill>
        <p:spPr bwMode="auto">
          <a:xfrm>
            <a:off x="6357950"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092598585"/>
      </p:ext>
    </p:extLst>
  </p:cSld>
  <p:clrMapOvr>
    <a:masterClrMapping/>
  </p:clrMapOvr>
  <p:transition spd="med">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0482" name="Picture 2" descr="C:\Users\PDRH\Desktop\üni puan\SOS BİL 1.PNG"/>
          <p:cNvPicPr>
            <a:picLocks noChangeAspect="1" noChangeArrowheads="1"/>
          </p:cNvPicPr>
          <p:nvPr/>
        </p:nvPicPr>
        <p:blipFill>
          <a:blip r:embed="rId2" cstate="print"/>
          <a:srcRect/>
          <a:stretch>
            <a:fillRect/>
          </a:stretch>
        </p:blipFill>
        <p:spPr bwMode="auto">
          <a:xfrm>
            <a:off x="0" y="1"/>
            <a:ext cx="4357686" cy="5500702"/>
          </a:xfrm>
          <a:prstGeom prst="rect">
            <a:avLst/>
          </a:prstGeom>
          <a:noFill/>
        </p:spPr>
      </p:pic>
      <p:pic>
        <p:nvPicPr>
          <p:cNvPr id="20483" name="Picture 3" descr="C:\Users\PDRH\Desktop\üni puan\SOS BİL 2.PNG"/>
          <p:cNvPicPr>
            <a:picLocks noChangeAspect="1" noChangeArrowheads="1"/>
          </p:cNvPicPr>
          <p:nvPr/>
        </p:nvPicPr>
        <p:blipFill>
          <a:blip r:embed="rId3" cstate="print"/>
          <a:srcRect/>
          <a:stretch>
            <a:fillRect/>
          </a:stretch>
        </p:blipFill>
        <p:spPr bwMode="auto">
          <a:xfrm>
            <a:off x="4357685" y="1714488"/>
            <a:ext cx="4281481" cy="5143512"/>
          </a:xfrm>
          <a:prstGeom prst="rect">
            <a:avLst/>
          </a:prstGeom>
          <a:noFill/>
        </p:spPr>
      </p:pic>
      <p:sp>
        <p:nvSpPr>
          <p:cNvPr id="7" name="6 Başlık"/>
          <p:cNvSpPr>
            <a:spLocks noGrp="1"/>
          </p:cNvSpPr>
          <p:nvPr>
            <p:ph type="title"/>
          </p:nvPr>
        </p:nvSpPr>
        <p:spPr>
          <a:xfrm>
            <a:off x="4500562" y="142852"/>
            <a:ext cx="3929090" cy="1274786"/>
          </a:xfrm>
        </p:spPr>
        <p:txBody>
          <a:bodyPr>
            <a:normAutofit fontScale="90000"/>
          </a:bodyPr>
          <a:lstStyle/>
          <a:p>
            <a:r>
              <a:rPr lang="tr-TR" dirty="0" smtClean="0"/>
              <a:t>SOSYAL BİLGİLER ÖĞRETMENLİĞİ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85852" y="557214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555803075"/>
      </p:ext>
    </p:extLst>
  </p:cSld>
  <p:clrMapOvr>
    <a:masterClrMapping/>
  </p:clrMapOvr>
  <p:transition spd="med">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1506" name="Picture 2" descr="C:\Users\PDRH\Desktop\üni puan\RADYO TV 1.PNG"/>
          <p:cNvPicPr>
            <a:picLocks noChangeAspect="1" noChangeArrowheads="1"/>
          </p:cNvPicPr>
          <p:nvPr/>
        </p:nvPicPr>
        <p:blipFill>
          <a:blip r:embed="rId2" cstate="print"/>
          <a:srcRect/>
          <a:stretch>
            <a:fillRect/>
          </a:stretch>
        </p:blipFill>
        <p:spPr bwMode="auto">
          <a:xfrm>
            <a:off x="1" y="0"/>
            <a:ext cx="4429124" cy="4942469"/>
          </a:xfrm>
          <a:prstGeom prst="rect">
            <a:avLst/>
          </a:prstGeom>
          <a:noFill/>
        </p:spPr>
      </p:pic>
      <p:pic>
        <p:nvPicPr>
          <p:cNvPr id="21507" name="Picture 3" descr="C:\Users\PDRH\Desktop\üni puan\radyo tv 2.PNG"/>
          <p:cNvPicPr>
            <a:picLocks noChangeAspect="1" noChangeArrowheads="1"/>
          </p:cNvPicPr>
          <p:nvPr/>
        </p:nvPicPr>
        <p:blipFill>
          <a:blip r:embed="rId3" cstate="print"/>
          <a:srcRect/>
          <a:stretch>
            <a:fillRect/>
          </a:stretch>
        </p:blipFill>
        <p:spPr bwMode="auto">
          <a:xfrm>
            <a:off x="4357686" y="1857364"/>
            <a:ext cx="4281481" cy="5000636"/>
          </a:xfrm>
          <a:prstGeom prst="rect">
            <a:avLst/>
          </a:prstGeom>
          <a:noFill/>
        </p:spPr>
      </p:pic>
      <p:sp>
        <p:nvSpPr>
          <p:cNvPr id="8" name="7 Başlık"/>
          <p:cNvSpPr>
            <a:spLocks noGrp="1"/>
          </p:cNvSpPr>
          <p:nvPr>
            <p:ph type="title"/>
          </p:nvPr>
        </p:nvSpPr>
        <p:spPr>
          <a:xfrm>
            <a:off x="4500562" y="0"/>
            <a:ext cx="3929090" cy="1714488"/>
          </a:xfrm>
        </p:spPr>
        <p:txBody>
          <a:bodyPr>
            <a:normAutofit fontScale="90000"/>
          </a:bodyPr>
          <a:lstStyle/>
          <a:p>
            <a:r>
              <a:rPr lang="tr-TR" dirty="0" smtClean="0"/>
              <a:t>RADYO TELEVİZYON VE SİNEMA</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357290" y="5143512"/>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1425066334"/>
      </p:ext>
    </p:extLst>
  </p:cSld>
  <p:clrMapOvr>
    <a:masterClrMapping/>
  </p:clrMapOvr>
  <p:transition spd="med">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2530" name="Picture 2" descr="C:\Users\PDRH\Desktop\üni puan\türkçe 1.PNG"/>
          <p:cNvPicPr>
            <a:picLocks noChangeAspect="1" noChangeArrowheads="1"/>
          </p:cNvPicPr>
          <p:nvPr/>
        </p:nvPicPr>
        <p:blipFill>
          <a:blip r:embed="rId2" cstate="print"/>
          <a:srcRect/>
          <a:stretch>
            <a:fillRect/>
          </a:stretch>
        </p:blipFill>
        <p:spPr bwMode="auto">
          <a:xfrm>
            <a:off x="0" y="0"/>
            <a:ext cx="4572000" cy="5143512"/>
          </a:xfrm>
          <a:prstGeom prst="rect">
            <a:avLst/>
          </a:prstGeom>
          <a:noFill/>
        </p:spPr>
      </p:pic>
      <p:pic>
        <p:nvPicPr>
          <p:cNvPr id="22531" name="Picture 3" descr="C:\Users\PDRH\Desktop\üni puan\türkçe 2.PNG"/>
          <p:cNvPicPr>
            <a:picLocks noChangeAspect="1" noChangeArrowheads="1"/>
          </p:cNvPicPr>
          <p:nvPr/>
        </p:nvPicPr>
        <p:blipFill>
          <a:blip r:embed="rId3" cstate="print"/>
          <a:srcRect/>
          <a:stretch>
            <a:fillRect/>
          </a:stretch>
        </p:blipFill>
        <p:spPr bwMode="auto">
          <a:xfrm>
            <a:off x="4572000" y="1214422"/>
            <a:ext cx="4071930" cy="5643578"/>
          </a:xfrm>
          <a:prstGeom prst="rect">
            <a:avLst/>
          </a:prstGeom>
          <a:noFill/>
        </p:spPr>
      </p:pic>
      <p:sp>
        <p:nvSpPr>
          <p:cNvPr id="8" name="7 Başlık"/>
          <p:cNvSpPr>
            <a:spLocks noGrp="1"/>
          </p:cNvSpPr>
          <p:nvPr>
            <p:ph type="title"/>
          </p:nvPr>
        </p:nvSpPr>
        <p:spPr>
          <a:xfrm>
            <a:off x="4572000" y="0"/>
            <a:ext cx="4114800" cy="1214422"/>
          </a:xfrm>
        </p:spPr>
        <p:txBody>
          <a:bodyPr>
            <a:normAutofit fontScale="90000"/>
          </a:bodyPr>
          <a:lstStyle/>
          <a:p>
            <a:r>
              <a:rPr lang="tr-TR" dirty="0" smtClean="0"/>
              <a:t>TÜRKÇE ÖĞRETMENLİĞİ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85852" y="5357826"/>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511315715"/>
      </p:ext>
    </p:extLst>
  </p:cSld>
  <p:clrMapOvr>
    <a:masterClrMapping/>
  </p:clrMapOvr>
  <p:transition spd="med">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3554" name="Picture 2" descr="C:\Users\PDRH\Desktop\üni puan\tde 1.PNG"/>
          <p:cNvPicPr>
            <a:picLocks noChangeAspect="1" noChangeArrowheads="1"/>
          </p:cNvPicPr>
          <p:nvPr/>
        </p:nvPicPr>
        <p:blipFill>
          <a:blip r:embed="rId2" cstate="print"/>
          <a:srcRect/>
          <a:stretch>
            <a:fillRect/>
          </a:stretch>
        </p:blipFill>
        <p:spPr bwMode="auto">
          <a:xfrm>
            <a:off x="1" y="1"/>
            <a:ext cx="4429123" cy="5786454"/>
          </a:xfrm>
          <a:prstGeom prst="rect">
            <a:avLst/>
          </a:prstGeom>
          <a:noFill/>
        </p:spPr>
      </p:pic>
      <p:pic>
        <p:nvPicPr>
          <p:cNvPr id="23555" name="Picture 3" descr="C:\Users\PDRH\Desktop\üni puan\tde 2.PNG"/>
          <p:cNvPicPr>
            <a:picLocks noChangeAspect="1" noChangeArrowheads="1"/>
          </p:cNvPicPr>
          <p:nvPr/>
        </p:nvPicPr>
        <p:blipFill>
          <a:blip r:embed="rId3" cstate="print"/>
          <a:srcRect/>
          <a:stretch>
            <a:fillRect/>
          </a:stretch>
        </p:blipFill>
        <p:spPr bwMode="auto">
          <a:xfrm>
            <a:off x="4429124" y="2066925"/>
            <a:ext cx="4195755" cy="4791075"/>
          </a:xfrm>
          <a:prstGeom prst="rect">
            <a:avLst/>
          </a:prstGeom>
          <a:noFill/>
        </p:spPr>
      </p:pic>
      <p:sp>
        <p:nvSpPr>
          <p:cNvPr id="8" name="7 Başlık"/>
          <p:cNvSpPr>
            <a:spLocks noGrp="1"/>
          </p:cNvSpPr>
          <p:nvPr>
            <p:ph type="title"/>
          </p:nvPr>
        </p:nvSpPr>
        <p:spPr>
          <a:xfrm>
            <a:off x="4429124" y="274638"/>
            <a:ext cx="4000528" cy="1296974"/>
          </a:xfrm>
        </p:spPr>
        <p:txBody>
          <a:bodyPr>
            <a:normAutofit fontScale="90000"/>
          </a:bodyPr>
          <a:lstStyle/>
          <a:p>
            <a:r>
              <a:rPr lang="tr-TR" dirty="0" smtClean="0"/>
              <a:t>TÜRK DİLİ EDEBİYATI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214414" y="5786454"/>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048403956"/>
      </p:ext>
    </p:extLst>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14282" y="1714488"/>
            <a:ext cx="7992888"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tr-TR" sz="2400" b="1" dirty="0" smtClean="0"/>
              <a:t>Öğrenim Durumuna Göre Sınav Başarısı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Başlık 1"/>
          <p:cNvSpPr>
            <a:spLocks noGrp="1"/>
          </p:cNvSpPr>
          <p:nvPr>
            <p:ph type="title"/>
          </p:nvPr>
        </p:nvSpPr>
        <p:spPr>
          <a:xfrm>
            <a:off x="642910" y="285728"/>
            <a:ext cx="7680065" cy="1243495"/>
          </a:xfrm>
          <a:prstGeom prst="flowChartDecision">
            <a:avLst/>
          </a:prstGeom>
        </p:spPr>
        <p:style>
          <a:lnRef idx="3">
            <a:schemeClr val="lt1"/>
          </a:lnRef>
          <a:fillRef idx="1">
            <a:schemeClr val="accent6"/>
          </a:fillRef>
          <a:effectRef idx="1">
            <a:schemeClr val="accent6"/>
          </a:effectRef>
          <a:fontRef idx="minor">
            <a:schemeClr val="lt1"/>
          </a:fontRef>
        </p:style>
        <p:txBody>
          <a:bodyPr>
            <a:normAutofit fontScale="90000"/>
          </a:bodyPr>
          <a:lstStyle/>
          <a:p>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1" name="Oval 10"/>
          <p:cNvSpPr/>
          <p:nvPr/>
        </p:nvSpPr>
        <p:spPr>
          <a:xfrm>
            <a:off x="285720" y="285728"/>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2015</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122" name="Picture 2"/>
          <p:cNvPicPr>
            <a:picLocks noChangeAspect="1" noChangeArrowheads="1"/>
          </p:cNvPicPr>
          <p:nvPr/>
        </p:nvPicPr>
        <p:blipFill>
          <a:blip r:embed="rId2" cstate="print"/>
          <a:srcRect/>
          <a:stretch>
            <a:fillRect/>
          </a:stretch>
        </p:blipFill>
        <p:spPr bwMode="auto">
          <a:xfrm>
            <a:off x="214282" y="2928934"/>
            <a:ext cx="8072494" cy="3571900"/>
          </a:xfrm>
          <a:prstGeom prst="rect">
            <a:avLst/>
          </a:prstGeom>
          <a:noFill/>
          <a:ln w="9525">
            <a:noFill/>
            <a:miter lim="800000"/>
            <a:headEnd/>
            <a:tailEnd/>
          </a:ln>
          <a:effectLst/>
        </p:spPr>
      </p:pic>
      <p:pic>
        <p:nvPicPr>
          <p:cNvPr id="8" name="1 Resim" descr="yeni ram logo.png"/>
          <p:cNvPicPr>
            <a:picLocks noChangeAspect="1"/>
          </p:cNvPicPr>
          <p:nvPr/>
        </p:nvPicPr>
        <p:blipFill>
          <a:blip r:embed="rId3" cstate="print"/>
          <a:srcRect/>
          <a:stretch>
            <a:fillRect/>
          </a:stretch>
        </p:blipFill>
        <p:spPr bwMode="auto">
          <a:xfrm>
            <a:off x="6500826" y="0"/>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926149382"/>
      </p:ext>
    </p:extLst>
  </p:cSld>
  <p:clrMapOvr>
    <a:masterClrMapping/>
  </p:clrMapOvr>
  <p:transition spd="med">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YABANCI DİL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 Box 184"/>
          <p:cNvSpPr txBox="1">
            <a:spLocks noChangeArrowheads="1"/>
          </p:cNvSpPr>
          <p:nvPr/>
        </p:nvSpPr>
        <p:spPr bwMode="auto">
          <a:xfrm>
            <a:off x="82732" y="4196714"/>
            <a:ext cx="8424862" cy="2646363"/>
          </a:xfrm>
          <a:prstGeom prst="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3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DİL–1 puan türü:</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İngilizce, Almanca ve Fransızca Öğretmenlikleri, Amerikan Kültürü ve Edebiyatı, İngiliz Dili ve Edebiyatı, Alman Dili ve Edebiyatı, Fransız Dili ve Edebiyatı,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Çeviribilim</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(Alm.,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İng</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Fran</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İngiliz Dil Bilimi, Karşılaştırmalı Edebiyat (Alm., İng.,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Fran</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Mütercim-Tercümanlık (Alm., İng.,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Fran</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Turizm Rehberliği (Alm., İng.,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Fran</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5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3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DİL–2 puan türü:</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Arnavutça, Boşnakça, Bulgar Dili ve Edebiyatı, Çağdaş Yunan Dili ve Edebiyatı,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Çeviribilim</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(Batı bilimleri), Dilbilim (Batı dilleri), Eski Yunan Dili ve Edebiyatı, İspanyol Dili ve Edebiyatı, İtalyan Dili ve Edebiyatı, Karşılaştırmalı Edebiyat (Batı Dilleri), Latin Dili ve Edebiyatı, Leh Dili ve Edebiyatı, Mütercim-Tercümanlık (Batı Dilleri), Turizm Rehberliği (Batı Dilleri), Yunan Dili ve Edebiyatı, Yunanca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5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3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DİL–3 puan türü:</a:t>
            </a:r>
            <a:r>
              <a:rPr kumimoji="0" lang="tr-TR" sz="1300" b="0" i="0" u="none" strike="noStrike" kern="120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 </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Arap dili ve edebiyatı, Arapça öğretmenliği,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Çeviribilim</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(Doğu Dilleri), Çin Dili ve Edebiyatı, Fars Dili ve Edebiyatı, Dilbilim (Doğu Dilleri), Gürcü Dili ve Edebiyatı, Hindoloji, </a:t>
            </a:r>
            <a:r>
              <a:rPr kumimoji="0" lang="tr-TR" sz="1300" b="1" i="0" u="none" strike="noStrike" kern="1200" cap="none" spc="0" normalizeH="0" baseline="0" noProof="0" dirty="0" err="1">
                <a:ln>
                  <a:noFill/>
                </a:ln>
                <a:solidFill>
                  <a:srgbClr val="000000"/>
                </a:solidFill>
                <a:effectLst/>
                <a:uLnTx/>
                <a:uFillTx/>
                <a:latin typeface="Times New Roman" pitchFamily="18" charset="0"/>
                <a:ea typeface="+mn-ea"/>
                <a:cs typeface="Times New Roman" pitchFamily="18" charset="0"/>
              </a:rPr>
              <a:t>Hungaroloji</a:t>
            </a:r>
            <a:r>
              <a:rPr kumimoji="0" lang="tr-TR" sz="13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 Japon Dili ve Edebiyatı, Japonca Öğretmenliği, Karşılaştırmalı Edebiyat (Doğu Dilleri), Kore Dili ve Edebiyatı, Mütercim-Tercümanlık (Doğu Dilleri), Rus Dili ve Edebiyatı, Sinoloji, Turizm Rehberliği (Doğu Dilleri, Urdu Dili ve Edebiyatı</a:t>
            </a: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428596" y="857232"/>
            <a:ext cx="7500990" cy="3571900"/>
          </a:xfrm>
          <a:prstGeom prst="rect">
            <a:avLst/>
          </a:prstGeom>
          <a:solidFill>
            <a:srgbClr val="FFFFFF">
              <a:shade val="85000"/>
            </a:srgbClr>
          </a:solidFill>
          <a:ln w="3175"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1 Resim" descr="yeni ram logo.png"/>
          <p:cNvPicPr>
            <a:picLocks noChangeAspect="1"/>
          </p:cNvPicPr>
          <p:nvPr/>
        </p:nvPicPr>
        <p:blipFill>
          <a:blip r:embed="rId3" cstate="print"/>
          <a:srcRect/>
          <a:stretch>
            <a:fillRect/>
          </a:stretch>
        </p:blipFill>
        <p:spPr bwMode="auto">
          <a:xfrm>
            <a:off x="6858016" y="857232"/>
            <a:ext cx="1643074" cy="880199"/>
          </a:xfrm>
          <a:prstGeom prst="rect">
            <a:avLst/>
          </a:prstGeom>
          <a:noFill/>
          <a:ln w="9525">
            <a:noFill/>
            <a:miter lim="800000"/>
            <a:headEnd/>
            <a:tailEnd/>
          </a:ln>
        </p:spPr>
      </p:pic>
    </p:spTree>
    <p:extLst>
      <p:ext uri="{BB962C8B-B14F-4D97-AF65-F5344CB8AC3E}">
        <p14:creationId xmlns="" xmlns:p14="http://schemas.microsoft.com/office/powerpoint/2010/main" val="3779159050"/>
      </p:ext>
    </p:extLst>
  </p:cSld>
  <p:clrMapOvr>
    <a:masterClrMapping/>
  </p:clrMapOvr>
  <p:transition spd="med">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4578" name="Picture 2" descr="C:\Users\PDRH\Desktop\üni puan\ing öğrt 1.PNG"/>
          <p:cNvPicPr>
            <a:picLocks noChangeAspect="1" noChangeArrowheads="1"/>
          </p:cNvPicPr>
          <p:nvPr/>
        </p:nvPicPr>
        <p:blipFill>
          <a:blip r:embed="rId2" cstate="print"/>
          <a:srcRect/>
          <a:stretch>
            <a:fillRect/>
          </a:stretch>
        </p:blipFill>
        <p:spPr bwMode="auto">
          <a:xfrm>
            <a:off x="1" y="0"/>
            <a:ext cx="4214810" cy="5181600"/>
          </a:xfrm>
          <a:prstGeom prst="rect">
            <a:avLst/>
          </a:prstGeom>
          <a:noFill/>
        </p:spPr>
      </p:pic>
      <p:pic>
        <p:nvPicPr>
          <p:cNvPr id="24579" name="Picture 3" descr="C:\Users\PDRH\Desktop\üni puan\ing öğrt2.PNG"/>
          <p:cNvPicPr>
            <a:picLocks noChangeAspect="1" noChangeArrowheads="1"/>
          </p:cNvPicPr>
          <p:nvPr/>
        </p:nvPicPr>
        <p:blipFill>
          <a:blip r:embed="rId3" cstate="print"/>
          <a:srcRect/>
          <a:stretch>
            <a:fillRect/>
          </a:stretch>
        </p:blipFill>
        <p:spPr bwMode="auto">
          <a:xfrm>
            <a:off x="4214810" y="1571613"/>
            <a:ext cx="4386257" cy="5286388"/>
          </a:xfrm>
          <a:prstGeom prst="rect">
            <a:avLst/>
          </a:prstGeom>
          <a:noFill/>
        </p:spPr>
      </p:pic>
      <p:sp>
        <p:nvSpPr>
          <p:cNvPr id="8" name="7 Başlık"/>
          <p:cNvSpPr>
            <a:spLocks noGrp="1"/>
          </p:cNvSpPr>
          <p:nvPr>
            <p:ph type="title"/>
          </p:nvPr>
        </p:nvSpPr>
        <p:spPr>
          <a:xfrm>
            <a:off x="4286248" y="142852"/>
            <a:ext cx="4143404" cy="1274786"/>
          </a:xfrm>
        </p:spPr>
        <p:txBody>
          <a:bodyPr>
            <a:normAutofit fontScale="90000"/>
          </a:bodyPr>
          <a:lstStyle/>
          <a:p>
            <a:r>
              <a:rPr lang="tr-TR" dirty="0" smtClean="0"/>
              <a:t>İNGİLİZCE ÖĞRETMENLİĞİ</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142976" y="528638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4112713128"/>
      </p:ext>
    </p:extLst>
  </p:cSld>
  <p:clrMapOvr>
    <a:masterClrMapping/>
  </p:clrMapOvr>
  <p:transition spd="med">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5602" name="Picture 2" descr="C:\Users\PDRH\Desktop\üni puan\mütercim 1.PNG"/>
          <p:cNvPicPr>
            <a:picLocks noChangeAspect="1" noChangeArrowheads="1"/>
          </p:cNvPicPr>
          <p:nvPr/>
        </p:nvPicPr>
        <p:blipFill>
          <a:blip r:embed="rId2" cstate="print"/>
          <a:srcRect/>
          <a:stretch>
            <a:fillRect/>
          </a:stretch>
        </p:blipFill>
        <p:spPr bwMode="auto">
          <a:xfrm>
            <a:off x="1" y="1"/>
            <a:ext cx="4500562" cy="5214950"/>
          </a:xfrm>
          <a:prstGeom prst="rect">
            <a:avLst/>
          </a:prstGeom>
          <a:noFill/>
        </p:spPr>
      </p:pic>
      <p:pic>
        <p:nvPicPr>
          <p:cNvPr id="25603" name="Picture 3" descr="C:\Users\PDRH\Desktop\üni puan\mütercim 2.PNG"/>
          <p:cNvPicPr>
            <a:picLocks noChangeAspect="1" noChangeArrowheads="1"/>
          </p:cNvPicPr>
          <p:nvPr/>
        </p:nvPicPr>
        <p:blipFill>
          <a:blip r:embed="rId3" cstate="print"/>
          <a:srcRect/>
          <a:stretch>
            <a:fillRect/>
          </a:stretch>
        </p:blipFill>
        <p:spPr bwMode="auto">
          <a:xfrm>
            <a:off x="4500562" y="1714488"/>
            <a:ext cx="4100505" cy="5143512"/>
          </a:xfrm>
          <a:prstGeom prst="rect">
            <a:avLst/>
          </a:prstGeom>
          <a:noFill/>
        </p:spPr>
      </p:pic>
      <p:sp>
        <p:nvSpPr>
          <p:cNvPr id="9" name="8 Başlık"/>
          <p:cNvSpPr>
            <a:spLocks noGrp="1"/>
          </p:cNvSpPr>
          <p:nvPr>
            <p:ph type="title"/>
          </p:nvPr>
        </p:nvSpPr>
        <p:spPr>
          <a:xfrm>
            <a:off x="4500562" y="274638"/>
            <a:ext cx="4000528" cy="1296974"/>
          </a:xfrm>
        </p:spPr>
        <p:txBody>
          <a:bodyPr>
            <a:normAutofit fontScale="90000"/>
          </a:bodyPr>
          <a:lstStyle/>
          <a:p>
            <a:r>
              <a:rPr lang="tr-TR" dirty="0" smtClean="0"/>
              <a:t>MÜTERCİM TERCÜMANLIK</a:t>
            </a:r>
            <a:endParaRPr lang="tr-TR" dirty="0"/>
          </a:p>
        </p:txBody>
      </p:sp>
      <p:pic>
        <p:nvPicPr>
          <p:cNvPr id="6" name="1 Resim" descr="yeni ram logo.png"/>
          <p:cNvPicPr>
            <a:picLocks noChangeAspect="1"/>
          </p:cNvPicPr>
          <p:nvPr/>
        </p:nvPicPr>
        <p:blipFill>
          <a:blip r:embed="rId4" cstate="print"/>
          <a:srcRect/>
          <a:stretch>
            <a:fillRect/>
          </a:stretch>
        </p:blipFill>
        <p:spPr bwMode="auto">
          <a:xfrm>
            <a:off x="1357290" y="5286388"/>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066680210"/>
      </p:ext>
    </p:extLst>
  </p:cSld>
  <p:clrMapOvr>
    <a:masterClrMapping/>
  </p:clrMapOvr>
  <p:transition spd="med">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ikdörtgen 9"/>
          <p:cNvSpPr/>
          <p:nvPr/>
        </p:nvSpPr>
        <p:spPr>
          <a:xfrm>
            <a:off x="18248" y="116632"/>
            <a:ext cx="8319433" cy="1152128"/>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r"/>
            <a:r>
              <a:rPr lang="tr-TR" sz="4000" dirty="0" smtClean="0">
                <a:ln w="18415" cmpd="sng">
                  <a:solidFill>
                    <a:srgbClr val="FFFFFF"/>
                  </a:solidFill>
                  <a:prstDash val="solid"/>
                </a:ln>
                <a:solidFill>
                  <a:schemeClr val="tx1"/>
                </a:solidFill>
                <a:effectLst>
                  <a:outerShdw blurRad="63500" dir="3600000" algn="tl" rotWithShape="0">
                    <a:srgbClr val="000000">
                      <a:alpha val="70000"/>
                    </a:srgbClr>
                  </a:outerShdw>
                </a:effectLst>
                <a:latin typeface="Trebuchet MS"/>
                <a:ea typeface="+mj-ea"/>
                <a:cs typeface="+mj-cs"/>
              </a:rPr>
              <a:t>NELER YAPILABİLİR</a:t>
            </a:r>
            <a:endParaRPr lang="tr-TR" sz="4000" dirty="0">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
        <p:nvSpPr>
          <p:cNvPr id="4" name="Rectangle 3"/>
          <p:cNvSpPr>
            <a:spLocks noGrp="1" noChangeArrowheads="1"/>
          </p:cNvSpPr>
          <p:nvPr/>
        </p:nvSpPr>
        <p:spPr bwMode="auto">
          <a:xfrm rot="21156386">
            <a:off x="482294" y="1933061"/>
            <a:ext cx="7663626" cy="4448052"/>
          </a:xfrm>
          <a:prstGeom prst="flowChartDocument">
            <a:avLst/>
          </a:prstGeom>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v"/>
              <a:tabLst/>
              <a:defRPr/>
            </a:pPr>
            <a:r>
              <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Değişik kaynaklardan çok soru çözülerek test tekniği geliştirilmeli</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v"/>
              <a:tabLst/>
              <a:defRPr/>
            </a:pPr>
            <a:r>
              <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Eğer lise-4 grubu öğrencisiyseniz Okul dersleri ile YGS-LYS derslerini ayırt ederek ona göre çalışma planı yapılmalı</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v"/>
              <a:tabLst/>
              <a:defRPr/>
            </a:pPr>
            <a:r>
              <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Meslek yönelimi önceden tespit edilmeli ve o puan türüne göre derslere ağırlık verilmeli</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v"/>
              <a:tabLst/>
              <a:defRPr/>
            </a:pPr>
            <a:r>
              <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Okuma hızı artırılmalı, bu amaçla ara sıra kitap okunmalı</a:t>
            </a: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None/>
              <a:tabLst/>
              <a:defRPr/>
            </a:pPr>
            <a:endPar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a:p>
            <a:pPr marL="342900" marR="0" lvl="0" indent="-342900" algn="just" defTabSz="914400" rtl="0" eaLnBrk="1" fontAlgn="base" latinLnBrk="0" hangingPunct="1">
              <a:lnSpc>
                <a:spcPct val="80000"/>
              </a:lnSpc>
              <a:spcBef>
                <a:spcPct val="20000"/>
              </a:spcBef>
              <a:spcAft>
                <a:spcPct val="0"/>
              </a:spcAft>
              <a:buClr>
                <a:srgbClr val="003366"/>
              </a:buClr>
              <a:buSzTx/>
              <a:buFont typeface="Wingdings" pitchFamily="2" charset="2"/>
              <a:buChar char="v"/>
              <a:tabLst/>
              <a:defRPr/>
            </a:pPr>
            <a:r>
              <a:rPr kumimoji="0" lang="tr-TR" altLang="zh-CN"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Panik yapmadan sistemi en avantajlı nasıl kullanabilme yollarını düşünüp bir an önce uygulamaya geçilmeli</a:t>
            </a:r>
            <a:endParaRPr kumimoji="0" lang="tr-TR" sz="20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p:txBody>
      </p:sp>
      <p:sp>
        <p:nvSpPr>
          <p:cNvPr id="5"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yeni ram logo.png"/>
          <p:cNvPicPr>
            <a:picLocks noChangeAspect="1"/>
          </p:cNvPicPr>
          <p:nvPr/>
        </p:nvPicPr>
        <p:blipFill>
          <a:blip r:embed="rId2" cstate="print"/>
          <a:srcRect/>
          <a:stretch>
            <a:fillRect/>
          </a:stretch>
        </p:blipFill>
        <p:spPr bwMode="auto">
          <a:xfrm>
            <a:off x="6143636" y="5500702"/>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953505839"/>
      </p:ext>
    </p:extLst>
  </p:cSld>
  <p:clrMapOvr>
    <a:masterClrMapping/>
  </p:clrMapOvr>
  <p:transition spd="med">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nvSpPr>
        <p:spPr bwMode="auto">
          <a:xfrm>
            <a:off x="184077" y="1484784"/>
            <a:ext cx="8280920" cy="4536504"/>
          </a:xfrm>
          <a:prstGeom prst="frame">
            <a:avLst/>
          </a:prstGeom>
          <a:ln/>
          <a:ex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KENDİNİ İYİ TANIYAN</a:t>
            </a:r>
          </a:p>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KONULARA HAKİM OLAN</a:t>
            </a:r>
          </a:p>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BİLGİSİNE GÜVENEN </a:t>
            </a:r>
          </a:p>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İSTİKRARLI VE DÜZENLİ ÇALIŞAN</a:t>
            </a:r>
          </a:p>
          <a:p>
            <a:pPr marL="342900" marR="0" lvl="0" indent="-342900" algn="ctr"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HANGİ SİSTEM</a:t>
            </a:r>
          </a:p>
          <a:p>
            <a:pPr marL="342900" marR="0" lvl="0" indent="-342900" algn="ctr"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r>
              <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rPr>
              <a:t>OLURSA OLSUN AMACINA MUTLAKA ULAŞACAKTIR!</a:t>
            </a:r>
          </a:p>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Char char="w"/>
              <a:tabLst/>
              <a:defRPr/>
            </a:pPr>
            <a:endPar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Times New Roman"/>
              <a:ea typeface="+mn-ea"/>
              <a:cs typeface="Times New Roman"/>
            </a:endParaRPr>
          </a:p>
          <a:p>
            <a:pPr marL="342900" marR="0" lvl="0" indent="-342900" defTabSz="914400" rtl="0" eaLnBrk="1" fontAlgn="base" latinLnBrk="0" hangingPunct="1">
              <a:lnSpc>
                <a:spcPct val="90000"/>
              </a:lnSpc>
              <a:spcBef>
                <a:spcPct val="20000"/>
              </a:spcBef>
              <a:spcAft>
                <a:spcPct val="0"/>
              </a:spcAft>
              <a:buClr>
                <a:srgbClr val="003366"/>
              </a:buClr>
              <a:buSzTx/>
              <a:buFont typeface="Wingdings" pitchFamily="2" charset="2"/>
              <a:buNone/>
              <a:tabLst/>
              <a:defRPr/>
            </a:pPr>
            <a:endParaRPr kumimoji="0" lang="tr-TR" sz="2800" b="1" i="0" u="none" strike="noStrike" kern="0" normalizeH="0" baseline="0" noProof="0" dirty="0" smtClean="0">
              <a:ln w="12700">
                <a:solidFill>
                  <a:schemeClr val="tx2">
                    <a:satMod val="155000"/>
                  </a:schemeClr>
                </a:solidFill>
                <a:prstDash val="solid"/>
              </a:ln>
              <a:effectLst>
                <a:outerShdw blurRad="41275" dist="20320" dir="1800000" algn="tl" rotWithShape="0">
                  <a:srgbClr val="000000">
                    <a:alpha val="40000"/>
                  </a:srgbClr>
                </a:outerShdw>
              </a:effectLst>
              <a:uLnTx/>
              <a:uFillTx/>
              <a:latin typeface="Calibri" pitchFamily="34" charset="0"/>
              <a:ea typeface="+mn-ea"/>
              <a:cs typeface="Times New Roman"/>
            </a:endParaRPr>
          </a:p>
        </p:txBody>
      </p:sp>
      <p:sp>
        <p:nvSpPr>
          <p:cNvPr id="6"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3" name="AutoShape 2"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63500"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215900"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8" name="AutoShape 6"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368300" y="1603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9" name="AutoShape 8"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520700" y="3127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0" name="AutoShape 10" descr="data:image/jpeg;base64,/9j/4AAQSkZJRgABAQAAAQABAAD/2wCEAAkGBhQSEBUUExQWFRQUGCAZGBgYGBwfGxwYIBcgIB0fGhsfHSYfGBkjGh4YHy8gJCcpLSwsGB4xNTAqNSYrLCkBCQoKDgwOGg8PGiwlHyQsLCwtLCwsLCwsLCwsLCwsLCwvLCwsLCwsKSwpLCwsLCwpLCwsLCwsLCwsLCwsLCwsLP/AABEIAL4BCQMBIgACEQEDEQH/xAAcAAACAgMBAQAAAAAAAAAAAAAFBgQHAAEDAgj/xABHEAACAQIEAwYCBgcFBwQDAAABAhEDIQAEEjEFQVEGEyJhcYEykQcUQlKhsSNiksHR4fAVFlNyghckM0NUsvFjc5PSorPT/8QAGQEAAwEBAQAAAAAAAAAAAAAAAQIDAAQF/8QAKREAAgICAgECBgMBAQAAAAAAAAECEQMhEjFBIlETMmFxgfAEkaFSQv/aAAwDAQACEQMRAD8AvHGYzGYxjMZjMZjGObjHmMdTjngonJHkjGiMe8awwh4xmPZGNacGzUeYxojGyMZggPMY1GBvaPtNQyNHvK7QDZVF2duijmfPYcyMdOz/ABunnMulemfC4uOat9pT5qbY1monEYzHvHirUCqWYwAJJ6DBsxp0kR1wpfRwmaWlmVzZYuuZaC0SZVWJEW0nVqAFhJ9MH+H8ZWtXr0lBigVBbkWZdUC24G+/LBEDGsxrG4xuMbAxrNR5Ax0AxoDHoYRsZI2BjcYwDHqMKUo0Bj1jWMwAm8ZOPM43jGszGjjjnswUpO4BYqJAHM4SuN9rGpwH1aj9hRy8yNh5nCuVDKLYU4nx+pcJCidxcx726fjgSAahl/ET1M4HZDOV6ys2kU6Y+00X8gImfXHnNZz9E9zU0tBEgBrbW3vaDO3rjnlMvGHsMXD+OmmFps3ekNDFZYgFrSdhAPPphm7s4qnIcedzTRU0LI1HSxCgGYgCOQHK5xZ/9r0vvj8f4Y6MWS0c+aHF6COMxmMwxjMZjMZjGNHHjHs48EYKFZrGsesajBEozGsbxmMA1jnVMCbW3npzx0xA4/wgZrK1suxgVkKSOUix9jfBBQvcWyGV43lgKVXw0q8d4gkytnCzyZTZttjcbsHBuC08rQSjREIgtJkkkySTzJJJwsfRd2EqcOoP31TVUrEFkX4EiQIO5Yg3O1gOUl3jBsL9jzGBHa3iZy+SrVQYKrYnkSQs+0z7YMPsY3xHyrGogLrDA7dCLSJ+fvjfUAO7HZtq3D8tVeC1SijGNrqI38o95wZjGqdIKIUAAcgIHyGPWAEzG8ZjjXzaJ8TAf10wGZHbHoDA5eOUpjVF4uDvidTqgiQZBwBzpONzjzONY1Bs9TjU4zGRjGMxvGsehjGoHcZzjokIBJFidpwiv3rsCgRp+MnYEbDflcRvfD1x1f0c6dUGfQQb4S85maiuO7TUACNII6jzt/PHPk7OjH0SnyzLSCsRpkWHXz8sRszwxDAZZUbxP8b465nNVWEBYETe5npuBItcnEPJ5V3X9MWBMymsEEf6QI+Z/HEasp0TFzdBUsVRVgAbAdAB+4Ygf2lT+8f2H/hiVSyKIPCuif1rD0E+ePXcf5f2D/HDK0bRYeMxmMx1nKZjMZjMYxmNEY3jhns8lGm1Sq6oiCWZjAA8zjGOsY1GI/DeIJXpLVpmabiVb7w6jyxJOCKeYxrHrGjggNYzGYXh20otnauUTWa1FdTgrCx4dm5/Euw5nGugVYwY3heznHaiiRp3Fo3HO++DmUzIqIrjZhPp1HsbYClZnFo64q/hH0ovT4rmMpnbaqwpUdAsp1Qs/qsrKS3UbXtaGK57U/RIM1xNM6KwRdVNnplT4ihEw4a2pVA25YZALFnAjhXaelmKlVKR1LSYIXGxYgnw9VtE7E7Yk9oCRlMxG/c1Ijee7O3niuvot7E5rL516+YQ01FAKg1DxMxBuoP2QCIOxOCurNRYPGc4UACmJBk/lBwFzayD/nH5YMcWAJJ+6v4n+WAubr/FF/EPyxyzls6YRpEGtRe91PjvyveI8se8hxCpRYRsTLLyN9vzvjzWrQzTyYf1+OOb1AT6E4MWaVDr/atPQjlgFqMFBJ+01gD5k+H1tiYMVtwdFziVclX1d3V2j4lYAOrKSDpbz6jFg5Re7VabOzkCAzbsB94ixaInad8WTtEWqZKAxuMYMbwAmYzGYzGCQ+LU5ov6SfQEE/hhTKt1MfL+hg7xztCKKtFM1IBm4A/In8MK9LPq2Z7gK/ed33pBkgLq0jcxdpAHkcSnsrHSJBSW2B/E43UogaiSfALgWm+2378T+7AVbWJg44d3BMxeJH4fnfCUg8iK5XwiAA4sYn2k48d4PvN8v5Y91WHdi4JRvP09sZqXyw3FA5ND5jMJ3Cu2pECuJH31Fx6rz9r+Rw15TOJVXUjBl6jr08j5YsSO2MxmMxjGYB9q+ztPPUVy9W6F1dgCR4VaeW82HvO4GDmOKZcB2eTLQPQDp8zggPdKkFUKoAAEACwAGwA5CMejjeMwAnjGox7jHHN0SyMBYkWwbBRFzHFUXnqP6v8AHCTxCgrZ9ny9NKeZqgd5VMk92AAd7AjSlgLmPPBilSYrMMhkjSwgwDG3nuPLEPLcYyxzVSihX6yohlIOqNINid1gjbEZSbRWMUmeeN0YRQCSZsSZMgdetz+PLBXhPaWitJEaVYWIjz+KdoJk4DdqGIVfczy5csKvBeIGpWqhrAU1M9LGcGLpAkrLUzXaOggH6RWJnSqkS0CTpvBwjdp/pkp0KLhEBryuhSZGknxFxAKMoBEHclTcTgVxXhr6XqtULqF1BTewXYHcA7iNjtGELj9BVqHNGKwaxDzDeBRMrHwqyyLXAPOA0ZW9iuGh94V2oz/FM/k69BK1PJoypXCt4NQbU+oiNaldAuLSdpOLgwj/AEM5tKnDFCIqKjssLM6rM2qdzLb9I2w71aoEA/aMD1jFHsmV99I3aOll6NWlUqFKtWjUKBZnUo8JkfD4tiY2PTEbsxWapkKTVtfeGNWoENqDG5B6iD7jAD6Qfo2zGaznfUa+rUQjqxju1FpWPiUDxad5J3nDb9Wo5TLlJ00qAW7HkAJJPU3Pv7Yho6Ni1x6vmBxOmqKxy8DXHwmQbk9V8NsGHS8/rfuxC4Lx/wCtvmtIUJTqAK41EOvVSQLggf0ZxOegfET97B+gGSuAaRnkcsQFDLHK4ME+h1D/AFYsJSCJGKiy3GKa5ypTaoAWKhRO5KgR5ksMWL2Zq+B1JnS1vQgfvnDL2FfuGsZjMZhhTMcszV0oT0H4464icVB7l43An5HGMKPEMyqg6zcg/Lnjlw9aS5irVRBL6Ud7lmCjw26QSPlhX7YcQq06lMpTasrEqVT4geZ2iDI32074L0gQqnSyEIpKsIaVgfkD+OISTirLJpug6K5ZA2yxIHPlv/DHiq4BBA3k+cn+eEXgfFMynGamXrMWo1A7IItp1Fl0nlGog78h0w6V8yNMj7NvacZqnRiNUbxOv3hIk/ztecDPrtT7n4jE5qksswJEH+uePPc+nywydAFnhnEqgpqWpuyCxIuwIFxBuwnzJwVyPHGQsUd6ewMgqfKQeV9zbfCVw3i7JNXdGKl9PK8bQIk6sMfDc59YksHFgwBMeEkwV57WPI2xZokP/Be2hJCVoMkDvBA3+8No8x8sN4OKYou2pkCmASNRHkJNuVx/PFs8GrIaKBH1hVCztcCLjkfLAMTsZjMZjGMxmMxmMYzECrxVRsCce81xFVlbzH7uuBPfAAzYATOElKuh4xvs58R4l4tRS0b+gkn5YWOK8GStnsrm6DqtWnqDGQA9MgiCNzuYPQ+mPH0hdqXyeXWrTVWYHZvhIO4iQTYctpxT3aEVMrmjoYroIamQT8DAOkHmukrjKN7NdMuri9dtbayCgEbWH+aZsbydsJZ4j9UXN11XVoZQATYbm/Mja3pid2a7XLmsuut1FYghhMSwtI9d/fHngeaok5mjKMQ/ipkGIsDIIiAQffAVIz2GOAZ05pcuaqkd6VV1a0gtB8wGFx5EYXfpB7HLl9dJan6I6ag1QCCzhYJiYgb2G3PDlw5R9YonkHBnlAv+7Cxxj6WMnm3anVolArxTrETKCbPF1Gq/Mc7HBrVoF7oK/RRn6VBloqyhXBHgkS821g3JiwbmTFuZ7tf20q5PiOUR6YXKVCVaqSDqYgAf5NBIN9xPIYGdjMlSq5lLAhf0qMpsSIi43F/ww+8W4FRzPd98msUagqoDtrUGJ6i+3phoPWxZd6Evs/2sfOVcytSiaLUnIAiCBMQx2LiL8rjpOB/0i8Br5qiy0CBDhnU7vAsAeUGTHMxtGHepThngC5J9+eIPEH/4lwLr+6388RcvVaLJaop7sTlPq2YYZhXpVGRQiE7lnIBKi+6mJtz6YsbNJ4WB6/uxnFuGUqlTvqiK9SiC6GLg6DYHp5HyPLA6lxsVKSvohmjwdCyHe1+vmCMUbv1CV4FbifCwOJZaqg8NEvUrncgK+qYFyYIAHliwOwva1XTvai92uYM0wSJ0gkCepIkwJ2wscPOjMZlyDspJv/h7DzlQPU4j5PJoK+QCuGZMuRp3KqwYh1bYXlb7xhm72BRovDGYF1e0uXVtPeAneFBb8QCMCq30i5UVTSUk1AJ0nw+tzaRa24nBFGnHPMJKsOoI/DCFxT6TzTdFFM6ahAFRRrEkgKLEG5IAgHfE6jUzNc+M1EW8k+EWJGw9OfUdcbsLTQr8e4DUqU6yaSFci+1pvYX0xMmNsdeEZBMuppoHq6Y+EEKnqz3M2tHTriN2n41XyecpCnVX6q8KSFVv0kyVqEgkBgGgjz6HAz+265ruhqErp7ywWBLsjajBCqAyXIEQCeZKuMenv6FEpNXpBXP51RWpVFBBpalZXWG8QAO5J0mF6GQJiRJ6llC+ofZbxfO49OWEzj/ayjQdGZkqEU1TULswXdpAJUEnnv7Thr7G8aSughgx02802B9vh9hhZQ1yQeW1FnZMnIF7CSbc8EO5XqflgTxLi60NwxXUQxUSQP8ALMkdY6Y4f30yX/V0f28K1RlsrehxXLMKi92V1WsbQDaJAKzJN53w65VVYShkaQovsAJ5bG/XphC4NwoV8xoYBAZMAaRYfheP6vgrWzNTJZynl1f9DV0mSL3Okwetvyx01Zzh7iHE6mWpofjFw0g3JuPFy58sB1+kapk8x9YoIz0CQK1NzEEzBUgmNQE7ESPPE3tRnioFMIKiuJJ5rB36RthZ7P5Va9SoWVWVpGg3sY2G9h+71wqCXXwH6SKOcyq16alSWKMjG6sACbj4hBUgiN+RtjyvbKp3hspTkDY/Pz98V1QyT0qbZegpKASuoEKJsQZEE73gyTJxJ4/U7jLA3RiVFieUmOn5b+2Fad34GTXRa/Cu1VCudIYLU5o1jYwY6ieeCWYzSoPEd9sfP2Q7SqWBqG8CCBFx5C0SZPvh24Fx6qyKGfvAG0qzclt5CY64zANPEM5DTbxsYneIJxDqZgnc+2IGW41lszXNOnVWo9ES2kyFm24tPKxtiVmCoqUwQNQkiepED1Jkge+JNUUuyFx7gNLOU+7rIWUHVuReCOX9WwJ7Rdn6eadCaUdzpCRsVU2U9Vge2OnGM7m/7RpIkDLCizuQOd1ufvatGkebecSOHZtaisRr8LQQwIuOV7H2xn4CR6PAqK1FcItMqTBEASZFxttN8cslwtBQqlLPWqsxY3ZocwTz0/xPXHrMcZR6gAcidtQIn0mze2PLt+jVEYBgDJgGJ68wZv8Axxr1o1O9gbiqZurSFHLwlWodOljpJBBBCsbXBj3xVud4fXGY7h6TJW1R3ZENqP7jvO0XxdFDNgKhbwOkETEggwCOV4/LBzjVahUp5d6ao9aiugc2UkLILbqIk/8AnDqXGIvG2Rfoq4D9UZaW7CmzOeRclZjoOXtizsV/2Z4iKeZUEEmpNNQI3kEkyRYAXiTcQL4eMzmwkSCZ6YMXasVqmLOV4l3yGpGn4gfIhiCPwnGZx9wH0QNbsI1adQUATsJm52Awi5ftU+WGcWqt1rMKbAWdGIKMR/ldBPp0OCnC+1bVi7Ord2qzScRTJMmVWf8AiIVg7GLyYOAqjL6DtNxJp4xUTvlZqhCozUyWEmFm5AuDb5jrgJx3tf8AVaWWzKB21Kq1UEjTTDAQSDYjxBQeonHPtTxvRTNdaYJ0lXWpUDagQDdiIsdJiLFRgXm+GrmeFowZQrsAWUAMFCwQ6CxYFY5E2bmSWhb2jTUVpqmdOLdr0zWQerSZhTo1EFSmSwqKJlTAJUpII33XyxCXJ1MxlcvmsnmEHdMFqqUANMeI+M/aPKLagQQYBgRkeFr9eFJ2KrUohXan8LaFUExFw2gSD9piemCnYfg4y65vvZJimkqhcaSHMwAZ26W98XTUklaVknFx203QbyKrVzFJqtVlVTAkw7Oq6iARPgCkExO0eeIHH+JKmaHc09KkNpcnWNQmWam6gEeU2iREWV+P9o1UVcvl1UKTpWqJBNOJa0WLWBPQRhs4LnaFIU6z1mPe00YEhYJMd4mmIkOGBkTYHE546aSf3ZSOW03X2Rw4aa5yxzVamtTT4qLAae8A1FCqLAUEhbhVJB63wb7OdqqeZyS1s09R3UlXAmLRcKIBnwnSJ8hivc59IFfvKi09Boms9RUdbQWsN7KF0+Hlgp2Gy1Zcu7pQZgXsZAWCsG5tZgNue/PDThUXxBjk+S5Ohx7RcQ4fWydVaWioiAPKRIZYZRpI1A206TG5GEntJxunQrO1FI78aACJULIJBE73/DAelmDRzlZaiEiuChBYfEWnUFi4D2j1viG/HBVzOX1DwK6MwaInUJ9Vi2DD0rfYuS26u0b7X5aslcmraQAsElQAB4QTtHTztiP2b7QVcpXSpTfa2k3DLM6SDsCfkbi+G7t5kUoUKWoBu9Y6mH6umWE3m8gT1k9YnDOE0qWXdHIZmux02BvHiPQDl1OJZHKKuSK44xyOoMdMplRn6K1wJ74eJC5IQwVdVgAi9/fHL/Zjlf8ADP7bfxxG7F8Yp5alUJOmlrDUxq5kBSBPnedvF5Yaf76UP1v2qX/9MdmNRlFOjgy81JxvoX8oiiqx0lSqhRJtG5jkOU+mM4pkqVRkarHgNvXzPKPbA2vxqlUU92/m02I6b2IsdidsBuP58x3itNMyi6TcKF+3F95aNrnHI2dKDXaLVpd/CaagQfvE+YtYspt0xvs7wNkoBgQrN4wfLl+EW6E4R6PFSmwVlnxKdmGn7QBjeY5zGG/g3bUQqugmCLGI6CDZrRscBhG2g0qSJkjrP9DCp2rzDCjRBN2JZuhMRt0nlhpynEqbwFdT4dZANwD1HLAzjnDqdZk1wQoN5g9bHn154FsNeRa4Rwai1RdVZSxGru0vF7BmNpnkAfXDtl+CB6D0WcXQrHNSdifwxUNWrUy2YcUSdTGFeAWg/dMeFuUjHrs32rrZStrBLKx/SKSfF1M/e8/nikkmtCRTT2WRwnsrS4VSq1FqO9U0ipJsu02UctWncn8cdexdADMVChdoQBi0Ekk725EAGDMTBNsQ+J9rFzXDmYIUdqopsp3BHi3gWIC/PGdlOIfVqFSqVlSyCZgCSwJJOygCTjklbyUe5ij8P+DOf/Tr+v1jR2nZ1pIyfGHU6dyyzDD9kk+ox7pZd6dL4DMknSQZuTyO5thZ7T8TLVaZ1smmijqCfCzsysCVA1GFBFzedrX65btg6ZnM06x8FNaZUE+IlgTJnYFYsIAjzJxaWOkm0ePGXLSZ0+spWUCohQyPBq1WjxEMVAF5EXjHjNZukkpT8LMfCiaVJBBliSZKje7AcrDFe0a1Wvn3qU2qVFV2cSxB7nWYBJ+EXFvXDHxjKmkaWYqTNJ5qRuFI0sANp26e2NNJS60ysKlDb9SCec7QLSy4bStXulHeUy0SJE6WBMCIPOyn1xHbjj5p6eYyfc0zUYiorXqKV3DKI1q2pYYETJ2vC/W7qoKhLljUCqtWIVaZLapQTB8JEaibm1vEbpZI5DJ1Eohw9Qai50hxCiSFg+FTYCZ8Rk9L40q4X2QyJ3zrSD3ajjCGgtRppqjmloVxJbqulvCAwm41bm1pJUO2zPSJzBZW3B2DAiSVUnaLWncYpenla1ZmalJRm1E/YDEfaY2UwTJbYb4uulwRK9MLW8TIq673JKgsdW/xFoIPmMFYviddoSWVY9Na/wBAFHiGtWrmnrWYpGx+AFrzYLOg3MSWwsVM1VrIrAaVyjvK6yHYSF8BE6DTpqOWm3O4Lnn8o6KMrd1TVoj4u5gRqtupJWeiJznCRQ4g2Xy9QZjvFUl0oFwS1mBF42FRZny5ziajJTaXX+FnOLxxb7/0aOFdtKAyYqZlToqGDCapZSZEbKG0je14wPy2Yp1RUqOyN3rd4iUtULqpqNDeER4VTwx4SJBvjXB+D0hk0ov+kUtqb3IPhPK/Pf5xiNkeA1XpZmrWqU8pli+t+7BCxMAU2uxFhYG888UeKahxX6iSzQc+T/WBeB8Ub62UIVnYinrS/h7xWOw8VlKzaNRw38Qz+jL1HQhaiGWWVIJWwDiD4iJ5gi0eYjsJVytTiZ7qmyEUm0FnENCAXWJDMJNmO5mZwa7b5RDSgA6ywWmFFmcmPHsButzeTiM8DatPovD+Qk6a7E7inADVy7Z0VFUFwi0yIJOkFoJNyDyAvB2jG6PDTXyne0LolYMQSB3QFMlwJILidJEXMC0ziZ2+yFPK0stlg7vUQM5lvCoY3hYtqfVfog62N/Rxk2qcOqrI01ah8JGwCqpZTtM7envjpjGqRyyna5fUrSpk2LFkRyjSynSY0yZuLWgj2xZ3CjWNLKhGPdnKoEKiVSrPjYoCAakGAWtaeZBrnN06uUr1KOt1amShgkbH8jM++Lc7Kq78OohVCzTW48O24AEfFtM/bJ9TCrFyNpIV+0WepZavlsshLlKy1azVBfxMLEkTJBZj08PnhK4tkRSzVSkGDCmxVWHNZsZHURjXGuIGtmatQ2LuYG2kCyiOWlQBHljrx8H6wXIgVVSoPRkB/OR7YlkdyKwVItThXDU4hw+h36g1FRtJ6ajdgNpIA/HbFb57hWaqVnoLLd2+kxYA3CaukgG5tfli0eE5taWXy+kEaKFMPIsRpHiHlqJH/nALIZ9JzFXU9NnrEtqg0yUdhqBgEatSgJcjTYkGBsmo2bAuUqK/zeYcKKT2NMwfM/lb95648f2sn+EvzOLJ4l2Jo5irrqd6FNtVOAZNwGDKT15TffCl/swzH9K//wBcNDlJDT4p0gUKR0jY6iTY38Pl03j3wWyfBzWpGCFKSTItHh36ESxPkOu7dk+ylNkpCos6Kary3nU0+9vTAqnkW73M06DGnT8Ignw6mMxESLTt0xOhLBeT7Oh6D61ggakPOxuDG97Gf3Y1n8gqZdGUFe8+9eAZhS25sDeLxhxyXDRSoOKyh3YBBBMETcm+5Yi+BPbDMo7JQ1DWrIaij7A0ddrA43wW1ysb4y+WtgFOEVqS/WFKkagE56xLXUR8MX5QGHPHfLdpDcVpkKQCAZk8jqPwgmARfysMSKOTSrSLq7CpcLpPhgItt4Cgm56sBfAfiFIzEiooGrVEGLjltcYV6dBW1YwcMSiKi1C6NpYgWOoA9bW6TgnW4DlKVX6wQAC0sWuqroYaoPMuVIN5Igc8K/CeDklJV3hgzKoMG0iGn4jZdNje1pIk8S4q+Y4bWmQUYakgCAGBUxGwUmx8zhVaY+nH6hbN5ZKiwV0tBZTABOwDOZJMkqAL8gLycDuM8WQZX6tqTQ7EOQ1xpIIMgwASIg7zglwCiHWjUUo3hWm94JgAj0gk3m3Q2GFztHw6mVy9PKu7q1Q06rOP+cxW8wCRB0z+ofcKKk1L20WlmlHH8N9d/Y4doOINXbLS2iqFVXZNWiFICEXuwF7H92GTiOWQ1BTeCwkO7qCamlCY1tGqpt4iYBjlgHwzsu1LiQoVf0qBC4ZJA0hTpP6ulgBe0iLzib9JGYWnpVUIeoWNV2DXAPgRCbBPtHTud9sW+G730cyyqqS2wt2copTyQWlUUVatdkeADIK+HzZQqsfVj1wYyQhO6ZRKMQSdJ1CJk7mT5x+OEqhxepUAqU6Kh6jg0gV0p4E0lVMwSBIAn8cNfEaqU8oXALZqiqGuF2LQZE7EzqJO8CNgox0XGoxl2ctTuUo2kDaHCsvTzDopgUP0hW9xClQTE2JUb8zjhlKVSrxApW1A5hQkF1JFMqSWWJCqADAPM32OFLJdqKorVKjw3fCHEcgREdIt/V8NuTc/WVqZeoWRqfjZoLEBvhBIOkEmYtsb7YhyjCXJ9ePodahLJHiuwpxvh1Khlmy+XdvAsKHM962kswGkLsCBI3LfNf7G9rs0EGWojvapRghImEWmSqgcyCDE2uBjXb3NFtLKCShMsoMAcufhveRz3OOn0bcPqNUrZqkUFVfCCzFQodWLGAh8VrXG5teQMeRPcEDLicajN/2Mx7b5deKZg1iw7qmyiQRLqVXQBvcgmSBt0xWXF82cyGqNULVHqtI5dQwHIXIj0w8cUFJ5oKxPfqmYrsTpqOzgMQbMqCANOkGI9DjxW+jCj3tGnSqVP0njdiZ00wfFsoX7oXmSSdhisozl9iMZY4fdiJU4vX+rrSkqlxI3YDYE9BjpX41Vq5elQZyaVAkhOXlJ5kXAnYTgr9INRTm3VBC0yQL9IEzzmPlGPf0ecNydZqy5xlUQvdzU0XlpgyATEWM4DTUuLYya48qBPB6AYVzF1pjT5HWGJ/ZRsFuyfagUQRVHeRVWoNbGQQN5M7QLemN8a4AMln1orUZkq0nIEeIakqKoIFmII3jmbDAbs/wBs3mTRSLqST0iLj/UR7E4WV/KMmqvwNHbHKJWV80zNrsARdWWTEROmBaTbbbE/sd2mo5fJUGDjVTqlKgMAgVHsY5gDSZH3SMDs92KrLQIpFT3Q0uJMmpHjEXAKtKyY+HlOFvhmTNGuozFDwsCAKqkL5EdduWFj8SHqlsM/h5KUdBP6Q21501fBNRRq0mbr4ZIkxKhfli0uxbf7jl160VI9dAxRnEVAqPpAA1TA5DcD2Bj2xeHZhVXJ0iH1aEpzB2GkAiJsRf54rF8m2QyKkkKQ7Y5TL1cxSNJQalaoXYoGXVqIuIslrC5HuYWe3NGmrZbuzKmiI8UjQGIWPL4vwwCr50nMGrYk1DUvcEltV+owxdo6K5yolSkvdeAIqaRpAkmxXb4umJzlemWUUnaHzLZpHo5cKyioqJTZTPjBRRFxcyP6tgXm+A1cw9ehRsEpU08bfZqNqJPWO7Pnf1wlcI49mPrlBajyErID4RMK4nYDYD8MXNw2rTRqtYyC600YwYIDEIQdiPHv6DlhlUvwTtw/JE4HkDRy65euylqBJD6ioZYJksRI5zttvjt/fbh/wD1VL9t/wD7YW/paqMMvSKsy+N6bQSJVlBgxuPALHFT4dviaEFJWy48vxfTZ1ZTvuGtNuQJ+WPPDMsCWJuGYtBt5D82OIo4nTmC4Hk1j7g7YJ5nPpSotUJlEXVbn0j1MD3xIIocf7UsOIdw1SMuvhaIsWSSdUSIYj00+WA/A6NShUmtSNQV0KmbtJEgwTPz/diD9VWstVyGNfVqETBJM6Yg3Pija9r4bv7Ty1GahWpVVKY8DLGupdRqbSAigCwOomeVpfhJ1fQVKMb1s55XKvmKkAGjSp025AACPDBM2BEmBbSdpwOoClRp16cmqVGjUFmRBkgSSLyZ5aQcReMdqsxUonWlOnTrkaQi6ToUg8rlZt4pmT0GGDg/C1p5cmsClUoweftI0wD5gwR0PvgPDF+mP3sKzTT5S+yRFq8UZkUJIWkwzDC8DSgAPRvFpA/zEx0JcKZK+uvOrvqYWpTYg3WZkg8xI2Fo9ofBOPUuH5F8wjE5yo3cimT8IEHVp5LpMzcElRjfC833oy9SmO7Jaq1VQYDF9KqY5k6R8vXGlJqNLxs0IRcrfnQW4KiNl6y5QlhSqaUhdf2AZgkAqCYF7xzwicXyz5bNIzM1QsRUOoaSXDeIEcj0PRhglV7UVuG95Sy5Qd4/eElQ0bgCCOl/cdMe+F8RqcRrCpnnptToAkKQEY6v8oGoDTztMeeBKcVHl57NHHNz4/gmV+NHvamYRAe4yVNRN/FUqrE6T91m9vljvR4ieJZR6VMMjArrVhrLSTakZ8MQDcWkx5r3Hu0M1WSkAlJkFNlUABhMiQANjseV+uOWRrZnJhK2XcK1VdQKwTpDMCpDAiZEn0HnhlOWSLoEsUcctkjJ9p+6cUhUZUogqjsiu25EQBKWLAEdTO5xw4xxk1fhgINwLS3UrJk/PELLqlTM1XfSQQ7i5CmodiBvGo6wvlfniBUqQMQm+WvbyXgnFX7+DSKJaNsMnCeFsmYpU2Uk1qauNO4s37gZ9BiN2Y7LnMZmnSLhVqUzVLATCC3OBq1COgn2xZ/9zadWvTguFy6GnM/EpFgTztrB/wA2LRx8ouyEsvCSoTOP8HQZNnk3nT4zBM2DDZif3zMXx24Jm1ynCKrgjvazMFEi7SEWBvYS0ep54g/SRxhWrjLU7UsvYgc6hF/2Rb11Yg9i+zjZmqWjwUrk9XOw9hf5YZRjFpRFlKU1ymOI4J31A1aTEVctRCWvqRVnSQd5KnA3s/22rCnVr1GTup0qtzV8IsQeYAPPczEc2LszxMU8zmaXh/Rmkpg2kByR5m4B8wbDFWdo8j3Wcq0FAISqdHoTKj3UqPX3w+STW4k8UYu1JHXjdMnTVMkVlLAnnFQr/wBoX54BueXI3/r54s/jvC++yVKgl6lFKejznK0iy+jbjzAxWDiLdMRnfbLwa6CbU6mqi9Ryw7uUJJMKHdQsnkCGPpbDv2LRMowqx4iNTnqlQQB0AViPmPZDXMnu1UmQswOkn+MnDFQ7ZqNNAKpVylN6hG1MN9lTuwk3NrbHDxpJ+4JLa9i08nmkalINyTOkDcmWIA3JJPnOK47Y9r2rZnulIXL0XClQRLlWuWPqDAG29zh9ytNtCsR3jFAToAGpzcmLAFiZ98VFm3OczrnSKetpK/dAEe7QPmcNJuMKYkEnNtImcd4aBrZFtvY7CBMyb8+XLHvs/wBpMwqPTVgRp0y2okBgR1uByxMzdBFy9VQSxUQviFyRtsP6GBPZrLNrqBlYbXg+dvx/DHMpceizV9gdckTV7uQCCRN4thhpVmWmtNmJAIBnnGwn0xupwCv9c1DL1DTBFwpgjTE7XO9vLDivAppHTQ8diCVAMgjrzi2FbCVlUfRmw0bVJj1P88Oy8Wc5SuLAk0ojn+lBPPy5Yi9oewOZq12qUlWGIGmVWIAE732xIzvB6lDL+MAAsos4N5+WGg/UhZrQxfSYveZDvALFkqW2Eypt/rGKgxdGdpd9wF5F0o39aZHz+HFPfUn+4/7J/hi0/AuL5R87XUWqaFCyFliRy/rpiBx+h9XyIp31VWW09PEbe344mcSzJbNKitKjSHgzz1EEjyAHvgF2x4tOYVYDLTG3Ik3P4aR88JoyREp0TQyrVwzLUdgqeY3J8xznqoOCfEeMJToU6FYGrqZXbVyp6wRB3JgFfScc6NalmiNTMpWmVFMrYE/E+oW+EwJi8YE5Dh9XO5phThiDqALaZQNYLPlEYspNKo+f1iOKbuXgn9qax+uU4gAKoUWsNTDbl18scOGcSJqV1cs4KtHODJg33vB54l9paBPFagJZgviBYQY0gj5Ft/LHGmiqKhAA0yD6xJ/HBW3yFelS/dkbjPC3AoBlhqiqE28Q5G3mRE4JcRNTK5lNPhpoFKifjC2vGwiB+N8es7nQ+fQxNPKUwY/9sFoHl3jAe2F/jXG2rvrJGwAA5KNh/XXEJO478loqmq8BCnWXN56kzodLuquqblZuR5hfywb4WKFA10FPv6rVe6QgiwDGBTAlmLWlrDYCb4UeBcQ7nMU6skaDNukEEe4JHvh/4rWp0ss+Z0lMwy6Vi0d5EW5OFJvvEi2DiS6rRskn3exCzVMPW8I0KzREkwJjmZPzww5nhiaCUJNGkVmSQTTKKSAYsWdiPLV5YXMpUiohEWPPb3wS4rxQFFpqQwPjY+ZEKPa5jzGHi0kxZ3KSO+W7OVHyTZmnp0AsraviAUSY/wBPvhZqkk4sPsPXNXhedoTB1BhPRlAP/wCs4ReE5Pv8xSp/4lRE/acD9+JSj00OpN2hx7B50JUes5VVoZcKTIFjVDTfczqH7I3OHDjfatcvQLo2pnhqUHqBDH9Xy3M+sVtw3NUzmnRhFKuzJ106nlD6BguLTPBUq5elTKBmCKkHcqAB05b+2OrG/TRy5UlK2UpmKxZ2ZiSzEkk8yTJPzvhh4D24q5Kg1MUwdQY032hjYk7hwDeLGw5Yb+K/Q2saqFe9/DUW0+TC49wcIHHKWjL0UIAZGbV1k3g+htiEuUNl1KORUM30YZYVXrM9SIYMzN0CsWZjPLc+uE7jmfFXN1aiyVaqzLP3dXh//GMMfYzi1KjlcyHZFJudTeJgEOlFXchqkSegvhb4LTU11LMoC3k9eX439sCUvQkaK9TYz9n+0gLLSqWZkQKTsdCmnB8yqrHpHTHHtzwMK5zFMeBo1gciftehO/n64VeI1VLxTJKIAqk2Jjdo5amlo5SByxPznavMVaQpM1o0sQPEyjkT+fXnN8HmuPFm4NS5Iigbe2IUwcEO7ZaaMy+FtiD+fTGcdyIp1fAdSMiMGFwSaaloPk+oRyjCS2rKFuZbN5hqQZBTPgDL4tO6yAZ2G2K57O5GsczUUUtdZfjVokQ41bkDe3ucWN2cWkctTLMxmmkRIg6B7EzhR4NmGp8Zr6QDL1VOreA88vteEDFMi9JHG9tD1QyTAf8ADgeREfniYEJtt5ziBQzlZl+xBndXBjzHXHfLs4AllLCZ8Nj0i82tjmLnHPZdqqqBoYBgQSYtcGCJ/LHvIZV6bkjQEJMLqa0mekT/ABxGp06lMANWECQJpGDMxBnl0wRy6uBdlN7WI/DGMbHeSfEsSfsnb1nAHPdnSaVQGozT4hKj41uJMm3I+RwcqMVEkgD3xzrsHptpbUSpiN50mN8BOg0JPZ7txWp6MqDppVXYCoCda6pjSZgHUReDvgf/AG7n/wDrcz/8jfxwFvTKNBmmwMHcEEGD0uME/r4+43zX+OOl9kouht7O9mWpUyGWmzEyDF/IXFsVzxwlsxVdoEu0AbRPLyjFk/21STLu6yrlWAXxWOwNzG0GcVfnql8RQ4azJTJ5ZVN69dNRH3VIOmfYzHXEDspSqGs5pFgVpMxKsAQLXk2xG41xI5iqHYQ2kA9CRNx0Hlhg+j9gneOWK6mSnI6QxY+3hxSU968CxjrZNqUamYzHgL1dCBaZqgBj4dUFjLaTY+ImCTFsCcuTRQGoJ01FLjfZ11eswRhpzSmnWr1g9/CoZryTHoPsgek4VOM5kBHDEkki1vi+Ik22uMKsl6GeOr/BN4R2X76l3xrqgqAswRSSBriDcAEtsL8jhW4hT01GpzZGKzETBNz54syjl1pUKVFL6UU1G61CskD9VSSB1MnpFacZP+8Vf/cb/uOK5IqMVRHHJykzXDCBWpnTrAceHqJ298MfbvP66qoGkRrMGxJ2Pyn54C9n8uTVD8qZBP4/wwO2wsZNRr3HcU5X7EvL5FqpIT7Cl2PIACST7CfnjgtI7bTv6Yb+Cui0kWABVVQ8AktMbEnwk2EwRc2vhf4/l2WswhVV2ZgFOwLGPQeWBSqxr3Qd+j/OANmk5NRt7NHzhz8zgd2HqIteo1QAhaLlZ5NAAI84m+IHBOKDL1C2ktKlbHqQffbHrgJAZ2YwAhEXv5W8gcNFrSYkk9m+A5Z3rJpF08ZPIBbmfy9wOYxdHFVqjKqcpUSnWVRpZoIm2oHUrC6zythG7EZugKEVCKRYnUzGzAExflA+zzi1ziwMqVq0aLKDpZAQTzBURI5GMWgqh32QyO59dAzhfayrApZhqb1ftNSHhnnMEg+ZEDyxWnEuGV8xBFMKJNmdZJPliBxnMt9areJgO9e0mB4zhrrVHkFdNjeT/LHLKcmqk7OrjBO4qhDoUmbUAJhZPkARjrw3JtVcqkTE3MW/o4l8HcJmmDCx1Kfn/LHjhqmlmgp6lPnt+7CDEXM8NZKvdNAYkDe19r++N1eHlKopkiTF5tfa+CfH6LfXFHXRH5fmDjx2gpMuYUmAWAI+fP3xjBrKcJL0gkIViPiN/P4euAWa4DV1uEBZENiDbzgmJNoPphpymSzSshKqUEggMIiOfp1xP4VwZ6WWcVCss8rpINo/OZthJzpWh8cOUqZL7HcUC0qUwzIgR1m4IsPQ2BB5g4VcnmlTi9RmOkGrV62ktHn5Y6Veyeaps2ZQgAjUhVhPIgFfNZ63jAPibsMxqa1Q6ajRYBmAa39byOWOj4inCvJL4fGT9i0GzFixqIVsBGqQT1kT+Axxp5yF1Grb7ugyDMdY5HEReG52pS+Cm4eCGLKG2sQZkGw6bY50OymdAI7tIP66T89U74iMSlqiqDTNcqS0yUg2Nh8XI455mpolGzVQ6TcBOfqW6+eNv2QzbT4EBN/jXHur2KzTMTpp35a/L354BjS1FIvm6wH+X1/WPTEdc+qAotSsATOoaJPLmDy8xib/AHKzWkKSg/1efpjkew2YjemSDzb+V8awkOtwPK933ne1ahDfCQo1H9aAOu4xA+pZfy+WDGW7H5iovhNMrcfHaxKn8RiD/sxq/do/tt/HG5P3MkvYgdoKL06ba6bUy7AKNRI3JJ8wBAwr1MrNM1Z/5gQDqNJLH28A98GO0/GHrFS0CAYAxDqtGSpL1qM5PmRA+QH4nDgA9b4vbDf2XppTyxNRVkkvJAmIEef/AJx34DQQZDxqGFV23AOwgb+az74LNWpqUXuKTSgsygSTa5HKwwHb0YH1c9lEoM7KjsdkkyWjyNgAd8IeazBqMWPsL2HvJw79tezQGXGYphKaqQrIsgGSIIHUE+4PldEq7euHcODpixmpq0WuaEeZ64rHjg/3msP/AFG/7ji16N0pE/aRWPuoxV/aZR9drxYd43546v5C0jmwP1MLdncqaeXqORBdSR6BTB95OFZzh2yC/wC7heisvyLD92EcHEsnyxotj+aVjJk8yZVdu6KkmOajbfa2B/Gq2upqmZUR5CTb1xqlWdC4mS3PHGu8hfL+OIJlaIrYKZLKui2US17nlfl/W+IORyxq1kpzBdgs9JMYPcczB+sQm7RBPrzxmY4JlimX0nri1OD1n+r5fSbd1TEf6B5YrLjJKqF9z64KcH+kitRpondU2ULEEt9kQJvi2KSXZHLBvSFbP19WYd/vVWb5uThwoioVvRcNtpIP5gHCnWyP2p8yPW9vnh1fjAakxUEHbfboR54lPsrGhXyPZut3yuUf4pMqTub32x2zfAHFcVBTrSamojuyV+KbEfkcNnB8wdQQliVLCZsRPMcoi2GOmxtiNux9FbcZy4evTfu6+pSFbwEKNJtcjmec7Y1xinQraXXvS6sEKqkgAMZJMRIvz6WxZT5zwVCJlQfmBiHwXjT62RiTCs3uI/dhtmsHZfjtIJMkGfhIM+46Y7186lVCUO29iOXmMFch2i1UxqBmLxFyAD+/Enjg1JfliU1oridSAmX4zTdO6kW0qtj4oH/nEVmy9PvDV7sudg8Fo0wNIINpt0GGLNTPliNlsuCCT944VfMH/wAfkD9le1CqiUnIUIDcnzkYbDxuioDGogBmDNjG8dT5Y50+HqblKbetNfzjEDiudpUnpD6vSIa58C+lrb/wxZMhRJftjltBYPJH2Y8R9J5Yhjt+mg/o21DYSIPqeXyODC5WhoYijThf/TToD06Yh8UWklDvFo05MR4F687Y3INA8dvdv0Q/a8/Tpjxlu3g0sKikn7JW032PSBF8MOU4bSZFLUaUkA2RenpjdThWXH/Ipf8Axr/DGMIOV7VVEZJuomQOckkkneZ54L/32X/Db9rE3tDlKFNRpoUtTGx0CN+Yxn9kj/Ay/wCyf4YwT//Z"/>
          <p:cNvSpPr>
            <a:spLocks noChangeAspect="1" noChangeArrowheads="1"/>
          </p:cNvSpPr>
          <p:nvPr/>
        </p:nvSpPr>
        <p:spPr bwMode="auto">
          <a:xfrm>
            <a:off x="673100" y="4651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1" name="Dolu Çerçeve 10"/>
          <p:cNvSpPr/>
          <p:nvPr/>
        </p:nvSpPr>
        <p:spPr>
          <a:xfrm>
            <a:off x="215900" y="171819"/>
            <a:ext cx="2627907" cy="1152128"/>
          </a:xfrm>
          <a:prstGeom prst="bevel">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a:ea typeface="+mj-ea"/>
                <a:cs typeface="+mj-cs"/>
              </a:rPr>
              <a:t>SONUÇ</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2" name="1 Resim" descr="yeni ram logo.png"/>
          <p:cNvPicPr>
            <a:picLocks noChangeAspect="1"/>
          </p:cNvPicPr>
          <p:nvPr/>
        </p:nvPicPr>
        <p:blipFill>
          <a:blip r:embed="rId2" cstate="print"/>
          <a:srcRect/>
          <a:stretch>
            <a:fillRect/>
          </a:stretch>
        </p:blipFill>
        <p:spPr bwMode="auto">
          <a:xfrm>
            <a:off x="6215074" y="142852"/>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3 Metin kutusu"/>
          <p:cNvSpPr txBox="1"/>
          <p:nvPr/>
        </p:nvSpPr>
        <p:spPr>
          <a:xfrm>
            <a:off x="285720" y="428604"/>
            <a:ext cx="8501122" cy="193899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tr-TR" sz="3000" b="1" dirty="0" smtClean="0">
                <a:latin typeface="Arial" pitchFamily="34" charset="0"/>
                <a:cs typeface="Arial" pitchFamily="34" charset="0"/>
              </a:rPr>
              <a:t>NOT : SUNUYU KULLANACAK OLAN REHBER ÖĞRETMEN ARKADAŞ TABLO DEĞERLERİNİ VE BİLGİLERİ BİRDE KENDİSİ KONTROL ETMELİDİR.</a:t>
            </a:r>
            <a:endParaRPr lang="tr-TR" sz="3000" b="1" dirty="0">
              <a:latin typeface="Arial" pitchFamily="34" charset="0"/>
              <a:cs typeface="Arial" pitchFamily="34" charset="0"/>
            </a:endParaRPr>
          </a:p>
        </p:txBody>
      </p:sp>
      <p:sp>
        <p:nvSpPr>
          <p:cNvPr id="5" name="4 Metin kutusu"/>
          <p:cNvSpPr txBox="1"/>
          <p:nvPr/>
        </p:nvSpPr>
        <p:spPr>
          <a:xfrm rot="21247637">
            <a:off x="219530" y="2655955"/>
            <a:ext cx="4646890"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000" b="1" dirty="0" smtClean="0">
                <a:ln/>
                <a:solidFill>
                  <a:schemeClr val="accent3"/>
                </a:solidFill>
                <a:latin typeface="Arial" pitchFamily="34" charset="0"/>
                <a:cs typeface="Arial" pitchFamily="34" charset="0"/>
              </a:rPr>
              <a:t>BİR ELİN NESİ VAR </a:t>
            </a:r>
          </a:p>
          <a:p>
            <a:pPr algn="ctr"/>
            <a:r>
              <a:rPr lang="tr-TR" sz="3000" b="1" dirty="0" smtClean="0">
                <a:ln/>
                <a:solidFill>
                  <a:schemeClr val="accent3"/>
                </a:solidFill>
                <a:latin typeface="Arial" pitchFamily="34" charset="0"/>
                <a:cs typeface="Arial" pitchFamily="34" charset="0"/>
              </a:rPr>
              <a:t>İKİ ELİN SESİ VAR.</a:t>
            </a:r>
            <a:endParaRPr lang="tr-TR" sz="3000" b="1" dirty="0">
              <a:ln/>
              <a:solidFill>
                <a:schemeClr val="accent3"/>
              </a:solidFill>
              <a:latin typeface="Arial" pitchFamily="34" charset="0"/>
              <a:cs typeface="Arial" pitchFamily="34" charset="0"/>
            </a:endParaRPr>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43504" y="2500307"/>
            <a:ext cx="2809875" cy="3500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2" descr="http://www.ebso.org.tr/b2b/haber/anahaber/ebso_isbirligi.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0875" y="3909067"/>
            <a:ext cx="3810000" cy="2533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8" name="1 Resim" descr="yeni ram logo.png"/>
          <p:cNvPicPr>
            <a:picLocks noChangeAspect="1"/>
          </p:cNvPicPr>
          <p:nvPr/>
        </p:nvPicPr>
        <p:blipFill>
          <a:blip r:embed="rId4" cstate="print"/>
          <a:srcRect/>
          <a:stretch>
            <a:fillRect/>
          </a:stretch>
        </p:blipFill>
        <p:spPr bwMode="auto">
          <a:xfrm>
            <a:off x="7143736" y="5786454"/>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142976" y="188640"/>
            <a:ext cx="6357982" cy="1323439"/>
          </a:xfrm>
          <a:prstGeom prst="flowChartOnlineStorage">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2016 ÖSS SINAV SİSTEMİ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5" name="4 Tek Köşesi Kesik ve Yuvarlatılmış Dikdörtgen"/>
          <p:cNvSpPr/>
          <p:nvPr/>
        </p:nvSpPr>
        <p:spPr>
          <a:xfrm>
            <a:off x="500034" y="2420888"/>
            <a:ext cx="4359998" cy="2016224"/>
          </a:xfrm>
          <a:prstGeom prst="plaque">
            <a:avLst/>
          </a:prstGeom>
          <a:solidFill>
            <a:srgbClr val="FFC000"/>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300" b="1" dirty="0" smtClean="0">
                <a:ln w="10541" cmpd="sng">
                  <a:solidFill>
                    <a:schemeClr val="accent1">
                      <a:shade val="88000"/>
                      <a:satMod val="110000"/>
                    </a:schemeClr>
                  </a:solidFill>
                  <a:prstDash val="solid"/>
                </a:ln>
                <a:solidFill>
                  <a:srgbClr val="FF0000"/>
                </a:solidFill>
                <a:latin typeface="Adobe Hebrew" pitchFamily="18" charset="-79"/>
                <a:cs typeface="Adobe Hebrew" pitchFamily="18" charset="-79"/>
              </a:rPr>
              <a:t>2016-ÖSYS Birinci Aşama: Yükseköğretime Geçiş Sınavı (YGS)</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5718" y="1628800"/>
            <a:ext cx="7643867" cy="744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12" name="4 Tek Köşesi Kesik ve Yuvarlatılmış Dikdörtgen"/>
          <p:cNvSpPr/>
          <p:nvPr/>
        </p:nvSpPr>
        <p:spPr>
          <a:xfrm>
            <a:off x="500034" y="4876982"/>
            <a:ext cx="4359998" cy="1362462"/>
          </a:xfrm>
          <a:prstGeom prst="plaqu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600" b="1" dirty="0" smtClean="0">
                <a:solidFill>
                  <a:srgbClr val="FF0000"/>
                </a:solidFill>
              </a:rPr>
              <a:t>TARİH:……………….</a:t>
            </a:r>
          </a:p>
          <a:p>
            <a:pPr algn="ctr"/>
            <a:r>
              <a:rPr lang="tr-TR" sz="3300" b="1" dirty="0" smtClean="0">
                <a:ln w="10541" cmpd="sng">
                  <a:solidFill>
                    <a:schemeClr val="accent1">
                      <a:shade val="88000"/>
                      <a:satMod val="110000"/>
                    </a:schemeClr>
                  </a:solidFill>
                  <a:prstDash val="solid"/>
                </a:ln>
                <a:solidFill>
                  <a:srgbClr val="FF0000"/>
                </a:solidFill>
                <a:cs typeface="Aharoni" panose="02010803020104030203" pitchFamily="2" charset="-79"/>
              </a:rPr>
              <a:t>PAZAR SAAT:10.00</a:t>
            </a:r>
          </a:p>
        </p:txBody>
      </p:sp>
      <p:pic>
        <p:nvPicPr>
          <p:cNvPr id="1028" name="Picture 4" descr="http://www.egitimhaber.org/wp-content/themes/wpmedyahaber/resim/timthumb.php?src=http://www.egitimhaber.org/wp-content/uploads/2013/02/f229385a141d7b03b3d4d0ceab1cacd7.gif&amp;w=300&amp;h=171&amp;zc=1">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20072" y="2492896"/>
            <a:ext cx="3138142" cy="37465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9" name="1 Resim" descr="yeni ram logo.png"/>
          <p:cNvPicPr>
            <a:picLocks noChangeAspect="1"/>
          </p:cNvPicPr>
          <p:nvPr/>
        </p:nvPicPr>
        <p:blipFill>
          <a:blip r:embed="rId5" cstate="print"/>
          <a:srcRect/>
          <a:stretch>
            <a:fillRect/>
          </a:stretch>
        </p:blipFill>
        <p:spPr bwMode="auto">
          <a:xfrm>
            <a:off x="6500826" y="214290"/>
            <a:ext cx="2000264" cy="10715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ek Köşesi Kesik ve Yuvarlatılmış Dikdörtgen"/>
          <p:cNvSpPr/>
          <p:nvPr/>
        </p:nvSpPr>
        <p:spPr>
          <a:xfrm>
            <a:off x="2267894" y="2086631"/>
            <a:ext cx="5832648" cy="1559718"/>
          </a:xfrm>
          <a:prstGeom prst="plaqu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2015-ÖSYS ikinci Aşama: </a:t>
            </a:r>
          </a:p>
          <a:p>
            <a:pPr algn="ctr"/>
            <a:r>
              <a:rPr lang="tr-T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Lisans Yerleştirme Sınavları (LYS) </a:t>
            </a:r>
          </a:p>
          <a:p>
            <a:pPr algn="ct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cs typeface="Adobe Hebrew" pitchFamily="18" charset="-79"/>
              </a:rPr>
              <a:t>5</a:t>
            </a:r>
            <a:r>
              <a:rPr lang="tr-T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 </a:t>
            </a: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O</a:t>
            </a:r>
            <a:r>
              <a:rPr lang="tr-T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turumda Yapılacaktır.</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5717" y="1502512"/>
            <a:ext cx="7643867" cy="744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3 Metin kutusu"/>
          <p:cNvSpPr txBox="1"/>
          <p:nvPr/>
        </p:nvSpPr>
        <p:spPr>
          <a:xfrm>
            <a:off x="8498945" y="281662"/>
            <a:ext cx="571472" cy="6093976"/>
          </a:xfrm>
          <a:prstGeom prst="rect">
            <a:avLst/>
          </a:prstGeom>
          <a:noFill/>
        </p:spPr>
        <p:txBody>
          <a:bodyPr wrap="square" rtlCol="0">
            <a:spAutoFit/>
          </a:bodyPr>
          <a:lstStyle/>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a:endPar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a:r>
              <a:rPr lang="tr-TR" sz="3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9" name="Tablo 8"/>
          <p:cNvGraphicFramePr>
            <a:graphicFrameLocks noGrp="1"/>
          </p:cNvGraphicFramePr>
          <p:nvPr>
            <p:extLst>
              <p:ext uri="{D42A27DB-BD31-4B8C-83A1-F6EECF244321}">
                <p14:modId xmlns="" xmlns:p14="http://schemas.microsoft.com/office/powerpoint/2010/main" val="793418714"/>
              </p:ext>
            </p:extLst>
          </p:nvPr>
        </p:nvGraphicFramePr>
        <p:xfrm>
          <a:off x="395536" y="3861048"/>
          <a:ext cx="7643865" cy="2664296"/>
        </p:xfrm>
        <a:graphic>
          <a:graphicData uri="http://schemas.openxmlformats.org/drawingml/2006/table">
            <a:tbl>
              <a:tblPr firstRow="1" bandRow="1">
                <a:tableStyleId>{2A488322-F2BA-4B5B-9748-0D474271808F}</a:tableStyleId>
              </a:tblPr>
              <a:tblGrid>
                <a:gridCol w="2547955"/>
                <a:gridCol w="2547955"/>
                <a:gridCol w="2547955"/>
              </a:tblGrid>
              <a:tr h="471280">
                <a:tc>
                  <a:txBody>
                    <a:bodyPr/>
                    <a:lstStyle/>
                    <a:p>
                      <a:pPr algn="ctr"/>
                      <a:r>
                        <a:rPr lang="tr-TR" dirty="0" smtClean="0">
                          <a:effectLst/>
                        </a:rPr>
                        <a:t>SINAV ADI</a:t>
                      </a:r>
                      <a:endParaRPr lang="tr-TR" b="1" dirty="0">
                        <a:effectLst/>
                      </a:endParaRPr>
                    </a:p>
                  </a:txBody>
                  <a:tcPr anchor="ctr"/>
                </a:tc>
                <a:tc>
                  <a:txBody>
                    <a:bodyPr/>
                    <a:lstStyle/>
                    <a:p>
                      <a:pPr algn="ctr"/>
                      <a:r>
                        <a:rPr lang="tr-TR" dirty="0" smtClean="0">
                          <a:effectLst/>
                        </a:rPr>
                        <a:t>TARİH</a:t>
                      </a:r>
                      <a:endParaRPr lang="tr-TR" b="1" dirty="0">
                        <a:effectLst/>
                      </a:endParaRPr>
                    </a:p>
                  </a:txBody>
                  <a:tcPr anchor="ctr"/>
                </a:tc>
                <a:tc>
                  <a:txBody>
                    <a:bodyPr/>
                    <a:lstStyle/>
                    <a:p>
                      <a:pPr algn="ctr"/>
                      <a:r>
                        <a:rPr lang="tr-TR" dirty="0" smtClean="0">
                          <a:effectLst/>
                        </a:rPr>
                        <a:t>SAAT</a:t>
                      </a:r>
                      <a:endParaRPr lang="tr-TR" b="1" dirty="0">
                        <a:effectLst/>
                      </a:endParaRPr>
                    </a:p>
                  </a:txBody>
                  <a:tcPr anchor="ctr"/>
                </a:tc>
              </a:tr>
              <a:tr h="464824">
                <a:tc>
                  <a:txBody>
                    <a:bodyPr/>
                    <a:lstStyle/>
                    <a:p>
                      <a:pPr algn="ctr"/>
                      <a:r>
                        <a:rPr lang="tr-TR" sz="1800" dirty="0" smtClean="0">
                          <a:effectLst/>
                        </a:rPr>
                        <a:t>LYS-1</a:t>
                      </a:r>
                      <a:endParaRPr lang="tr-TR" sz="1800" b="1" dirty="0" smtClean="0">
                        <a:effectLst/>
                      </a:endParaRPr>
                    </a:p>
                  </a:txBody>
                  <a:tcPr anchor="ctr"/>
                </a:tc>
                <a:tc>
                  <a:txBody>
                    <a:bodyPr/>
                    <a:lstStyle/>
                    <a:p>
                      <a:pPr algn="ctr"/>
                      <a:r>
                        <a:rPr lang="tr-TR" sz="1800" kern="1200" dirty="0" smtClean="0">
                          <a:solidFill>
                            <a:schemeClr val="dk1"/>
                          </a:solidFill>
                          <a:effectLst/>
                          <a:latin typeface="+mn-lt"/>
                          <a:ea typeface="+mn-ea"/>
                          <a:cs typeface="+mn-cs"/>
                        </a:rPr>
                        <a:t>……</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a:t>
                      </a:r>
                      <a:r>
                        <a:rPr lang="tr-TR" baseline="0" dirty="0" smtClean="0">
                          <a:effectLst/>
                        </a:rPr>
                        <a:t>-2</a:t>
                      </a:r>
                      <a:endParaRPr lang="tr-TR" b="1" dirty="0">
                        <a:effectLst/>
                      </a:endParaRPr>
                    </a:p>
                  </a:txBody>
                  <a:tcPr anchor="ctr"/>
                </a:tc>
                <a:tc>
                  <a:txBody>
                    <a:bodyPr/>
                    <a:lstStyle/>
                    <a:p>
                      <a:pPr algn="ctr"/>
                      <a:r>
                        <a:rPr lang="tr-TR" sz="1800" kern="1200" dirty="0" smtClean="0">
                          <a:solidFill>
                            <a:schemeClr val="dk1"/>
                          </a:solidFill>
                          <a:effectLst/>
                          <a:latin typeface="+mn-lt"/>
                          <a:ea typeface="+mn-ea"/>
                          <a:cs typeface="+mn-cs"/>
                        </a:rPr>
                        <a:t>…….</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LYS-3</a:t>
                      </a:r>
                      <a:endParaRPr lang="tr-TR" b="1" dirty="0">
                        <a:effectLst/>
                      </a:endParaRPr>
                    </a:p>
                  </a:txBody>
                  <a:tcPr anchor="ctr"/>
                </a:tc>
                <a:tc>
                  <a:txBody>
                    <a:bodyPr/>
                    <a:lstStyle/>
                    <a:p>
                      <a:pPr algn="ctr"/>
                      <a:r>
                        <a:rPr lang="tr-TR" sz="1800" kern="1200" dirty="0" smtClean="0">
                          <a:solidFill>
                            <a:schemeClr val="dk1"/>
                          </a:solidFill>
                          <a:effectLst/>
                          <a:latin typeface="+mn-lt"/>
                          <a:ea typeface="+mn-ea"/>
                          <a:cs typeface="+mn-cs"/>
                        </a:rPr>
                        <a:t>……..</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LYS-4</a:t>
                      </a:r>
                      <a:endParaRPr lang="tr-TR" b="1" dirty="0">
                        <a:effectLst/>
                      </a:endParaRPr>
                    </a:p>
                  </a:txBody>
                  <a:tcPr anchor="ctr"/>
                </a:tc>
                <a:tc>
                  <a:txBody>
                    <a:bodyPr/>
                    <a:lstStyle/>
                    <a:p>
                      <a:pPr algn="ctr"/>
                      <a:r>
                        <a:rPr lang="tr-TR" sz="1800" kern="1200" dirty="0" smtClean="0">
                          <a:solidFill>
                            <a:schemeClr val="dk1"/>
                          </a:solidFill>
                          <a:effectLst/>
                          <a:latin typeface="+mn-lt"/>
                          <a:ea typeface="+mn-ea"/>
                          <a:cs typeface="+mn-cs"/>
                        </a:rPr>
                        <a:t>……..</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LYS-5</a:t>
                      </a:r>
                      <a:endParaRPr lang="tr-TR" b="1" dirty="0">
                        <a:effectLst/>
                      </a:endParaRPr>
                    </a:p>
                  </a:txBody>
                  <a:tcPr anchor="ctr"/>
                </a:tc>
                <a:tc>
                  <a:txBody>
                    <a:bodyPr/>
                    <a:lstStyle/>
                    <a:p>
                      <a:pPr algn="ctr"/>
                      <a:r>
                        <a:rPr lang="tr-TR" sz="1800" kern="1200" dirty="0" smtClean="0">
                          <a:solidFill>
                            <a:schemeClr val="dk1"/>
                          </a:solidFill>
                          <a:effectLst/>
                          <a:latin typeface="+mn-lt"/>
                          <a:ea typeface="+mn-ea"/>
                          <a:cs typeface="+mn-cs"/>
                        </a:rPr>
                        <a:t>……..</a:t>
                      </a:r>
                      <a:endParaRPr lang="tr-TR" b="1" dirty="0">
                        <a:effectLst/>
                      </a:endParaRPr>
                    </a:p>
                  </a:txBody>
                  <a:tcPr anchor="ctr"/>
                </a:tc>
                <a:tc>
                  <a:txBody>
                    <a:bodyPr/>
                    <a:lstStyle/>
                    <a:p>
                      <a:pPr algn="ctr"/>
                      <a:r>
                        <a:rPr lang="tr-TR" dirty="0" smtClean="0">
                          <a:effectLst/>
                        </a:rPr>
                        <a:t>14.00</a:t>
                      </a:r>
                      <a:endParaRPr lang="tr-TR" b="1" dirty="0">
                        <a:effectLst/>
                      </a:endParaRPr>
                    </a:p>
                  </a:txBody>
                  <a:tcPr anchor="ctr"/>
                </a:tc>
              </a:tr>
            </a:tbl>
          </a:graphicData>
        </a:graphic>
      </p:graphicFrame>
      <p:sp>
        <p:nvSpPr>
          <p:cNvPr id="8" name="2 Metin kutusu"/>
          <p:cNvSpPr txBox="1"/>
          <p:nvPr/>
        </p:nvSpPr>
        <p:spPr>
          <a:xfrm>
            <a:off x="1142976" y="188640"/>
            <a:ext cx="6357982" cy="1323439"/>
          </a:xfrm>
          <a:prstGeom prst="flowChartOnlineStorage">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2016 ÖSS SINAV SİSTEMİ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2050" name="Picture 2" descr="http://www.chatlama.net/wp-content/uploads/chatlama-sohbet-odalar%C4%B12.jpg">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1972" y="2086631"/>
            <a:ext cx="2006984" cy="1559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rgbClr val="FFFFFF"/>
                </a:solidFill>
              </a14:hiddenFill>
            </a:ext>
          </a:extLst>
        </p:spPr>
      </p:pic>
      <p:pic>
        <p:nvPicPr>
          <p:cNvPr id="12" name="1 Resim" descr="yeni ram logo.png"/>
          <p:cNvPicPr>
            <a:picLocks noChangeAspect="1"/>
          </p:cNvPicPr>
          <p:nvPr/>
        </p:nvPicPr>
        <p:blipFill>
          <a:blip r:embed="rId5" cstate="print"/>
          <a:srcRect/>
          <a:stretch>
            <a:fillRect/>
          </a:stretch>
        </p:blipFill>
        <p:spPr bwMode="auto">
          <a:xfrm>
            <a:off x="6500826" y="142852"/>
            <a:ext cx="2000264" cy="1071546"/>
          </a:xfrm>
          <a:prstGeom prst="rect">
            <a:avLst/>
          </a:prstGeom>
          <a:noFill/>
          <a:ln w="9525">
            <a:noFill/>
            <a:miter lim="800000"/>
            <a:headEnd/>
            <a:tailEnd/>
          </a:ln>
        </p:spPr>
      </p:pic>
    </p:spTree>
    <p:extLst>
      <p:ext uri="{BB962C8B-B14F-4D97-AF65-F5344CB8AC3E}">
        <p14:creationId xmlns="" xmlns:p14="http://schemas.microsoft.com/office/powerpoint/2010/main" val="3405477035"/>
      </p:ext>
    </p:extLst>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4594</TotalTime>
  <Words>3255</Words>
  <Application>Microsoft Office PowerPoint</Application>
  <PresentationFormat>Ekran Gösterisi (4:3)</PresentationFormat>
  <Paragraphs>695</Paragraphs>
  <Slides>75</Slides>
  <Notes>1</Notes>
  <HiddenSlides>0</HiddenSlides>
  <MMClips>0</MMClips>
  <ScaleCrop>false</ScaleCrop>
  <HeadingPairs>
    <vt:vector size="4" baseType="variant">
      <vt:variant>
        <vt:lpstr>Tema</vt:lpstr>
      </vt:variant>
      <vt:variant>
        <vt:i4>1</vt:i4>
      </vt:variant>
      <vt:variant>
        <vt:lpstr>Slayt Başlıkları</vt:lpstr>
      </vt:variant>
      <vt:variant>
        <vt:i4>75</vt:i4>
      </vt:variant>
    </vt:vector>
  </HeadingPairs>
  <TitlesOfParts>
    <vt:vector size="76" baseType="lpstr">
      <vt:lpstr>Ofis Teması</vt:lpstr>
      <vt:lpstr>Slayt 1</vt:lpstr>
      <vt:lpstr>ÖSYS SİSTEMİ</vt:lpstr>
      <vt:lpstr>SAYISAL  VERİLER</vt:lpstr>
      <vt:lpstr>SAYISAL  VERİLER</vt:lpstr>
      <vt:lpstr>SAYISAL  VERİLER</vt:lpstr>
      <vt:lpstr>SAYISAL  VERİLER</vt:lpstr>
      <vt:lpstr>SAYISAL  VERİLER</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2015 YGS’de DERSLERE  GÖRE  SORU SAYILARI</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İLKÖĞRETİM MATEMATİK ÖĞRETMENLİĞİ</vt:lpstr>
      <vt:lpstr>BESLENME VE DİYETETİK</vt:lpstr>
      <vt:lpstr>DİŞ HEKİMLİĞİ</vt:lpstr>
      <vt:lpstr>ECZACILIK</vt:lpstr>
      <vt:lpstr>FİZYOTERAPİ VE REHABİLİTASYON</vt:lpstr>
      <vt:lpstr>TIP</vt:lpstr>
      <vt:lpstr>MİYOMEDİKAL MÜHENDİSLİĞİ</vt:lpstr>
      <vt:lpstr>ELEKTRİK-ELEKTRONİK MÜHENDİSLİĞİ</vt:lpstr>
      <vt:lpstr>ENDÜSTRİ MÜHENDİSLİĞİ</vt:lpstr>
      <vt:lpstr>DİĞER ALANLAR (MF-4) </vt:lpstr>
      <vt:lpstr>Slayt 54</vt:lpstr>
      <vt:lpstr>İKTİSAT</vt:lpstr>
      <vt:lpstr>İŞLETME</vt:lpstr>
      <vt:lpstr>HUKUK</vt:lpstr>
      <vt:lpstr>SİYASET BİLİMİ VE KAMU YÖNETİMİ</vt:lpstr>
      <vt:lpstr>ULUSLAR ARASI İLİŞKİLER</vt:lpstr>
      <vt:lpstr>REHBERLİK VE PSİKOLOJİK DANIŞMANLIK</vt:lpstr>
      <vt:lpstr>PSİKOLOJİ</vt:lpstr>
      <vt:lpstr>SOSYAL HİZMET</vt:lpstr>
      <vt:lpstr>OKUL ÖNCESİ ÖĞRETMENLİĞİ</vt:lpstr>
      <vt:lpstr>Slayt 64</vt:lpstr>
      <vt:lpstr>HALKLA İLİŞKİLER</vt:lpstr>
      <vt:lpstr>SOSYAL BİLGİLER ÖĞRETMENLİĞİ</vt:lpstr>
      <vt:lpstr>RADYO TELEVİZYON VE SİNEMA</vt:lpstr>
      <vt:lpstr>TÜRKÇE ÖĞRETMENLİĞİ</vt:lpstr>
      <vt:lpstr>TÜRK DİLİ EDEBİYATI</vt:lpstr>
      <vt:lpstr>Slayt 70</vt:lpstr>
      <vt:lpstr>İNGİLİZCE ÖĞRETMENLİĞİ</vt:lpstr>
      <vt:lpstr>MÜTERCİM TERCÜMANLIK</vt:lpstr>
      <vt:lpstr>Slayt 73</vt:lpstr>
      <vt:lpstr>Slayt 74</vt:lpstr>
      <vt:lpstr>Slayt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PDR BOLUM BASKANI</dc:creator>
  <cp:lastModifiedBy>corumram</cp:lastModifiedBy>
  <cp:revision>557</cp:revision>
  <dcterms:created xsi:type="dcterms:W3CDTF">2009-09-04T07:37:17Z</dcterms:created>
  <dcterms:modified xsi:type="dcterms:W3CDTF">2015-10-07T09:11:03Z</dcterms:modified>
</cp:coreProperties>
</file>