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6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11.4.2016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11.4.2016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11.4.2016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11.4.2016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11.4.2016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11.4.2016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11.4.2016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11.4.2016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11.4.2016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11.4.2016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11.4.2016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11.4.2016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tr.wikipedia.org/w/index.php?title=James_Morris&amp;action=edit&amp;redlink=1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tr.wikipedia.org/wiki/Dicle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tr.wikipedia.org/wiki/Deniz_u%C3%A7a%C4%9F%C4%B1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tr.wikipedia.org/wiki/Halil_Kut_Pa%C5%9Fa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tr.wikipedia.org/wiki/Kut_T%C3%BCrk_%C5%9Eehitli%C4%9Fi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tr.wikipedia.org/wiki/Dicle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tr.wikipedia.org/wiki/Kut_(%C5%9Fehir)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tr.wikipedia.org/wiki/19_Nisan" TargetMode="External"/><Relationship Id="rId7" Type="http://schemas.openxmlformats.org/officeDocument/2006/relationships/hyperlink" Target="https://tr.wikipedia.org/wiki/Halil_Kut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tr.wikipedia.org/wiki/Mirliva" TargetMode="External"/><Relationship Id="rId5" Type="http://schemas.openxmlformats.org/officeDocument/2006/relationships/hyperlink" Target="https://tr.wikipedia.org/wiki/Ba%C4%9Fdat" TargetMode="External"/><Relationship Id="rId4" Type="http://schemas.openxmlformats.org/officeDocument/2006/relationships/hyperlink" Target="https://tr.wikipedia.org/wiki/1916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tr.wikipedia.org/wiki/29_Nisan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tr.wikipedia.org/wiki/1916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3 Resim" descr="5-15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resized_72aab-a5e0poster5bkutullemare5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4 Dikdörtgen"/>
          <p:cNvSpPr/>
          <p:nvPr/>
        </p:nvSpPr>
        <p:spPr>
          <a:xfrm>
            <a:off x="0" y="1196752"/>
            <a:ext cx="86764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 smtClean="0">
                <a:solidFill>
                  <a:schemeClr val="bg1"/>
                </a:solidFill>
              </a:rPr>
              <a:t>İngiliz tarihçisi </a:t>
            </a:r>
            <a:r>
              <a:rPr lang="tr-TR" sz="3200" dirty="0" smtClean="0">
                <a:solidFill>
                  <a:schemeClr val="bg1"/>
                </a:solidFill>
                <a:hlinkClick r:id="rId3" tooltip="James Morris (sayfa mevcut değil)"/>
              </a:rPr>
              <a:t>James </a:t>
            </a:r>
            <a:r>
              <a:rPr lang="tr-TR" sz="3200" dirty="0" err="1" smtClean="0">
                <a:solidFill>
                  <a:schemeClr val="bg1"/>
                </a:solidFill>
                <a:hlinkClick r:id="rId3" tooltip="James Morris (sayfa mevcut değil)"/>
              </a:rPr>
              <a:t>Morris</a:t>
            </a:r>
            <a:r>
              <a:rPr lang="tr-TR" sz="3200" dirty="0" smtClean="0">
                <a:solidFill>
                  <a:schemeClr val="bg1"/>
                </a:solidFill>
              </a:rPr>
              <a:t>, Kut'un kaybını "Britanya (İngiltere) askeri tarihindeki en aşağılık şartlı teslimi" olarak tanımlamıştır. </a:t>
            </a:r>
            <a:endParaRPr lang="tr-TR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" name="5 İçerik Yer Tutucusu" descr="imag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7" name="6 Dikdörtgen"/>
          <p:cNvSpPr/>
          <p:nvPr/>
        </p:nvSpPr>
        <p:spPr>
          <a:xfrm>
            <a:off x="251520" y="1484784"/>
            <a:ext cx="842493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 smtClean="0">
                <a:solidFill>
                  <a:srgbClr val="C00000"/>
                </a:solidFill>
              </a:rPr>
              <a:t>Bu yenilgi İngiliz basınında ve kamuoyunda çok büyük bir infial uyandırdı. Bunun üzerine General Lake ve General </a:t>
            </a:r>
            <a:r>
              <a:rPr lang="tr-TR" sz="3200" dirty="0" err="1" smtClean="0">
                <a:solidFill>
                  <a:srgbClr val="C00000"/>
                </a:solidFill>
              </a:rPr>
              <a:t>Gorringe</a:t>
            </a:r>
            <a:r>
              <a:rPr lang="tr-TR" sz="3200" dirty="0" smtClean="0">
                <a:solidFill>
                  <a:srgbClr val="C00000"/>
                </a:solidFill>
              </a:rPr>
              <a:t> İngiliz ordusunda görevlerinden alınmış ve yerlerine General </a:t>
            </a:r>
            <a:r>
              <a:rPr lang="tr-TR" sz="3200" dirty="0" err="1" smtClean="0">
                <a:solidFill>
                  <a:srgbClr val="C00000"/>
                </a:solidFill>
              </a:rPr>
              <a:t>Maude</a:t>
            </a:r>
            <a:r>
              <a:rPr lang="tr-TR" sz="3200" dirty="0" smtClean="0">
                <a:solidFill>
                  <a:srgbClr val="C00000"/>
                </a:solidFill>
              </a:rPr>
              <a:t> getirilmiştir.</a:t>
            </a:r>
            <a:endParaRPr lang="tr-TR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kut-ul-ammare-zaferi_8650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5" name="4 Dikdörtgen"/>
          <p:cNvSpPr/>
          <p:nvPr/>
        </p:nvSpPr>
        <p:spPr>
          <a:xfrm>
            <a:off x="0" y="1196752"/>
            <a:ext cx="889248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>
                <a:solidFill>
                  <a:schemeClr val="bg1"/>
                </a:solidFill>
              </a:rPr>
              <a:t>Bu çarpışmaların askeri tarih açısından bir başka önemi de bilinen </a:t>
            </a:r>
            <a:r>
              <a:rPr lang="tr-TR" sz="2800" i="1" dirty="0" smtClean="0">
                <a:solidFill>
                  <a:schemeClr val="bg1"/>
                </a:solidFill>
              </a:rPr>
              <a:t>ilk havadan ikmal</a:t>
            </a:r>
            <a:r>
              <a:rPr lang="tr-TR" sz="2800" dirty="0" smtClean="0">
                <a:solidFill>
                  <a:schemeClr val="bg1"/>
                </a:solidFill>
              </a:rPr>
              <a:t> denemesini İngiliz ordusunun Kut'taki birliklerini ikmal için 26 gün boyunca </a:t>
            </a:r>
            <a:r>
              <a:rPr lang="tr-TR" sz="2800" dirty="0" smtClean="0">
                <a:solidFill>
                  <a:schemeClr val="bg1"/>
                </a:solidFill>
                <a:hlinkClick r:id="rId3" tooltip="Dicle"/>
              </a:rPr>
              <a:t>Dicle</a:t>
            </a:r>
            <a:r>
              <a:rPr lang="tr-TR" sz="2800" dirty="0" smtClean="0">
                <a:solidFill>
                  <a:schemeClr val="bg1"/>
                </a:solidFill>
              </a:rPr>
              <a:t>'deki Ora Üssü'nden 3 adet </a:t>
            </a:r>
            <a:r>
              <a:rPr lang="tr-TR" sz="2800" dirty="0" err="1" smtClean="0">
                <a:solidFill>
                  <a:schemeClr val="bg1"/>
                </a:solidFill>
              </a:rPr>
              <a:t>Short</a:t>
            </a:r>
            <a:r>
              <a:rPr lang="tr-TR" sz="2800" dirty="0" smtClean="0">
                <a:solidFill>
                  <a:schemeClr val="bg1"/>
                </a:solidFill>
              </a:rPr>
              <a:t> 184 tipi 225 beygirlik </a:t>
            </a:r>
            <a:r>
              <a:rPr lang="tr-TR" sz="2800" dirty="0" smtClean="0">
                <a:solidFill>
                  <a:schemeClr val="bg1"/>
                </a:solidFill>
                <a:hlinkClick r:id="rId4" tooltip="Deniz uçağı"/>
              </a:rPr>
              <a:t>deniz uçakları</a:t>
            </a:r>
            <a:r>
              <a:rPr lang="tr-TR" sz="2800" dirty="0" smtClean="0">
                <a:solidFill>
                  <a:schemeClr val="bg1"/>
                </a:solidFill>
              </a:rPr>
              <a:t> ile bu kuşatma sırasında gerçekleştirmiş olmalarıdır.</a:t>
            </a:r>
            <a:endParaRPr lang="tr-TR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Halil-Kut-paşa-Kopi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4 Dikdörtgen"/>
          <p:cNvSpPr/>
          <p:nvPr/>
        </p:nvSpPr>
        <p:spPr>
          <a:xfrm>
            <a:off x="251520" y="2967335"/>
            <a:ext cx="8712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 smtClean="0">
                <a:solidFill>
                  <a:schemeClr val="bg1"/>
                </a:solidFill>
              </a:rPr>
              <a:t>Ancak bu çaba yeterli olmamış ve sonucu değiştirmemiştir. </a:t>
            </a:r>
            <a:r>
              <a:rPr lang="tr-TR" sz="3200" dirty="0" smtClean="0">
                <a:solidFill>
                  <a:schemeClr val="bg1"/>
                </a:solidFill>
                <a:hlinkClick r:id="rId3" tooltip="Halil Kut Paşa"/>
              </a:rPr>
              <a:t>Halil Paşa</a:t>
            </a:r>
            <a:r>
              <a:rPr lang="tr-TR" sz="3200" dirty="0" smtClean="0">
                <a:solidFill>
                  <a:schemeClr val="bg1"/>
                </a:solidFill>
              </a:rPr>
              <a:t> </a:t>
            </a:r>
            <a:r>
              <a:rPr lang="tr-TR" sz="3200" dirty="0" err="1" smtClean="0">
                <a:solidFill>
                  <a:schemeClr val="bg1"/>
                </a:solidFill>
              </a:rPr>
              <a:t>Kut'ül</a:t>
            </a:r>
            <a:r>
              <a:rPr lang="tr-TR" sz="3200" dirty="0" smtClean="0">
                <a:solidFill>
                  <a:schemeClr val="bg1"/>
                </a:solidFill>
              </a:rPr>
              <a:t> </a:t>
            </a:r>
            <a:r>
              <a:rPr lang="tr-TR" sz="3200" dirty="0" err="1" smtClean="0">
                <a:solidFill>
                  <a:schemeClr val="bg1"/>
                </a:solidFill>
              </a:rPr>
              <a:t>Ammare</a:t>
            </a:r>
            <a:r>
              <a:rPr lang="tr-TR" sz="3200" dirty="0" smtClean="0">
                <a:solidFill>
                  <a:schemeClr val="bg1"/>
                </a:solidFill>
              </a:rPr>
              <a:t> zaferine istinaden Kut soyadını almıştır.</a:t>
            </a:r>
            <a:endParaRPr lang="tr-TR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Irak_Kut2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80528" y="0"/>
            <a:ext cx="9324528" cy="6858000"/>
          </a:xfrm>
        </p:spPr>
      </p:pic>
      <p:sp>
        <p:nvSpPr>
          <p:cNvPr id="5" name="4 Dikdörtgen"/>
          <p:cNvSpPr/>
          <p:nvPr/>
        </p:nvSpPr>
        <p:spPr>
          <a:xfrm>
            <a:off x="683568" y="3105835"/>
            <a:ext cx="75608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dirty="0" smtClean="0">
                <a:solidFill>
                  <a:srgbClr val="FFFF00"/>
                </a:solidFill>
              </a:rPr>
              <a:t>Bu çarpışmalarda ölenler için kasabada </a:t>
            </a:r>
            <a:r>
              <a:rPr lang="tr-TR" sz="3600" dirty="0" smtClean="0">
                <a:solidFill>
                  <a:srgbClr val="FFFF00"/>
                </a:solidFill>
                <a:hlinkClick r:id="rId3" tooltip="Kut Türk Şehitliği"/>
              </a:rPr>
              <a:t>Kut Türk Şehitliği</a:t>
            </a:r>
            <a:r>
              <a:rPr lang="tr-TR" sz="3600" dirty="0" smtClean="0">
                <a:solidFill>
                  <a:srgbClr val="FFFF00"/>
                </a:solidFill>
              </a:rPr>
              <a:t> yapılmıştır.</a:t>
            </a:r>
            <a:endParaRPr lang="tr-TR" sz="3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a51bf5b75cf8b34e497216f3d5aeba9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4 Dikdörtgen"/>
          <p:cNvSpPr/>
          <p:nvPr/>
        </p:nvSpPr>
        <p:spPr>
          <a:xfrm>
            <a:off x="0" y="1700808"/>
            <a:ext cx="871296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>
                <a:solidFill>
                  <a:schemeClr val="bg1"/>
                </a:solidFill>
              </a:rPr>
              <a:t> </a:t>
            </a:r>
            <a:r>
              <a:rPr lang="tr-TR" sz="2800" dirty="0" smtClean="0">
                <a:solidFill>
                  <a:schemeClr val="bg1"/>
                </a:solidFill>
                <a:hlinkClick r:id="rId3" tooltip="Dicle"/>
              </a:rPr>
              <a:t>Dicle</a:t>
            </a:r>
            <a:r>
              <a:rPr lang="tr-TR" sz="2800" dirty="0" smtClean="0">
                <a:solidFill>
                  <a:schemeClr val="bg1"/>
                </a:solidFill>
              </a:rPr>
              <a:t> Nehri kıyısında </a:t>
            </a:r>
            <a:r>
              <a:rPr lang="tr-TR" sz="2800" dirty="0" err="1" smtClean="0">
                <a:solidFill>
                  <a:schemeClr val="bg1"/>
                </a:solidFill>
                <a:hlinkClick r:id="rId4" tooltip="Kut (şehir)"/>
              </a:rPr>
              <a:t>Kut'ül</a:t>
            </a:r>
            <a:r>
              <a:rPr lang="tr-TR" sz="2800" dirty="0" smtClean="0">
                <a:solidFill>
                  <a:schemeClr val="bg1"/>
                </a:solidFill>
                <a:hlinkClick r:id="rId4" tooltip="Kut (şehir)"/>
              </a:rPr>
              <a:t> </a:t>
            </a:r>
            <a:r>
              <a:rPr lang="tr-TR" sz="2800" dirty="0" err="1" smtClean="0">
                <a:solidFill>
                  <a:schemeClr val="bg1"/>
                </a:solidFill>
                <a:hlinkClick r:id="rId4" tooltip="Kut (şehir)"/>
              </a:rPr>
              <a:t>Ammare</a:t>
            </a:r>
            <a:r>
              <a:rPr lang="tr-TR" sz="2800" dirty="0" smtClean="0">
                <a:solidFill>
                  <a:schemeClr val="bg1"/>
                </a:solidFill>
              </a:rPr>
              <a:t> şehri yakınlarında konuşlanmış İngiliz ve müttefiklerinin kuşatılmasıyla başlayan muharebe, kasabanın Osmanlı Ordusu tarafından ele geçirilmesi ve İngiliz birliklerinin tamamının esir alınmasıyla bitti</a:t>
            </a:r>
            <a:r>
              <a:rPr lang="tr-TR" dirty="0" smtClean="0">
                <a:solidFill>
                  <a:schemeClr val="bg1"/>
                </a:solidFill>
              </a:rPr>
              <a:t>.</a:t>
            </a:r>
            <a:endParaRPr lang="tr-TR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Mesopotamian_campaign_6th_Army_Siege_of_Kut (1)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İngilizlerin Teslimi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5" name="4 Dikdörtgen"/>
          <p:cNvSpPr/>
          <p:nvPr/>
        </p:nvSpPr>
        <p:spPr>
          <a:xfrm>
            <a:off x="0" y="1484784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hlinkClick r:id="rId3" tooltip="19 Nisan"/>
              </a:rPr>
              <a:t>19 Nisan</a:t>
            </a:r>
            <a:r>
              <a:rPr lang="tr-TR" sz="2800" dirty="0" smtClean="0">
                <a:solidFill>
                  <a:srgbClr val="FF0000"/>
                </a:solidFill>
              </a:rPr>
              <a:t> </a:t>
            </a:r>
            <a:r>
              <a:rPr lang="tr-TR" sz="2800" dirty="0" smtClean="0">
                <a:solidFill>
                  <a:srgbClr val="FF0000"/>
                </a:solidFill>
                <a:hlinkClick r:id="rId4" tooltip="1916"/>
              </a:rPr>
              <a:t>1916</a:t>
            </a:r>
            <a:r>
              <a:rPr lang="tr-TR" sz="2800" dirty="0" smtClean="0">
                <a:solidFill>
                  <a:srgbClr val="FF0000"/>
                </a:solidFill>
              </a:rPr>
              <a:t>'da 6. Ordu Komutanı Mareşal </a:t>
            </a:r>
            <a:r>
              <a:rPr lang="tr-TR" sz="2800" dirty="0" err="1" smtClean="0">
                <a:solidFill>
                  <a:srgbClr val="FF0000"/>
                </a:solidFill>
              </a:rPr>
              <a:t>Von</a:t>
            </a:r>
            <a:r>
              <a:rPr lang="tr-TR" sz="2800" dirty="0" smtClean="0">
                <a:solidFill>
                  <a:srgbClr val="FF0000"/>
                </a:solidFill>
              </a:rPr>
              <a:t> der </a:t>
            </a:r>
            <a:r>
              <a:rPr lang="tr-TR" sz="2800" dirty="0" err="1" smtClean="0">
                <a:solidFill>
                  <a:srgbClr val="FF0000"/>
                </a:solidFill>
              </a:rPr>
              <a:t>Goltz</a:t>
            </a:r>
            <a:r>
              <a:rPr lang="tr-TR" sz="2800" dirty="0" smtClean="0">
                <a:solidFill>
                  <a:srgbClr val="FF0000"/>
                </a:solidFill>
              </a:rPr>
              <a:t> Paşa, </a:t>
            </a:r>
            <a:r>
              <a:rPr lang="tr-TR" sz="2800" dirty="0" smtClean="0">
                <a:solidFill>
                  <a:srgbClr val="FF0000"/>
                </a:solidFill>
                <a:hlinkClick r:id="rId5" tooltip="Bağdat"/>
              </a:rPr>
              <a:t>Bağdat</a:t>
            </a:r>
            <a:r>
              <a:rPr lang="tr-TR" sz="2800" dirty="0" smtClean="0">
                <a:solidFill>
                  <a:srgbClr val="FF0000"/>
                </a:solidFill>
              </a:rPr>
              <a:t>'ta bulunan karargâhında tifüsten ölünce, yerine </a:t>
            </a:r>
            <a:r>
              <a:rPr lang="tr-TR" sz="2800" dirty="0" smtClean="0">
                <a:solidFill>
                  <a:srgbClr val="FF0000"/>
                </a:solidFill>
                <a:hlinkClick r:id="rId6" tooltip="Mirliva"/>
              </a:rPr>
              <a:t>Mirliva</a:t>
            </a:r>
            <a:r>
              <a:rPr lang="tr-TR" sz="2800" dirty="0" smtClean="0">
                <a:solidFill>
                  <a:srgbClr val="FF0000"/>
                </a:solidFill>
              </a:rPr>
              <a:t> </a:t>
            </a:r>
            <a:r>
              <a:rPr lang="tr-TR" sz="2800" dirty="0" smtClean="0">
                <a:solidFill>
                  <a:srgbClr val="FF0000"/>
                </a:solidFill>
                <a:hlinkClick r:id="rId7" tooltip="Halil Kut"/>
              </a:rPr>
              <a:t>Halil Paşa</a:t>
            </a:r>
            <a:r>
              <a:rPr lang="tr-TR" sz="2800" dirty="0" smtClean="0">
                <a:solidFill>
                  <a:srgbClr val="FF0000"/>
                </a:solidFill>
              </a:rPr>
              <a:t>(Kut) getirildi.</a:t>
            </a:r>
            <a:endParaRPr lang="tr-TR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hzbixf3c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</p:spPr>
      </p:pic>
      <p:sp>
        <p:nvSpPr>
          <p:cNvPr id="5" name="4 Dikdörtgen"/>
          <p:cNvSpPr/>
          <p:nvPr/>
        </p:nvSpPr>
        <p:spPr>
          <a:xfrm>
            <a:off x="0" y="0"/>
            <a:ext cx="820891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 smtClean="0">
                <a:solidFill>
                  <a:srgbClr val="FFFF00"/>
                </a:solidFill>
                <a:hlinkClick r:id="rId3" tooltip="29 Nisan"/>
              </a:rPr>
              <a:t>29 Nis</a:t>
            </a:r>
            <a:r>
              <a:rPr lang="tr-TR" sz="3200" dirty="0" smtClean="0">
                <a:solidFill>
                  <a:srgbClr val="0070C0"/>
                </a:solidFill>
                <a:hlinkClick r:id="rId3" tooltip="29 Nisan"/>
              </a:rPr>
              <a:t>an</a:t>
            </a:r>
            <a:r>
              <a:rPr lang="tr-TR" sz="3200" dirty="0" smtClean="0">
                <a:solidFill>
                  <a:srgbClr val="0070C0"/>
                </a:solidFill>
              </a:rPr>
              <a:t> </a:t>
            </a:r>
            <a:r>
              <a:rPr lang="tr-TR" sz="3200" dirty="0" smtClean="0">
                <a:solidFill>
                  <a:srgbClr val="0070C0"/>
                </a:solidFill>
                <a:hlinkClick r:id="rId4" tooltip="1916"/>
              </a:rPr>
              <a:t>1916</a:t>
            </a:r>
            <a:r>
              <a:rPr lang="tr-TR" sz="3200" dirty="0" smtClean="0">
                <a:solidFill>
                  <a:srgbClr val="0070C0"/>
                </a:solidFill>
              </a:rPr>
              <a:t> </a:t>
            </a:r>
            <a:r>
              <a:rPr lang="tr-TR" sz="3200" dirty="0" err="1" smtClean="0">
                <a:solidFill>
                  <a:srgbClr val="0070C0"/>
                </a:solidFill>
              </a:rPr>
              <a:t>Townshend</a:t>
            </a:r>
            <a:r>
              <a:rPr lang="tr-TR" sz="3200" dirty="0" smtClean="0">
                <a:solidFill>
                  <a:srgbClr val="0070C0"/>
                </a:solidFill>
              </a:rPr>
              <a:t> birlikleri Kut'ta yaşanan açlıktan dolayı diğer 13 general, 481 subay ve 13.300 er ile birlikte Osmanlı Kuvvetleri'ne teslim oldu.</a:t>
            </a:r>
            <a:endParaRPr lang="tr-TR" sz="32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11212762_10152711255586825_2306224482504033432_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4 Dikdörtgen"/>
          <p:cNvSpPr/>
          <p:nvPr/>
        </p:nvSpPr>
        <p:spPr>
          <a:xfrm>
            <a:off x="179512" y="692696"/>
            <a:ext cx="89644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i="1" dirty="0" smtClean="0">
                <a:solidFill>
                  <a:srgbClr val="0070C0"/>
                </a:solidFill>
              </a:rPr>
              <a:t>Ordum gerek Kut karşısında ve gerekse Kut'u kurtarmaya gelen ordular karşısında 350 subay ve 10 bin erini şehit vermiştir. </a:t>
            </a:r>
            <a:endParaRPr lang="tr-TR" sz="28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indian-division-ku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4 Dikdörtgen"/>
          <p:cNvSpPr/>
          <p:nvPr/>
        </p:nvSpPr>
        <p:spPr>
          <a:xfrm>
            <a:off x="611560" y="0"/>
            <a:ext cx="81369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i="1" dirty="0" smtClean="0">
                <a:solidFill>
                  <a:srgbClr val="FF0000"/>
                </a:solidFill>
              </a:rPr>
              <a:t>Kut'ta 13 general, 481 subay ve 13 bin 300 er teslim alıyorum. Bu teslim aldığımız orduyu kurtarmaya gelen İngiliz kuvvetleri de 30 bin zayiat vererek geri dönmüşlerdir.</a:t>
            </a:r>
            <a:r>
              <a:rPr lang="tr-TR" i="1" dirty="0" smtClean="0"/>
              <a:t> 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ku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</p:spPr>
      </p:pic>
      <p:sp>
        <p:nvSpPr>
          <p:cNvPr id="5" name="4 Dikdörtgen"/>
          <p:cNvSpPr/>
          <p:nvPr/>
        </p:nvSpPr>
        <p:spPr>
          <a:xfrm>
            <a:off x="0" y="0"/>
            <a:ext cx="806489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i="1" dirty="0" smtClean="0">
                <a:solidFill>
                  <a:srgbClr val="FF0000"/>
                </a:solidFill>
              </a:rPr>
              <a:t>Tarih bu olayı yazmak için kelime bulmakta müşkülata uğrayacaktır. İşte Osmanlı sebatının İngiliz inadını kırdığı birinci zaferi Çanakkale'de, ikinci zaferi burada görüyoruz.</a:t>
            </a:r>
            <a:endParaRPr lang="tr-TR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kutul_ammare_zaferinin_96_yildonumu_h446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171400"/>
            <a:ext cx="9144000" cy="6858000"/>
          </a:xfrm>
        </p:spPr>
      </p:pic>
      <p:sp>
        <p:nvSpPr>
          <p:cNvPr id="5" name="4 Dikdörtgen"/>
          <p:cNvSpPr/>
          <p:nvPr/>
        </p:nvSpPr>
        <p:spPr>
          <a:xfrm>
            <a:off x="323528" y="0"/>
            <a:ext cx="784887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İngiliz kuvvetleri ve müttefikleri, 23.000 ölü ve yaralı, Osmanlı kuvvetleri 10.000 ölü ve yaralı vermiş, 13.100 (bazı kaynaklara göre 18.000) İngiliz askeri esir alınmıştır.</a:t>
            </a:r>
            <a:endParaRPr lang="tr-TR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maxresdefaul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164</Words>
  <Application>Microsoft Office PowerPoint</Application>
  <PresentationFormat>Ekran Gösterisi (4:3)</PresentationFormat>
  <Paragraphs>13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Ofis Teması</vt:lpstr>
      <vt:lpstr>Slayt 1</vt:lpstr>
      <vt:lpstr>Slayt 2</vt:lpstr>
      <vt:lpstr> İngilizlerin Teslimi 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packardbell</dc:creator>
  <cp:lastModifiedBy>packardbell</cp:lastModifiedBy>
  <cp:revision>11</cp:revision>
  <dcterms:created xsi:type="dcterms:W3CDTF">2016-04-11T19:10:47Z</dcterms:created>
  <dcterms:modified xsi:type="dcterms:W3CDTF">2016-04-11T20:10:35Z</dcterms:modified>
</cp:coreProperties>
</file>