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6" r:id="rId3"/>
    <p:sldId id="260" r:id="rId4"/>
    <p:sldId id="261" r:id="rId5"/>
    <p:sldId id="268" r:id="rId6"/>
    <p:sldId id="263" r:id="rId7"/>
    <p:sldId id="262" r:id="rId8"/>
    <p:sldId id="264" r:id="rId9"/>
    <p:sldId id="270" r:id="rId10"/>
    <p:sldId id="266" r:id="rId11"/>
    <p:sldId id="269" r:id="rId12"/>
    <p:sldId id="271" r:id="rId13"/>
    <p:sldId id="273" r:id="rId1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4660"/>
  </p:normalViewPr>
  <p:slideViewPr>
    <p:cSldViewPr>
      <p:cViewPr>
        <p:scale>
          <a:sx n="76" d="100"/>
          <a:sy n="76" d="100"/>
        </p:scale>
        <p:origin x="-936"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05B033-4AC2-49E2-98DE-1509ED14EA75}" type="datetimeFigureOut">
              <a:rPr lang="tr-TR" smtClean="0"/>
              <a:t>5.02.2017</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89024B-6675-4489-84CB-EAE75E740AF5}" type="slidenum">
              <a:rPr lang="tr-TR" smtClean="0"/>
              <a:t>‹#›</a:t>
            </a:fld>
            <a:endParaRPr lang="tr-TR"/>
          </a:p>
        </p:txBody>
      </p:sp>
    </p:spTree>
    <p:extLst>
      <p:ext uri="{BB962C8B-B14F-4D97-AF65-F5344CB8AC3E}">
        <p14:creationId xmlns:p14="http://schemas.microsoft.com/office/powerpoint/2010/main" val="4225742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mtClean="0"/>
              <a:t>www.egitimhane.com </a:t>
            </a:r>
            <a:endParaRPr lang="tr-TR"/>
          </a:p>
        </p:txBody>
      </p:sp>
      <p:sp>
        <p:nvSpPr>
          <p:cNvPr id="4" name="Slayt Numarası Yer Tutucusu 3"/>
          <p:cNvSpPr>
            <a:spLocks noGrp="1"/>
          </p:cNvSpPr>
          <p:nvPr>
            <p:ph type="sldNum" sz="quarter" idx="10"/>
          </p:nvPr>
        </p:nvSpPr>
        <p:spPr/>
        <p:txBody>
          <a:bodyPr/>
          <a:lstStyle/>
          <a:p>
            <a:fld id="{BD89024B-6675-4489-84CB-EAE75E740AF5}" type="slidenum">
              <a:rPr lang="tr-TR" smtClean="0"/>
              <a:t>13</a:t>
            </a:fld>
            <a:endParaRPr lang="tr-TR"/>
          </a:p>
        </p:txBody>
      </p:sp>
    </p:spTree>
    <p:extLst>
      <p:ext uri="{BB962C8B-B14F-4D97-AF65-F5344CB8AC3E}">
        <p14:creationId xmlns:p14="http://schemas.microsoft.com/office/powerpoint/2010/main" val="209194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5.02.2017</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000"/>
            <a:lum/>
          </a:blip>
          <a:srcRect/>
          <a:stretch>
            <a:fillRect l="6000" r="6000" b="-1000"/>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5.02.2017</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w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4"/>
          <p:cNvSpPr>
            <a:spLocks noChangeArrowheads="1"/>
          </p:cNvSpPr>
          <p:nvPr/>
        </p:nvSpPr>
        <p:spPr bwMode="auto">
          <a:xfrm>
            <a:off x="519807" y="1573922"/>
            <a:ext cx="864353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tr-TR" altLang="tr-TR" sz="1600" b="1" dirty="0" smtClean="0">
                <a:solidFill>
                  <a:schemeClr val="tx1">
                    <a:lumMod val="95000"/>
                    <a:lumOff val="5000"/>
                  </a:schemeClr>
                </a:solidFill>
                <a:latin typeface="+mj-lt"/>
              </a:rPr>
              <a:t>	</a:t>
            </a:r>
            <a:r>
              <a:rPr lang="tr-TR" altLang="tr-TR" sz="1600" b="1" u="sng" dirty="0" smtClean="0">
                <a:solidFill>
                  <a:schemeClr val="tx1">
                    <a:lumMod val="95000"/>
                    <a:lumOff val="5000"/>
                  </a:schemeClr>
                </a:solidFill>
                <a:latin typeface="+mj-lt"/>
              </a:rPr>
              <a:t>Memurların haftalık çalışma süresi genel olarak 40 saattir. Bu süre Cumartesi ve Pazar günleri tatil olmak üzere düzenlenir. </a:t>
            </a:r>
            <a:endParaRPr lang="tr-TR" altLang="tr-TR" sz="1600" b="1" dirty="0">
              <a:solidFill>
                <a:schemeClr val="tx1">
                  <a:lumMod val="95000"/>
                  <a:lumOff val="5000"/>
                </a:schemeClr>
              </a:solidFill>
              <a:latin typeface="+mj-lt"/>
            </a:endParaRPr>
          </a:p>
        </p:txBody>
      </p:sp>
      <p:sp>
        <p:nvSpPr>
          <p:cNvPr id="7" name="Dikdörtgen 6"/>
          <p:cNvSpPr/>
          <p:nvPr/>
        </p:nvSpPr>
        <p:spPr>
          <a:xfrm>
            <a:off x="550705" y="2204864"/>
            <a:ext cx="7891469" cy="830997"/>
          </a:xfrm>
          <a:prstGeom prst="rect">
            <a:avLst/>
          </a:prstGeom>
        </p:spPr>
        <p:txBody>
          <a:bodyPr wrap="square">
            <a:spAutoFit/>
          </a:bodyPr>
          <a:lstStyle/>
          <a:p>
            <a:pPr algn="just"/>
            <a:r>
              <a:rPr lang="tr-TR" altLang="tr-TR" sz="1600" dirty="0"/>
              <a:t>Özel kanunlarla veya çıkarılacak tüzük ve yönetmeliklerle, farklı çalışma süreleri tespit edebilir.</a:t>
            </a:r>
          </a:p>
          <a:p>
            <a:pPr algn="just"/>
            <a:r>
              <a:rPr lang="tr-TR" altLang="tr-TR" sz="1600" dirty="0" smtClean="0"/>
              <a:t>Bakanlar </a:t>
            </a:r>
            <a:r>
              <a:rPr lang="tr-TR" altLang="tr-TR" sz="1600" dirty="0"/>
              <a:t>Kurulu, yurt dışı kuruluşlarda hizmetin gerektirdiği hallerde, hafta tatilini Cumartesi ve Pazardan başka günler olarak tespit edebilir.</a:t>
            </a:r>
          </a:p>
        </p:txBody>
      </p:sp>
      <p:sp>
        <p:nvSpPr>
          <p:cNvPr id="8" name="Rectangle 16"/>
          <p:cNvSpPr>
            <a:spLocks noChangeArrowheads="1"/>
          </p:cNvSpPr>
          <p:nvPr/>
        </p:nvSpPr>
        <p:spPr bwMode="auto">
          <a:xfrm>
            <a:off x="550705" y="3140968"/>
            <a:ext cx="65173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tr-TR" altLang="tr-TR" b="1" dirty="0">
                <a:solidFill>
                  <a:srgbClr val="FF0000"/>
                </a:solidFill>
                <a:latin typeface="+mj-lt"/>
              </a:rPr>
              <a:t>Madde 100 </a:t>
            </a:r>
            <a:r>
              <a:rPr lang="tr-TR" altLang="tr-TR" b="1" dirty="0" smtClean="0">
                <a:solidFill>
                  <a:srgbClr val="FF0000"/>
                </a:solidFill>
                <a:latin typeface="+mj-lt"/>
              </a:rPr>
              <a:t> </a:t>
            </a:r>
            <a:r>
              <a:rPr lang="tr-TR" altLang="tr-TR" b="1" dirty="0" smtClean="0">
                <a:solidFill>
                  <a:srgbClr val="FF0000"/>
                </a:solidFill>
                <a:latin typeface="+mn-lt"/>
              </a:rPr>
              <a:t>Günlük </a:t>
            </a:r>
            <a:r>
              <a:rPr lang="tr-TR" altLang="tr-TR" b="1" dirty="0">
                <a:solidFill>
                  <a:srgbClr val="FF0000"/>
                </a:solidFill>
                <a:latin typeface="+mn-lt"/>
              </a:rPr>
              <a:t>çalışma saatlerinin </a:t>
            </a:r>
            <a:r>
              <a:rPr lang="tr-TR" altLang="tr-TR" b="1" dirty="0" smtClean="0">
                <a:solidFill>
                  <a:srgbClr val="FF0000"/>
                </a:solidFill>
                <a:latin typeface="+mn-lt"/>
              </a:rPr>
              <a:t>tespiti</a:t>
            </a:r>
            <a:endParaRPr lang="tr-TR" altLang="tr-TR" b="1" dirty="0">
              <a:solidFill>
                <a:srgbClr val="FF0000"/>
              </a:solidFill>
              <a:latin typeface="+mn-lt"/>
            </a:endParaRPr>
          </a:p>
        </p:txBody>
      </p:sp>
      <p:sp>
        <p:nvSpPr>
          <p:cNvPr id="9" name="Rectangle 17"/>
          <p:cNvSpPr>
            <a:spLocks noChangeArrowheads="1"/>
          </p:cNvSpPr>
          <p:nvPr/>
        </p:nvSpPr>
        <p:spPr bwMode="auto">
          <a:xfrm>
            <a:off x="519807" y="3601300"/>
            <a:ext cx="759618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r>
              <a:rPr lang="tr-TR" altLang="tr-TR" sz="1600" dirty="0" smtClean="0">
                <a:latin typeface="+mj-lt"/>
              </a:rPr>
              <a:t>Günlük </a:t>
            </a:r>
            <a:r>
              <a:rPr lang="tr-TR" altLang="tr-TR" sz="1600" dirty="0">
                <a:latin typeface="+mj-lt"/>
              </a:rPr>
              <a:t>çalışmanın başlama ve bitirme saatleri ile öğle dinlenme süresi, bölgelerin ve hizmetin özelliklerine göre;</a:t>
            </a:r>
          </a:p>
          <a:p>
            <a:pPr algn="just" eaLnBrk="1" hangingPunct="1">
              <a:buClr>
                <a:srgbClr val="FFFF00"/>
              </a:buClr>
              <a:buFont typeface="Wingdings" pitchFamily="2" charset="2"/>
              <a:buChar char="Ø"/>
            </a:pPr>
            <a:r>
              <a:rPr lang="tr-TR" altLang="tr-TR" sz="1600" dirty="0">
                <a:solidFill>
                  <a:srgbClr val="FF0000"/>
                </a:solidFill>
                <a:latin typeface="+mj-lt"/>
              </a:rPr>
              <a:t>Merkezde</a:t>
            </a:r>
            <a:r>
              <a:rPr lang="tr-TR" altLang="tr-TR" sz="1600" dirty="0">
                <a:latin typeface="+mj-lt"/>
              </a:rPr>
              <a:t> Bakanlar Kurulu (Devlet Personel Başkanlığının teklifi üzerine) </a:t>
            </a:r>
          </a:p>
          <a:p>
            <a:pPr algn="just" eaLnBrk="1" hangingPunct="1">
              <a:buClr>
                <a:srgbClr val="FFFF00"/>
              </a:buClr>
              <a:buFont typeface="Wingdings" pitchFamily="2" charset="2"/>
              <a:buChar char="Ø"/>
            </a:pPr>
            <a:r>
              <a:rPr lang="tr-TR" altLang="tr-TR" sz="1600" dirty="0">
                <a:solidFill>
                  <a:srgbClr val="FF0000"/>
                </a:solidFill>
                <a:latin typeface="+mj-lt"/>
              </a:rPr>
              <a:t>İlde</a:t>
            </a:r>
            <a:r>
              <a:rPr lang="tr-TR" altLang="tr-TR" sz="1600" dirty="0">
                <a:latin typeface="+mj-lt"/>
              </a:rPr>
              <a:t> Vali/Vergi Dairesi Başkanı tarafından tespit olunur. </a:t>
            </a:r>
          </a:p>
        </p:txBody>
      </p:sp>
      <p:sp>
        <p:nvSpPr>
          <p:cNvPr id="10" name="Rectangle 19"/>
          <p:cNvSpPr>
            <a:spLocks noChangeArrowheads="1"/>
          </p:cNvSpPr>
          <p:nvPr/>
        </p:nvSpPr>
        <p:spPr bwMode="auto">
          <a:xfrm>
            <a:off x="519807" y="4684970"/>
            <a:ext cx="83529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tr-TR" altLang="tr-TR" b="1" dirty="0" smtClean="0">
                <a:solidFill>
                  <a:srgbClr val="FF0000"/>
                </a:solidFill>
                <a:latin typeface="+mj-lt"/>
              </a:rPr>
              <a:t>Madde 101</a:t>
            </a:r>
            <a:endParaRPr lang="tr-TR" altLang="tr-TR" b="1" dirty="0">
              <a:solidFill>
                <a:srgbClr val="FF0000"/>
              </a:solidFill>
              <a:latin typeface="+mj-lt"/>
            </a:endParaRPr>
          </a:p>
          <a:p>
            <a:pPr eaLnBrk="1" hangingPunct="1"/>
            <a:r>
              <a:rPr lang="tr-TR" altLang="tr-TR" b="1" dirty="0" smtClean="0">
                <a:solidFill>
                  <a:srgbClr val="FF0000"/>
                </a:solidFill>
                <a:latin typeface="+mj-lt"/>
              </a:rPr>
              <a:t>Günün </a:t>
            </a:r>
            <a:r>
              <a:rPr lang="tr-TR" altLang="tr-TR" b="1" dirty="0">
                <a:solidFill>
                  <a:srgbClr val="FF0000"/>
                </a:solidFill>
                <a:latin typeface="+mj-lt"/>
              </a:rPr>
              <a:t>24 saatinde devamlılık gösteren hizmetlerde çalışma saat ve usulünün </a:t>
            </a:r>
            <a:r>
              <a:rPr lang="tr-TR" altLang="tr-TR" b="1" dirty="0" smtClean="0">
                <a:solidFill>
                  <a:srgbClr val="FF0000"/>
                </a:solidFill>
                <a:latin typeface="+mj-lt"/>
              </a:rPr>
              <a:t>tespiti</a:t>
            </a:r>
            <a:endParaRPr lang="tr-TR" altLang="tr-TR" b="1" dirty="0">
              <a:solidFill>
                <a:srgbClr val="FF0000"/>
              </a:solidFill>
              <a:latin typeface="+mj-lt"/>
            </a:endParaRPr>
          </a:p>
        </p:txBody>
      </p:sp>
      <p:sp>
        <p:nvSpPr>
          <p:cNvPr id="11" name="Rectangle 20"/>
          <p:cNvSpPr>
            <a:spLocks noChangeArrowheads="1"/>
          </p:cNvSpPr>
          <p:nvPr/>
        </p:nvSpPr>
        <p:spPr bwMode="auto">
          <a:xfrm>
            <a:off x="519807" y="5488044"/>
            <a:ext cx="792088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r>
              <a:rPr lang="tr-TR" altLang="tr-TR" sz="1600" dirty="0">
                <a:latin typeface="+mn-lt"/>
              </a:rPr>
              <a:t>	24 saat devamlılık gösteren hizmetlerde çalışan memurların çalışma saat ve şekilleri, Devlet Personel Başkanlığından izin alındıktan sonra kurumlarınca düzenlenir. </a:t>
            </a:r>
          </a:p>
        </p:txBody>
      </p:sp>
      <p:sp>
        <p:nvSpPr>
          <p:cNvPr id="13" name="Dikdörtgen 12"/>
          <p:cNvSpPr/>
          <p:nvPr/>
        </p:nvSpPr>
        <p:spPr>
          <a:xfrm>
            <a:off x="362136" y="188640"/>
            <a:ext cx="3129744" cy="1200329"/>
          </a:xfrm>
          <a:prstGeom prst="rect">
            <a:avLst/>
          </a:prstGeom>
        </p:spPr>
        <p:txBody>
          <a:bodyPr wrap="square">
            <a:spAutoFit/>
          </a:bodyPr>
          <a:lstStyle/>
          <a:p>
            <a:endParaRPr lang="tr-TR" b="1" dirty="0" smtClean="0">
              <a:solidFill>
                <a:srgbClr val="FF0000"/>
              </a:solidFill>
            </a:endParaRPr>
          </a:p>
          <a:p>
            <a:r>
              <a:rPr lang="tr-TR" b="1" dirty="0" smtClean="0">
                <a:solidFill>
                  <a:srgbClr val="0070C0"/>
                </a:solidFill>
              </a:rPr>
              <a:t>657 </a:t>
            </a:r>
            <a:r>
              <a:rPr lang="tr-TR" b="1" dirty="0">
                <a:solidFill>
                  <a:srgbClr val="0070C0"/>
                </a:solidFill>
              </a:rPr>
              <a:t>sayılı </a:t>
            </a:r>
            <a:r>
              <a:rPr lang="tr-TR" b="1" dirty="0" smtClean="0">
                <a:solidFill>
                  <a:srgbClr val="0070C0"/>
                </a:solidFill>
              </a:rPr>
              <a:t>Kanun </a:t>
            </a:r>
          </a:p>
          <a:p>
            <a:r>
              <a:rPr lang="tr-TR" b="1" dirty="0" smtClean="0">
                <a:solidFill>
                  <a:srgbClr val="0070C0"/>
                </a:solidFill>
              </a:rPr>
              <a:t>Madde </a:t>
            </a:r>
            <a:r>
              <a:rPr lang="tr-TR" b="1" dirty="0">
                <a:solidFill>
                  <a:srgbClr val="0070C0"/>
                </a:solidFill>
              </a:rPr>
              <a:t>99</a:t>
            </a:r>
          </a:p>
          <a:p>
            <a:r>
              <a:rPr lang="tr-TR" b="1" dirty="0" smtClean="0">
                <a:solidFill>
                  <a:srgbClr val="0070C0"/>
                </a:solidFill>
              </a:rPr>
              <a:t>Çalışma </a:t>
            </a:r>
            <a:r>
              <a:rPr lang="tr-TR" b="1" dirty="0">
                <a:solidFill>
                  <a:srgbClr val="0070C0"/>
                </a:solidFill>
              </a:rPr>
              <a:t>saatleri</a:t>
            </a:r>
            <a:r>
              <a:rPr lang="tr-TR" b="1" dirty="0" smtClean="0">
                <a:solidFill>
                  <a:srgbClr val="0070C0"/>
                </a:solidFill>
              </a:rPr>
              <a:t>:</a:t>
            </a:r>
            <a:endParaRPr lang="tr-TR" b="1" dirty="0">
              <a:solidFill>
                <a:srgbClr val="0070C0"/>
              </a:solidFill>
            </a:endParaRPr>
          </a:p>
        </p:txBody>
      </p:sp>
      <p:pic>
        <p:nvPicPr>
          <p:cNvPr id="6148" name="Picture 4" descr="http://habersefi.com/r/memurlarin-calisma-saatleri-degisiyor-iste-illere-gore-calisma-saatleri-680x4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3" y="55305"/>
            <a:ext cx="6823584" cy="1333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4812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683568" y="476672"/>
            <a:ext cx="7704856" cy="5755422"/>
          </a:xfrm>
          <a:prstGeom prst="rect">
            <a:avLst/>
          </a:prstGeom>
        </p:spPr>
        <p:txBody>
          <a:bodyPr wrap="square">
            <a:spAutoFit/>
          </a:bodyPr>
          <a:lstStyle/>
          <a:p>
            <a:r>
              <a:rPr lang="tr-TR" b="1" dirty="0">
                <a:solidFill>
                  <a:srgbClr val="0070C0"/>
                </a:solidFill>
              </a:rPr>
              <a:t>Madde 106 </a:t>
            </a:r>
            <a:r>
              <a:rPr lang="tr-TR" b="1" dirty="0" smtClean="0">
                <a:solidFill>
                  <a:srgbClr val="0070C0"/>
                </a:solidFill>
              </a:rPr>
              <a:t>-107</a:t>
            </a:r>
            <a:endParaRPr lang="tr-TR" b="1" dirty="0">
              <a:solidFill>
                <a:srgbClr val="0070C0"/>
              </a:solidFill>
            </a:endParaRPr>
          </a:p>
          <a:p>
            <a:r>
              <a:rPr lang="tr-TR" b="1" dirty="0" smtClean="0">
                <a:solidFill>
                  <a:srgbClr val="0070C0"/>
                </a:solidFill>
              </a:rPr>
              <a:t>İyileşme </a:t>
            </a:r>
            <a:r>
              <a:rPr lang="tr-TR" b="1" dirty="0">
                <a:solidFill>
                  <a:srgbClr val="0070C0"/>
                </a:solidFill>
              </a:rPr>
              <a:t>halinde göreve dönüş: </a:t>
            </a:r>
            <a:endParaRPr lang="tr-TR" b="1" dirty="0" smtClean="0">
              <a:solidFill>
                <a:srgbClr val="0070C0"/>
              </a:solidFill>
            </a:endParaRPr>
          </a:p>
          <a:p>
            <a:endParaRPr lang="tr-TR" b="1" dirty="0" smtClean="0">
              <a:solidFill>
                <a:srgbClr val="0070C0"/>
              </a:solidFill>
            </a:endParaRPr>
          </a:p>
          <a:p>
            <a:pPr algn="just"/>
            <a:r>
              <a:rPr lang="tr-TR" sz="1600" dirty="0" smtClean="0"/>
              <a:t>Raporları </a:t>
            </a:r>
            <a:r>
              <a:rPr lang="tr-TR" sz="1600" dirty="0"/>
              <a:t>verecek hekim ve sağlık kurulları  </a:t>
            </a:r>
            <a:r>
              <a:rPr lang="tr-TR" sz="1600" dirty="0" smtClean="0"/>
              <a:t>hakkında </a:t>
            </a:r>
            <a:r>
              <a:rPr lang="tr-TR" sz="1600" dirty="0"/>
              <a:t>Yönetmelik: </a:t>
            </a:r>
            <a:r>
              <a:rPr lang="tr-TR" sz="1400" i="1" u="sng" dirty="0">
                <a:solidFill>
                  <a:srgbClr val="FF0000"/>
                </a:solidFill>
              </a:rPr>
              <a:t>«MEMURUN İYİLEŞTİĞİNE DAİR SAĞLIK RAPORU: Madde 10 – (Değişik: 31/3/2008-2008/13478 K.) 657 sayılı Kanunun 105 inci maddesinde belirtilen en uzun süreler kadar hastalık izni alan memurun göreve başlayabilmesi için iyileştiğine ve o günkü haliyle göreve başlamasında sağlık yönünden bir mahzur bulunmadığına dair sağlık raporu almış olması gerekir. Bu rapor yurt dışında mahalli usule göre düzenlenir</a:t>
            </a:r>
            <a:r>
              <a:rPr lang="tr-TR" sz="1400" i="1" u="sng" dirty="0" smtClean="0">
                <a:solidFill>
                  <a:srgbClr val="FF0000"/>
                </a:solidFill>
              </a:rPr>
              <a:t>.»</a:t>
            </a:r>
          </a:p>
          <a:p>
            <a:pPr algn="just"/>
            <a:endParaRPr lang="tr-TR" sz="1400" i="1" u="sng" dirty="0">
              <a:solidFill>
                <a:srgbClr val="FF0000"/>
              </a:solidFill>
            </a:endParaRPr>
          </a:p>
          <a:p>
            <a:pPr algn="just"/>
            <a:r>
              <a:rPr lang="tr-TR" sz="1200" b="1" i="1" dirty="0" smtClean="0">
                <a:solidFill>
                  <a:srgbClr val="FF0000"/>
                </a:solidFill>
              </a:rPr>
              <a:t>HASTALIK </a:t>
            </a:r>
            <a:r>
              <a:rPr lang="tr-TR" sz="1200" b="1" i="1" dirty="0">
                <a:solidFill>
                  <a:srgbClr val="FF0000"/>
                </a:solidFill>
              </a:rPr>
              <a:t>RAPORLARINI VERECEK HEKİM VE RESMİ SAĞLIK KURULLARI: </a:t>
            </a:r>
            <a:endParaRPr lang="tr-TR" sz="1200" b="1" i="1" dirty="0" smtClean="0">
              <a:solidFill>
                <a:srgbClr val="FF0000"/>
              </a:solidFill>
            </a:endParaRPr>
          </a:p>
          <a:p>
            <a:pPr algn="just"/>
            <a:r>
              <a:rPr lang="tr-TR" sz="1200" b="1" i="1" dirty="0">
                <a:solidFill>
                  <a:srgbClr val="FF0000"/>
                </a:solidFill>
              </a:rPr>
              <a:t>	</a:t>
            </a:r>
            <a:r>
              <a:rPr lang="tr-TR" sz="1200" dirty="0" smtClean="0">
                <a:solidFill>
                  <a:srgbClr val="FF0000"/>
                </a:solidFill>
              </a:rPr>
              <a:t>Madde </a:t>
            </a:r>
            <a:r>
              <a:rPr lang="tr-TR" sz="1200" dirty="0">
                <a:solidFill>
                  <a:srgbClr val="FF0000"/>
                </a:solidFill>
              </a:rPr>
              <a:t>2 – </a:t>
            </a:r>
            <a:r>
              <a:rPr lang="tr-TR" sz="1200" dirty="0"/>
              <a:t>Memurların hastalık raporları, Devlet Memurları Tedavi Yardımı ve Cenaze Giderleri Yönetmeliği </a:t>
            </a:r>
            <a:r>
              <a:rPr lang="tr-TR" sz="1200" u="sng" dirty="0"/>
              <a:t>uyarınca kendilerini tedavi eden hekim veya Resmi Sağlık kurullarınca düzenlenir</a:t>
            </a:r>
            <a:r>
              <a:rPr lang="tr-TR" sz="1200" dirty="0"/>
              <a:t>. </a:t>
            </a:r>
            <a:r>
              <a:rPr lang="tr-TR" sz="1200" u="sng" dirty="0"/>
              <a:t>Resmi ve özel hekim bulunmaması ve hastanın tıbbi sebeplerle veya ulaşım şartlarının elverişsizliği yüzünden hekim veya sağlık kurulu olan bir yere gönderilememesi halinde, sağlık memuru, hemşire ve ebeler memurun hasta olduğunu ve bir hekim tarafından muayene edilmesinde zaruret bulunduğunu gösteren hastalık belgesi düzenler. Yurt dışında görevli memurların hastalık raporları, Büyükelçi veya Elçi tarafından </a:t>
            </a:r>
            <a:r>
              <a:rPr lang="tr-TR" sz="1200" u="sng" dirty="0" err="1"/>
              <a:t>tesbit</a:t>
            </a:r>
            <a:r>
              <a:rPr lang="tr-TR" sz="1200" u="sng" dirty="0"/>
              <a:t> edilerek Dışişleri Bakanlığına bildirilmiş olan hekim ve hastanelerce mahalli mevzuata göre düzenlenir. Geçici görevle veya bilgi ve görgüsünü arttırmak, staj yapmak gibi sebeplerle yurt dışına gönderilen memurlardan hastalananlarla, yıllık izinlerini yurt dışında kullanırken hastalanan memurlar hakkında da 3 üncü fıkra hükümleri uygulanır</a:t>
            </a:r>
            <a:r>
              <a:rPr lang="tr-TR" sz="1200" u="sng" dirty="0" smtClean="0"/>
              <a:t>.</a:t>
            </a:r>
          </a:p>
          <a:p>
            <a:pPr algn="just"/>
            <a:r>
              <a:rPr lang="tr-TR" sz="1200" b="1" i="1" dirty="0" smtClean="0">
                <a:solidFill>
                  <a:srgbClr val="FF0000"/>
                </a:solidFill>
              </a:rPr>
              <a:t>HASTALIK </a:t>
            </a:r>
            <a:r>
              <a:rPr lang="tr-TR" sz="1200" b="1" i="1" dirty="0">
                <a:solidFill>
                  <a:srgbClr val="FF0000"/>
                </a:solidFill>
              </a:rPr>
              <a:t>İZNİ SÜRELERİ</a:t>
            </a:r>
            <a:r>
              <a:rPr lang="tr-TR" sz="1200" b="1" i="1" dirty="0" smtClean="0">
                <a:solidFill>
                  <a:srgbClr val="FF0000"/>
                </a:solidFill>
              </a:rPr>
              <a:t>:</a:t>
            </a:r>
          </a:p>
          <a:p>
            <a:pPr algn="just"/>
            <a:r>
              <a:rPr lang="tr-TR" sz="1200" b="1" i="1" dirty="0">
                <a:solidFill>
                  <a:srgbClr val="FF0000"/>
                </a:solidFill>
              </a:rPr>
              <a:t>	</a:t>
            </a:r>
            <a:r>
              <a:rPr lang="tr-TR" sz="1200" b="1" i="1" dirty="0" smtClean="0">
                <a:solidFill>
                  <a:srgbClr val="FF0000"/>
                </a:solidFill>
              </a:rPr>
              <a:t> </a:t>
            </a:r>
            <a:r>
              <a:rPr lang="tr-TR" sz="1200" b="1" i="1" dirty="0">
                <a:solidFill>
                  <a:srgbClr val="FF0000"/>
                </a:solidFill>
              </a:rPr>
              <a:t>Madde 3 – </a:t>
            </a:r>
            <a:r>
              <a:rPr lang="tr-TR" sz="1200" dirty="0"/>
              <a:t>Hastalık raporlarında; a) Resmi sağlık kurulları, 657 sayılı Kanunun değişik 105 inci maddesindeki süreler dikkate alınarak, lüzum gördükleri süre kadar, b) Tek hekim 20 güne kadar, c) İkinci maddenin ikinci fıkrasında belirtilen hallerde sağlık memuru, hemşire ve ebeler 7 güne kadar</a:t>
            </a:r>
            <a:r>
              <a:rPr lang="tr-TR" sz="1200" dirty="0" smtClean="0"/>
              <a:t>, </a:t>
            </a:r>
            <a:r>
              <a:rPr lang="tr-TR" sz="1200" dirty="0"/>
              <a:t>d) Dış ülkelerde tek hekim veya sağlık kurulları, o ülkenin raporlarla ilgili mevzuatında </a:t>
            </a:r>
            <a:r>
              <a:rPr lang="tr-TR" sz="1200" dirty="0" err="1"/>
              <a:t>tesbit</a:t>
            </a:r>
            <a:r>
              <a:rPr lang="tr-TR" sz="1200" dirty="0"/>
              <a:t> edilmiş süreler kadar, Hastalık izni verilmesine lüzum gösterebilirler. </a:t>
            </a:r>
            <a:r>
              <a:rPr lang="tr-TR" sz="1200" dirty="0" smtClean="0"/>
              <a:t>Ancak (c)  Hemşire ve Ebeler 7 güne kadar) </a:t>
            </a:r>
            <a:r>
              <a:rPr lang="tr-TR" sz="1200" dirty="0"/>
              <a:t>bendine göre düzenlenmiş hastalık belgelerinin geçerli sayılabilmesi için bunların İl Sağlık ve Sosyal Yardım Müdürlüğünce veya bu kuruluş tarafından belirlenen bir hekim tarafından, (d) bendine göre alınan raporların geçerli sayılabilmesi için raporlardaki sürelerin o ülke mevzuatına uygunluğunun misyon şefince onaylanması zorunludur. </a:t>
            </a:r>
            <a:endParaRPr lang="tr-TR" sz="1200" i="1" u="sng" dirty="0" smtClean="0">
              <a:solidFill>
                <a:srgbClr val="FF0000"/>
              </a:solidFill>
            </a:endParaRPr>
          </a:p>
        </p:txBody>
      </p:sp>
      <p:pic>
        <p:nvPicPr>
          <p:cNvPr id="10242" name="Picture 2" descr="http://www.usakdh.gov.tr/wp-content/uploads/2015/05/saglikkurulu.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48939" y="188641"/>
            <a:ext cx="1872208" cy="936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4779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395536" y="980728"/>
            <a:ext cx="8136904" cy="4524315"/>
          </a:xfrm>
          <a:prstGeom prst="rect">
            <a:avLst/>
          </a:prstGeom>
        </p:spPr>
        <p:txBody>
          <a:bodyPr wrap="square">
            <a:spAutoFit/>
          </a:bodyPr>
          <a:lstStyle/>
          <a:p>
            <a:r>
              <a:rPr lang="tr-TR" b="1" dirty="0" smtClean="0">
                <a:solidFill>
                  <a:srgbClr val="0070C0"/>
                </a:solidFill>
              </a:rPr>
              <a:t>Madde  108</a:t>
            </a:r>
          </a:p>
          <a:p>
            <a:r>
              <a:rPr lang="tr-TR" b="1" dirty="0">
                <a:solidFill>
                  <a:srgbClr val="0070C0"/>
                </a:solidFill>
              </a:rPr>
              <a:t>Aylıksız izin: </a:t>
            </a:r>
            <a:endParaRPr lang="tr-TR" b="1" dirty="0" smtClean="0">
              <a:solidFill>
                <a:srgbClr val="0070C0"/>
              </a:solidFill>
            </a:endParaRPr>
          </a:p>
          <a:p>
            <a:endParaRPr lang="tr-TR" sz="1200" i="1" dirty="0"/>
          </a:p>
          <a:p>
            <a:pPr marL="228600" indent="-228600">
              <a:buAutoNum type="alphaUcParenR"/>
            </a:pPr>
            <a:r>
              <a:rPr lang="tr-TR" sz="1600" i="1" dirty="0" smtClean="0"/>
              <a:t>Memura, 105 inci maddenin son fıkrası uyarınca verilen iznin bitiminden itibaren, sağlık kurulu raporuyla belgelendirilmesi şartıyla, istekleri üzerine </a:t>
            </a:r>
            <a:r>
              <a:rPr lang="tr-TR" sz="1600" i="1" dirty="0" err="1" smtClean="0"/>
              <a:t>onsekiz</a:t>
            </a:r>
            <a:r>
              <a:rPr lang="tr-TR" sz="1600" i="1" dirty="0" smtClean="0"/>
              <a:t> aya kadar aylıksız izin verilebilir. </a:t>
            </a:r>
          </a:p>
          <a:p>
            <a:endParaRPr lang="tr-TR" sz="1600" i="1" dirty="0" smtClean="0"/>
          </a:p>
          <a:p>
            <a:r>
              <a:rPr lang="tr-TR" sz="1600" i="1" dirty="0" smtClean="0"/>
              <a:t>B) Doğum yapan memura, 104 üncü madde uyarınca verilen doğum sonrası analık izni süresinin veya aynı maddenin (F) fıkrası uyarınca verilen izin süresinin bitiminden; eşi doğum yapan memura ise, doğum tarihinden itibaren istekleri üzerine </a:t>
            </a:r>
            <a:r>
              <a:rPr lang="tr-TR" sz="1600" i="1" dirty="0" err="1" smtClean="0"/>
              <a:t>yirmidört</a:t>
            </a:r>
            <a:r>
              <a:rPr lang="tr-TR" sz="1600" i="1" dirty="0" smtClean="0"/>
              <a:t> aya kadar aylıksız izin verilir. </a:t>
            </a:r>
            <a:endParaRPr lang="tr-TR" sz="1600" i="1" dirty="0"/>
          </a:p>
          <a:p>
            <a:endParaRPr lang="tr-TR" sz="1600" i="1" dirty="0" smtClean="0"/>
          </a:p>
          <a:p>
            <a:pPr algn="just"/>
            <a:r>
              <a:rPr lang="tr-TR" sz="1600" i="1" dirty="0" smtClean="0"/>
              <a:t>C</a:t>
            </a:r>
            <a:r>
              <a:rPr lang="tr-TR" sz="1600" i="1" dirty="0"/>
              <a:t>) (Değişik birinci cümle: 29/1/2016-6663/7 </a:t>
            </a:r>
            <a:r>
              <a:rPr lang="tr-TR" sz="1600" i="1" dirty="0" err="1"/>
              <a:t>md.</a:t>
            </a:r>
            <a:r>
              <a:rPr lang="tr-TR" sz="1600" i="1" dirty="0"/>
              <a:t>) Üç yaşını doldurmamış bir çocuğu eşiyle birlikte veya münferit olarak evlat edinen memurlar ile memur olmayan eşin münferit olarak evlat edinmesi hâlinde memur olan eşlerine, 104 üncü maddenin (A) fıkrası uyarınca verilen sekiz haftalık iznin veya aynı maddenin (F) fıkrası uyarınca izin kullanılması hâlinde bu iznin bitiminden itibaren, istekleri üzerine yirmi dört aya kadar aylıksız izin verilir. Evlat edinen her iki eşin memur olması durumunda bu süre, eşlerin talebi üzerine </a:t>
            </a:r>
            <a:r>
              <a:rPr lang="tr-TR" sz="1600" i="1" dirty="0" err="1"/>
              <a:t>yirmidört</a:t>
            </a:r>
            <a:r>
              <a:rPr lang="tr-TR" sz="1600" i="1" dirty="0"/>
              <a:t> aylık süreyi geçmeyecek şekilde, birbirini izleyen iki bölüm hâlinde eşlere </a:t>
            </a:r>
            <a:r>
              <a:rPr lang="tr-TR" sz="1600" i="1" dirty="0" smtClean="0"/>
              <a:t>kullandırılabilir.</a:t>
            </a:r>
            <a:endParaRPr lang="tr-TR" sz="1600" i="1" dirty="0"/>
          </a:p>
        </p:txBody>
      </p:sp>
      <p:sp>
        <p:nvSpPr>
          <p:cNvPr id="5" name="AutoShape 6" descr="data:image/jpeg;base64,/9j/4AAQSkZJRgABAQAAAQABAAD/2wCEAAkGBxQTEhUUExMWFhUXGSAbFxgXFxgYGBobGhoaFxodHBgdHCggGBomHBoaITEhJSkrLi4uGB8zODMsNygtLisBCgoKDg0OGxAQGy0mICQsLDQtLDQvLyw0KzcsLCwsLywvLC0sLCwtNCwvLCwsLCw0LCwsLCwsLCwsLCwsLCwsLP/AABEIAKcBLQMBIgACEQEDEQH/xAAbAAACAgMBAAAAAAAAAAAAAAAFBgAEAgMHAf/EAEQQAAIBAgQDBgMEBwYGAgMAAAECEQMhAAQSMQVBUQYTImFxgTKRoSNCUrFicoKSwdHwBxQVM1PhJEOissLxFtI0c5P/xAAbAQABBQEBAAAAAAAAAAAAAAAEAAECAwUGB//EADYRAAEEAQMCAwUHBAIDAAAAAAEAAgMRBBIhMQVBEyJRYXGBkbEUFSOhwdHwBjLh8UKCQ1JT/9oADAMBAAIRAxEAPwDtxXGNSwkkCOeNuOe9uu0zf5VE8yJ5SNz5gbR1ImwgyaLKqllEbdRXvaDtQZ0q+lOQUfaNzn9BT1McsL9WjmKylidKg6tKbg8yXi7ekY38CyGti1Qsx3JNyef89sMNCvS0ppqFC3iSUbSRBuykAlSL8tt8X01g8yxDNPkuPhjYd0nUKL1YVjqEyNQn6xhuyWTcLNlMQSsrt1iMaU7R0dckBSAFMnwp4mlgeatYqbSoB5gFgpOdAZwBImBOxPhkfiiJHW2JBzTtSg7HmiGouQDM0Ko8dOoFYT91RqEbMoGl7bWDD8XLBngHGNY0MQGFips0jp18xuIwL4nlBVdZHgVwRDLKEKZ1JpIaZKm8gNyxbzuUFXxKQKg2J2aL6WHSRY7ggHlBHdI3VXZExZJbTXHdNy+RxNOAPAeMFnFNxpeLi0ahvB87/I9MF+KZ1aNJ6rbIJxEilrRyBzbQLtRx9qJWjRhqzkAWkLqsLc2MG3kSbYnA+y+k97mW72sRfVdV8v0j5x6WxU7F8MZqj5qsvjJIXrfc+Rg6R5eplywjtsnaL3KwC4VeOdtqFElU+1cWOmAo8i/P2nGHabOuzNRL1KSsAPCEI2UmTE+IvpsRt54S852ddAWTxoOlmHqvTzE+2MzKzSw6I+Vt9OwoZDqndQ7D1+KMP/aFWPw0aY9SzfW0Y0Z/tvmKqqtMLRtLEeItf7pI8PnY7i+FY9OeMlNx6/nbGb9unNgldH90YjacG8fFX62fruSWrVDO8u35Tb2xqFWpM6ztG/LGabchsL2ubAeuDnD+yOYq3K6F6vb6b4rjE8p8tlPK/FgHn0j4BCU4rmF2rMOW/L13wZ4L20rIwWtFRNpAAcE85sCOs/7YLj+z5dBBrtr5FVULPmDJI9CMJPFMg9GoabiGUz5RBAIPMGf6jBR+1Y1OcdvfaCacHNuNoF+6vkmyt2/YE6aSRNpYz7+GxxnS/tB/FREc4cz9UH54Q1F8bGS0zin7xnvlEHouJxR+a6nwrtXl6xCipoY7K4i/QN8JPlM+WD3d44TOOq/2f8SatliHJJpvok3JGlWWTzIDRPljTws4zHS4brD6p0oYrfEYdr+Sz7Sdl0zE1EinXA8LgRqI2DxuNv6AxQ7JZ2op7qrCsYJSIgkw0QIkNzFiGHPDlhM7b0HolMxSA+K56MR/2tAH6wXrbTB7LBcO4TlGMHsJJAAvfljXw/NirTSouzCcCuO5ou392piXceI8kHU/T/fYsAnc6ghPF+J1cwzUcs4VfvPzj/xH1OMctwHu50tqZhBZr25gD7gPQb4ZMjwhKVMIg82PNjzJ6nG7+6YtY5oWfkQyvNdksf4aykAtcXEIxMHnZdvPGB4eQd2AFwe7aD+lYbA9cD1jvrmf+KKARXJ+Fm0hAdO19NwAAz7AYELl9dJZUx3Kxpotu1XSCS7BnJEgHd5tpWZXjOUm9OiA3TS/D6ljyJkEgdYmOR8sW6fD2IZhDG2tefsRcCbiLg3HNSW4XC5dBpJG2kASLm0Dwj6DGs1iZCDTPS5+Y3/Zt+kMM+W27pRYPhy6mnZBdYOsLL20khUAI2IuQCwEyBboeWLtOjrojUARspiGUqBTaOhLKx85viqMu9NUQo2oCIA3MwPF8NyRued8X8rlnRASwOrxGLp4vFtyHKecbjbAWPPLI8+I2gOEdNisjj/CNEoP2frPQrmmzSrGDPXZTfqIE/qi5BJdYwo9o8kzIKiALUWQpHMG4/6gI3gmQbYYeDZ8VqKVB94A/MA/kRgx/qFRjuP9ruVq7QZopROkwzeEHpO59sIOZ4aukPJkwAIBMfdHIDckkwBJw39pRremnLn7/wAwpHvhb49TK1aZJhRTY32syFj7Qvz88Pq0RlyEnb4+Q2E8K5wHP0SoRN9wbw3nJUG/pG8EwYEdqMmdARKjBS2rQFLBQdXQyRJbSOUn30ZVoNMwQ4AGwBs6obb7arxHxdLuFPKhmlpIggrycHk3l+ckbEgwY50gNncd1JzI8TIbQ8h5Hu/NJlThFXvKL1FkmmkSQabLTpKBrtOo6fhE78xfHRnpEyAASeTbb35G8bWN4xUalJIKghiGiLSsAHoI0rHpizURmVgDc9ZuOYkbYs0FoO6Z+S2Z7abVJYOaAY01p6NIGwlJO4DCzRa/MyYxlr89/wCv4j54xzFWqrItRTfdYAFxssSIWIAmSWkwqnC1nc0wGYFU6agIVANiJ0t+tMLH8icCFm6A+ymWUkbI7nWalUSugPhs48twfW0E9LYJ9uc4Ki5eijWqt3hvuiqWHrfSflgLl1rsuhlYsaUiAGhtLMCTAEzoETESdseZGprzORSdSKShncd2GUezFVPp64uZxv2R+JqDNB9yf6RXL5eWsqJqb2EnHOeJ9tK7zD90CfCFswi8Tz8yfpjonaDJGtl6tNfiZfDyEiCAfIkQfXHG81ljquSrLYyLjqCDscZmfLIwtAND1XX9Hx4ZA4uALhVA+iP0uNtXIp1WAdhCVdxqEkAjmCpYTO+nygrTzJYkK2h1N7E7HziRtt1+aFnaMUiB91bfs/7DFns72oQaRmSQyWWqJJKkRpcAeKLeK5sNrnGfTpm6+4ReXDHjv0t2BHyV/inCqgqMwp+FrykkdTaJHX8tsDQPz/LDRke0VPUPtqR6kMqgefiIPsQI6nAHjtamMw3d+INDSPhki8Rci02EXxQ5hO9bo3DzCPw38VsV7lappuri+k3BuCNiCuxsdsdP7L8ZWssAyLlJuREakJ6rIgndWU3vjj1WtVYEJTYedx+Yxe4VxarQLPp0GQQIlZEg6hY3UsLdfOcaPT5DH5HVR/JZnWY2SjxYwbHs5/0u3NVA3OFDtdwYZuHoamqKAtv8tlmfiMCQTNifTBDhWZR0V6hFUb94t0B//XukehiLkYKZzi1GkAXqLcSoBkkeQFyPPbGtJG17dLuFz+PPJE8PaaIXI+JcGr5e9WmV891/eFvriizyIx0bjHbREBEBQf8AUuxB6Uxc/XHL+MZhTW7xKdRV+9K6VnmQseEYxcnp7Wbtd8F1OD1t0x0vZ/2HCsRg1w7i9WlQCU3NIFi7FY1MTAEkgx4QogfPou5bMioyqPVuhC8vSY+uDGksQApYsQAFuSfLAbNcR22JWpOYshu+7R8v4EX4Z2or0XDmq1WnuyudXh5lW3BG/Q7c5D32ooiplak7eFv3WDfkPrhP4B2VqVGU1aZSkPiDDSSB90JvfYzFsPvFWii56DG5giXR+J67WuT6sYDJ+DXG9cIP2Sqd1lPtD8AJM8huPpgbwnM1GQ1SSGrEnzCydIB5CPFbmTjDN5uMmAP+YqD20rqI9Gb/AKcENARFFgFUAnlYXvjTjaOSucy5XAAMKzosR4gSCPvbk+szqHri7l8+/VWHQjSfYi3sfmMLY7S0mJRY0D/mahdhv4d9PmJ22i+LlBtjIPQjbCa6OS9J4VDnZGPp1XR9UKyrxWBIOn+9N8WYGmCj3CC5UsQImXdoPhFxdQ/YCwJNBCwaqRfvpcMwPhMDxkfAo0CNzdyJZKikBtTZ2CwpB2Oqm0QT96CfELU1Y85ximSc0aZTvtIooojL076a0oVQ78yg5/G/KaDytdpsWj/GM2yZFRTJVqj6Q6KU03JJg3ghdPuMEMjxVKOTpVqhPiVQSRcsbSfU4U+JZxqhpoxcAM5AYq3kbg789jeb4IZ3N95Soq4ghnEG6kkMwUjqApOx+GxviWlBOygHOPoNvzTZxEgqrjYHUD6KWH1AxhEU1j7o0/u+H+GKVDibFEDKk6VlbkHwjnyv5HBDK5mmw03UmTpYEXNzB2bmbE4cAtNlWvcyZpa07obm21U3X9Ex6xIPzvj3sS4OXOkyA7AeggDFnNZbQGYxAUn5DA/+z2hpys/idm+Zm3z+c4nIQRshsNkjXHWpxW+Z9BHyUH/yOFvjtcvWUBSxpSiqJGpqgEzYbQBYjfzGGxb5xlYcwR7oR/441Lwqc+aoXTTVBJI+KoRpkHn4YB6FR1OK3nyhqIjh/GMvsQKjwY0Gos8EM8VIsFYgBYEmY8VzcKIEDDfTyOkTv9Pqca+MZQVKFRArSRKmOYuI5jpPnjZkKpr0UqSJIBFgQGFjIPKZFotzGK2VG4hvBVroBKA+XdwWzuBEg6j7WmDaPY48VOto3JxYWnDaiRERAEWnmedo9L+yl2t7RKyNSotuPHUHQfdU852LdNr7TdLoG6kzAM7wGBNDZRXAvINwRcHHNe2+TX+/rTT7/dAwJOpmC/8AaFJ8pwT7LdqjSpolWWp6Vgi7JIH7y+W45TYDzPFavEErKwZO8QSNp+yA9DdgQeuINlDxsVPJwjiuBLea39U5Vs0iVRT0/dEtawYlVB5xKn6Y5vkqLU8xk25CppJ9xv52b2OGXN5lXzjW3QrdSLBij+KeoEiOQ2O4FqTPkRVUmUfUp9dUX6eLFzBdrPM1vr0K6nha7c8OpNlalRqaF1CwxUFhDrz3wd4fmhVpq4+8AfQ88UO1yTksx5Uy37vi/hgeYWxw9hWtjuqVpHqPquP5keE+h/LAjheQWp42ECbAc4/rbBp1nA7hdcIsNaD7Y5yN7gw6eV2+REx8rNfFH9ETp0wo8IA2G3UwPzxcRI2/3Prgc3EKcfFzHXkRjeOJU/xfniGl57FOXs7EK3GMtRHPFBuKUh976H+WMTxel+I/ut/LDeG/0KiZY+7giGQzL0WLUiVJ3jY+o2P9RGLNbPEktTppTLAd43xSwESin4SRvqJ67zgH/i1L8R/cb+WNi8WpbBv+lh+YwTHPkRim2gp8TClcHOAv6+9bKtNUDOT4omW1FmJYLEhSB8Q3gYyqLjzN5cuuofDpEepdD+Q+uKFXig+6rE+3874eaB+hjq3I3+aWJmReJJHYppAA+C35WgquxAEkT77H+Hyw29hch3mYDnakNX7R8K/TV8hhT4ejwWezNy6Afx546j2DyWjLlzvUYn2Xwj6gn9rE8OPXPv2TdTnEeKdO2r9eUyYA9ta0ZV1mC9h6yI+sD0OD2Ezib/3viFKipmnR8VT1E29zAP6vnffbyuOkPlVPiS92+XpsurwIIG86W2kgSQqi8bnFTjC5usYqUGSlNlR6Z1frEm89I/jg721p6HpVQLgET5i6/QvgZVoOTdj+8T8r4Az81sIDHA7+myuxsN0rtTS2x6i0IyzO1Y0Fp1NSrJl0AAtzEybjBbKU6tJoIGhvi1VAYPVbb9Rt/EKMsP71UkCyTe9op9cY8RqCn3mnLq3dkK8hQAWEiRBO35jrgHEkqT8CMk+/19UdnR64qnkaB7voi/DKDMSYpBBXUy1UDwhGLaUAsuuJ5uSZ8IxiOGQlNhTosRTUXzDEgvVj4ubFbs02A0rhUo8WqGw7imPJDHpYH8sUOK8ZrAiHUCN6aso99Qn+GNxmPlu5aB8f8FZRycRoprifh+5Ca2XRUYK1ONT2XSv35Bu0Rb64mXqKq0gCGIZjGoE3R7zO8GJ88IIztRrmo8/rt/PGlAzuqgkszBRJ5kwMGjGl7kLHc2JzjV7rtGTcVETQ6nwwWnUq6VGpieYUedzp643UK6LRpg1B8CmS41TAOqZ3m+MOx2VTJ0dDEs4JBgdDcRNpN73iJ2xzbtPwirRJq1Yio/gAYMSLx6RtHyxGMB7y29lfJCYow4c2uk8b43/wjqzDUx0qw+8nxEwOcAi1jI6wGHgOS7nL0qZ3VRq/WN2+pOEDs7wDU1LLsSRT8VS8hTYuB+j3gRY60qh546dgd9AkBHQ6i0F/KA8Vbu6y1eVp9Ab/AELH9g41ZjtAdQTRGudH3iQAra7bDSTY7sI9SHHsrrpkb2+fQe+3vhU4bXilJsKY0m14UagfdSG9ziDj3VGRM+IeUd/qmvgGbapS8XxKdJ3vEcz8Xrzxp4GO7q16HJWDp+rUnbyBBGBPC8+yTp0qXOoroNrCFY6viAI2sCedsWOIcVRGoZrqGpugILGbiL3h136NOBxMx52PC0mRyBoDhuVQ7fZ7xpSDGykuATB1EaZGx+E79cJmeqwjnorH/pOLfEaz1arO3xG7RcC30UCBfkB1xT4nl2FOqCCTBXY/EQw6bAq1/wBE4EeXSPutl1MDYsbH0OcNVbrRlDFNB0AHyti7k8xFei5BPjUGNz4hE9eeNeW4dXCCaLnfZbxCttvsy2AnfoY8XLVbOKLkIy20nULgg6fW0bnbrDsa9ktgd1DKnx58PQ54sjbfv2/NNRzCpl3cEEaSZAUbjSBbc3iTJ2k4v9j8j3mTdWEB5A5RcxA9xha4hnjUpVECkEkAeZENvzvB8xf06B2XoaMtTHl9OX0jGo3+21wOIw35uTZ/RB+xmaanOWqEalJ0+YkkR7cuQ04Zs/l+8pPTOzqy/vAj+OFjtLkTTqiuhIMgiOoM/wA7cwx8sEsh2mpVYVQxqRLKqloAMEyOU+/lhPbe/qjopK8p5C5aaDiAykN0jnz+uNDZdCZP8sdBo9jkqFqiVhod3eO7Mgu7OQZfcEkG287YM8P4HTy6MX0uNIklBspdiecnxfQYwm9Ok1Heguuf1uLwxtqPp/sLlBy9PmFiLz0xto8NDqPs+QmAenXHUq2UpIprVaSALBCKgJnYTA8TyRA2BPOJwHz/AGjO1JQBBIZQNJjpUIIMbE6QoO7DfFzemkcvKFd1ppO0Y+f+Ehng6fg+p/niDhtL8I9z/vhyo56vr1I9SrNhGsoTAJtfRa8NyMgEXwd4V2hDulNh43JEDSxUqCx1lSVjwmLg3HhF8WHpZq9Z/nxVA64268MX8v0XNk4an4AceJw6mWjSL7326x0x2rGrMUQysp+8CD7iMM3p9G9ZUn9W1Ajwx/Pgk/inZynRZSCWVyVCkxpIBaBpgaYB5TtfCPXyaU676RCX08x8UG/qDjoVevVqspdIYCyQ1mIE3IGozaYA/M2cx2SpVNLMzhxTVCVIg6ZMwQbyTiMsL5nv03Ww3J+KoxZo8ctcQPgFzmkwLqi3ZmCgebEKJ6XIx2LKUBTRUGyqAPYRhfyvZOjSqJVaq50NqAYoFJggT4bxM+oGNfHu1mn7PLL3tU2B+4p23uT7A7eYwRhYpiBvkpup5zZ3CjsPgrXazj4y66FP2r2H6INp9d49D0xs7KcJFGlqI+0e7HnGwE+n9WwO7N9nG1nMZlu8qkyCeRNva1gOnyDbg7gUsoeY6kF7W5XXl2/RvbeB8UeenUB64WcvX101vJXwt+stifQ7jyIw/OsiMIvFeGvln1KJpGxEWAuRPMAbA3sY5CczqOK6eO28hGYkwik83BQ+gP8Ai2Mfd9tkH8MXMomly8vRZpQEOCpVTAEMpA3BiIuPIYyp1Ec6liRY9QTFj8h8sYitDEAagRFQAAEACzd5Eq0cpBsIiMZOLIA/S4lu1LSnZqZYAKs1cmp/zFWsw+9Vp0yfmiqfrjQnB6Tgq1GmS1optVo2mwjWwJ/q2ND8aA8KsjLyNRhRN7gCZP7RAXrG5vo4I1aWXycaW+W4wW/LyoHbSW1CjGglG7BaT8/2ZpCmXR6gMnShpzKqYYgAkwsHxfCwjTOE+qiqbifPbHVqvB6LafC0KulVDsoAmYAHmT88as7wyjUAU2AvAexjqNiPXG3H1+GqIcfgFjv6NIXbED4oF2TqpWHdLlmrMASxLKqEbWqsJBvsDNjGLHDsjRWlVqVKaJLfZ0ioq6Sp0sutlIY6rFQSSdIsSMe5zhGWA+GpUMjSq2ULOw0hdIbaRPkCbYaOzHBCxStURURL0qSgBQ1/EQLWkwL3JMk3wQMpkjdcdi/gofZnMdpfvXxRfspwb+7UfF/mPBfygeFfYb9WLHng1iYmKEUBSxqJIjCVxHK93WlhNOpYjlquBPUajHn3gHIS74ocTyAqKRAM7g7H1/LDjcUq5WX/AD+cJIGVC2dXZhSA0sxZQ2pjqudJsyweiHoQLvEqIqoQyOWZTpZh4liGCFt4JNrWvi4K7oRTdWa9iAS8C5kD/MjqL+9sWaxldSsCvIi/9HFPggavag8jImaG+zgoJRzSRTeQFKqpIE+IgruZuDYEzYx6+d6UliVaGhukkC5Uk6R8JgWBEgHl7UyKqtRZIlpEgMBI5qeUj+t8baWVLcxsI02tsVP4hJMAjnibbrdBSZDy80djwtbamGjburLpKsyztY7wIIMAwLXJGLFChvBMQNUmVEczN7D3gDeBi09BgYbwgC5aAPIYrZzPayKOXBLKQWaIudpP3AN/xG0RGoTDbTxsfKfNsPqqmXoHMZtgohUCofJgCW9wDfoSV5XfaVMKABsBA9sUOC8LGXphQZP3mgCSdzA8/wCrYI4cnagteKPTuq/EKYamysJBH++Frh9ChSoAiroq71FY6mLnf7P4ieQK3IA3GGs3j+uRwC4rmNFQgVEp6E1guurUbjSLiIsbXvhDik7hTtQ9yocL449JSKtMrLM0XMamLRYSDe8jfBmjx7L1FjWsMIgwZ67csWEopVRWZQSQD/RGB2a7K5d/EySepif3o1fXEjpKi3xB6EfJWMxkUr02pCu5RljwtTJA8mKlp8yZwvVuzNWgT3RaqhM3ILTy1qbP0DC4tHXFjMdhqWqUrVUgWhja9o6Ysr2dzCgac5Ut+IsfyIHzBwmnTwk9uvkEe5UcvwTM1hFQd3T/AAsVj/8AknhP7UHDHwzglKidQGp4jW2/oOSj0wHPCc9Ns5aOYH/1/jjauQzknVmRA56UHXnpw7nkiuyZkbWnVRJ9SmXGqtmUT4mVfUgYW6XDKjj7XME8rO4Bv1ED5Y2L2SSTJHrBJ+bEnEK9qt1n0V1+0dH7hL+ai38yPQHATOdrKrnTl6RY9QCR9YP0GDC9nKQXSxLAfdYll6/CxI+QwUy+XVAAqgDyGFsmt59iScv2YzeZbvM1V09FEkgHl6eR+WGrhXAqNAeBZPNjc9MEeftj0HDWn0Dkr3ExiGxCcMprLGDoGkEYyOPBzwkkucT7M6r0mKHlG3paCB5THQDAV1WlpSro8O0MpUHzTUDNt4Y+mHatm1QDUwB5D7zHoo3J8scr7UUqFPL95Sop3lWoyM7gsVgx4NRNuh999hciOOrLQr4Nd01x9yZKlcxI8QPQVIM+qRH0xXos4Hhouw5KCpK+Q8sJ3Z3iFTLV6bISVgB1mQwhS0yYBI2PIgeeOt5biodyirFnKnrofQ0ruLn6HA0OHBKLAPzV0880J3I+STeJ1syV0rlnTUPiPxAc7Wi3/rF2v2apBUAMu5XSEqEnSCCWLc1jnpmSIa4wxcPDM9+8sD3muNOu0BPIeLa2252v0MiiEsoAJ3gASepgXPr1OD48eKIU0IAyyyG3FDeHdm0S7trPpA/MmTzYkk7TFsHAMeTtjLFicADhTExMTCTqYmJiYSSr5vJrUEMNjIIsQeoPI4X+K8EqKNVKoCZuXHji8eJSrGP0icNGMXSRBxIGiq5I9QNJK4N2dd6PeVXd3qCSVdQRMxYpyFp1X9MecIy2ban4Kg08iAqzB3BCnffBfOZfSVoA1HV5+zVlEKN7mDpuBExfbBnIae7XQIWBA8sPxuqRG1zhQqkCpdmi51V31t5ktY8r2jBnIcMp0RCKB1gAflti5iYYuJVzY2g33XkYkY9xMRVi804G8cyeumbE7SASpIm41C6+o2nBPGFamGBB2OHBoqL22KVPgtTVRQ6g1twdQjkJ52588XtOAFCr/dqmgg6GI8bWiAQAIXTACgSTNxjKr2wya/8AOn9VHYH0IWD7HEXva3k0pQRvkFNBNexHYx4FwEodr8o0faxJjxI6j5lYHzxlxPtVlqJKtU1ON1TxEep+FT5EjEPGjq9QpXfZptWnSb9KKK5mutNS7sFVRcnYYD8D42mbqVNKOFpxBaNLTN4HO3ngHn+3VGohU0WZTyYi/PkbX6E4HZftsaS6aNCmqzMeLfqTqufPAzs6EOHmFfFHM6VlOafIb94C6VHLGjK2LLyUwPQgGPaY+WEEf2iVR8VGnH6xX85xayH9oSAnvqLLqMlkYOANhIIBgADacSbmwO/5KD+lZbeWfmD+qe4xIxWfiFJVVmqIoYSpZgJBuCJOME4tQJgVqRPQVFn88FWEBpd6K5GJGPC4AmRG88oxoymfp1PgcE3BBkMNJgypgiJG45jrh1FWIxIx7iYSS8jEAwL49xtMsokFmb4VH1LHkv8AE4SM/wBq6zkyWVeQQ6fqLn54cC1TLOyPlOfEwVr0WCMAQVaoCI/RVgT1Mgi825nCV294exQBKXhVhUZ10gm+2mJNpv8A74pLxdjuTqEHUTJBEEGTsQROD3AWavTzE+IsgUMxkF/EYn0K+lo3xXNGXNq1bh5zS6tJS32V4AtZ+8r1Ep0QRYuoLx92DsLQT7C+3TaGcyoZmSpRDMfEwZJPqeeEChw2qFIWlUF5P2b267DfFYUCkGd/l03w8MIY2ghsjqD3OtzNuy6zSqBhKkEdQQR9MZRjm3D861IhxKk8xYH1/EPI/THQOG5wVqa1BzmfIglT7SDfEyKU4JxKNlZjHuJiYZXqYmJiYSSmJiYmEkpiYmJhJITxfh5bxoxVgD4gSCAQNUQP0R8sbeD5tGVUVShCKwVonQbK1iRBg+dsETjl3bDtAFqvRy66EJ+2ZLM5nTuLx6RIk3kYhLMGN3TxQOc/y/H2LpYzdMtoDpq/DqGr5TON2OXZbs1RKowrgEDX9mFQhRpZ4JEkqDPkY5Y6fTWABJMDc3Pzw0T3OFuFKyWMMNA2ssTExMWKpac5mVpIzuYVRLHoOZPkNz5DCp2l7bpRAWmPGwnU4KqOlt2Ply+mDHa9oylQfihd4mWHPCbluNVRUdG2mOo6gMDa4O/ODgDMyTF5R37+iPwscPOpwuu3Fpa4nnqlYh6tRnIkiSYBIIsAQBvyxY4ZwM1Vp1WqR3smnfw6UBN4uo3+YtgrxrgCPReplqempBJppYNNmKrsrBSYi1/fFPsxxhhSVWUPSQaVZrBAw5tM3DEX/CY+HFOLG2Rhc42j8nMqRrYhp9nqVo/w+p3gpqupm+HR4lYbEhtiOpMRsYwNIA2Fv53x0HMVaqyRUawJOrSAdyZIAIPmPW98I/EMuKdQpEQfhO68wpMAEhdNxbpOA8vGbG3U3i1sYOW+STTJV12/P9FXjGSDGsnEpgsYUFj0USfkL4ADSeFquIA3Ks0tP3yF99z1PkMV3jlty6EcvpjzM0mS9RWQH8SlZ8hIv6Y0l4Hn/wCRNh8zGLfDcaFbqhr2i36tgFvzWZ0hfiYgRpG4C2G52xry+aDfdZfJh/ESMDs5xPxsbEWA6Qo0iLTG3PGYOoK2jcgdVuTuPQbY6aTo2OItTnEEDcriIv6jzHTaWMaQTQFe33o7k89Upf5bMFO6gmDPIqLNO22OgUstTp1cshfu6zATBiYUArAtJgjpYnexVOz3EaK1BqpUaRJkVVUDSd48eoKp2kEbgc8YcR4ga/EUdDIFaktONtKuokeROo+hxmY0giYCHarIHuW1m45yZC3RpppJPr6LreJjzGnNZpaYE8/Tlc7kADGwuYSd25eKwBFmpCPZyWH1XCPmMwARh843Xp5ruy9SlQKOdIdhqYMNPONM+E+3mDhWz/YzNDxBVqA7FGB9DBj6TibXClm5WO8yagLW/sjSpvVLuupUGrTvqawUQbE6jN+mH2nXLxCrbqxkeyKR9cJHZyi2Wo16lYFGQjSCIYkC3xCLl42O5wwcN42alLW5RLkeoHPxOI6Wm4OEAHFXxl2PGB3O/tWPFu0/duqqFJiWMsQBsBEKVbnfYRvNtK5nL506f8uvyJMhj01CNXvDdOeFLtSwXMMwcEOJWGU7AAiATG04JdmGShTbNVIJA+xUmNTEaZHUbiRt4umEWgcKDZ5JHlrx5e6qZ9jSco8ghojeD1nptfzx0DsPP9zpz5/9x/jOOTZnN6311GtqljtOoyYHqZjD92W7W0Uo0qbU6iAC7kArJuTYzGonacI8KGJpD3Ht2TziYwo1VdQykMpuCDII9cZ4gtFTExMTCSUxMTEwklMTExMJJUuM5k06FVxuqEjyMWOOLky06S0XIAkzsI9rfLHcczSDoynZgQfe3PCjW4Xl8pq7pXaqQ0PBcUzzLHYEK2oDchNidxZ8cyuBvYIvHyBE0ityqPZvhxXuhEkSwIvEgggHb4fDhs7Or9jOnTqZmAt8JY6IC2HhAsPW8zivwdO9VqneVASxGmRCjlFul53v5YM0qYVQqiABAHQCwxexmkUq55vEI2WTNAk2A3wicR7fHWRQpqUFtTz4vMAEQPXDV2kpO2VrLTEuUIAG5tcDzIkY4u3iVdIECJB2sIg9IP5YDzZ3x0G9+60ek4kU5cZN6rZN2f7Y9+nd1qYS+pXUnTqCtpDKbrJgTJ3xlmqCmKgnYNKx4gPGBtf264UDSOiOcH+h6Y29ku0wkZeqdI/5bMbD9Anp0nb8syVz523yW/RaU2NHikaNg7smyhVDgFGBI22sfMxqU+kYC5bg7rWKoqGkXDNpGrTBDTBIOqVgw0kBZFhgr/h0OdBKypkWgXkRzF9XPmY3xu4fUqAw6RH4RAFvUhhM3F9pFzDQzOi/t4QksbXmzyjFNFCqANc3EkKGvM+a+YEch0wKzXZKrWqtUqVo1GwWkzwNgJOjYc4xcyNcrVdRCl4YEg6b2gst9wx3Avghms0aWk1BTg8yXUHzD6ip/a0+uNyOOLIiDiNljyZ2RjSkMIBQHKdj6aMTWcuOSwaQj9IyWPosYO0c2qoVo6QiWPdxSpA28IIBZmkgbb85tjRUzhlStOotQ/AvhQHozQWLINzfy3ti7S0KrJpapps+lC+pj42kAHxEmTNpb1i5sUcO0YVbp58q3ZDj7BwlzjFb7LME1AH0MwXvagIAVp8DLvIEzYzvAxzOsvwwTLAFvIhbR9PkMdQ7QUHpZKs5GgtSZWVaIAGqLFgR0A1bdAJM8lzAaNRMAifQf+saELGuFuHCyHvc06WEi/byvKFIMwOyr/7jB3I7R8vS2B/D8qdKyreMzpA5DaTsOZv1GDJyVSk7LUUBhYgEGDfoehGM7qOZG/DfpO5NfIrb6PgTR9Rj1A0AT8x/lQ438I4klDMK5XUygsqzALbLPlcn9nGioQASdgPywO4eNRaqfvGB5Af7/ljl4Dp/E9Pqu6yR4lQj/lz7u/7JupdtM4KmtqoI/BoQJ6C2qPVpwW472rWulEUiUcyXIg6IKmASNzAM8hNpIISMpkGqVDoBZoki03gXPTpg/X7LV6FOnmGps8kipTUamRTGkwNzYz0kDlfY6fLK9/m3Hqua69BBFj3EAHg1Q9FTo06dViSdWxJIM3Mgyesbjpi6mar5TxUWmkTcWIk8mB+WoQdr4pQCBSSnUpgwWaqGEKLCJu3oNoODMo1M022I0z9J8uuNkgELhfEfG/YlB+Mcdq5wgHSiKJIAMTcSRq8R5AW5nGNTtBVACUylFR/poBtzLfFPMmfXrgdwdToefi139lWPbc++Ms9RBF+oI8o39iJHvjncnMf4xYDQC9D6V06I4zZnjU4i7P0Vqvn61VQKtQuAwYBr7bTNx7HbG/NcQpv/AJmlNCHu6SKwQmAoII538Ra8CxM4otUCiSP5YHZ4F6oRehE+pGr5AYfBnmfKATsm63iY0WK54aA7b6rLhtMT3jAn8IJ+v9fywTp5pibwYO0GYiSdUwLwIvj2pllVQo2AEYt9muy9XOPU01xTpqQG8OpuchdgOW/XnjoT5V5+xplcQE/9g821Sk5Pwh4U9fCpJ+o+uGbFPhHDUy9JaVMQqjnuTzJ8ycXMUlbTBpaAVMTExMMpKYmJiYSSmJiYmEkhXHM0yhUQxJmoRZlpgHUVPJp28tUXGNOVRavdilTX+7IdQc/fbxDwDmJJJdtzcTvjZx7KgqXO2mKkb6RcN+yZPoWwM/8AlK0VFNqTl1hQwjQ5IGllYm4O/OL9DhDc0ndQaCi3BcilLXoHNVLc2KKASTzMyPUHBTGrK0tKhZkjc9Sbk+5k++NuEmUwg/2icKprTqVgqBoGwIYkusmxGrznqcP2FHt9lVqUKxvqWk2npIGr+vTDOYHtII7FITGJzXA1uPqudDYYU89lG70hAd/4kD0M4aco0op8hirl6UE9Qxn5n+H545uKQxFxC7vJgGSGA+9WuBcZzFD/ADYqJAA5sIkiI5SSPK3TB1O1y88tW9JWPn/tgBp+Rx4mwPUA/PFbpw7ctFqB6Wy6Dj+SIf8AzSstY1FyrqNIUAMWNiTcxBktcQBYdMMHBu0+XzQJJaiRAr0mEo/4dK+u4HIEQZGFJUxtFPqcFs6q9jNAaEDJ/T8DpNeo/VdB4x2jy+Xp6+9psT8IDA32lgDYA8t7R6B+D8fyig/bpUdjJAWqzEm5kAATJJwptGPAMXM6yWigz81RN/TYlcC6Q0PZ/lMXabj1Otl6tNUuQAkLUJJn3Ata5545+2SruwJphVF4ZlvHW/0wyoBGJU8sRl6zM5ukAAFPB/TeNG8OLiSPd+yw7NajXX+8sqU1uYUsWIuF8MkSfLDBxOrk69VnL1qZbchUZSQAJ0zqG3KML2nGcYDGVTdOkV/PatU4Pm1eI6/h+yodoULWoKwpgeLUwLEgnxQNhESALRzx5laWlVA2i3vfBaku58jgXlh4VHQR8rYi+bWzgDfsrMaERyk2Tt3T9/ZXlf8A8irG7KgP6qyf+4YfXMAnC5/Z7lO7yak7u7sf3tI+ijBziFSEbqRjo8aPTG1q4nqE2qaST2lInbTOa6lFgLAspM+4/jgQxxt7ZCKesC6Op+Z0n6HGgGRjQLdJpcvM8vAcVXACljuCCSOsDqBM9PU+26h2dq18q9ZSoGliEYkN4ZkWFjAn5YwIwc7IZ3SzUWPhqbHo5Gn6iB6geeM+fCikdrI3W10zrGRE3wA7Y8fsgnAuz75rUpKDSPF4j4p2KwJFxvykWx5V4T3LQRDKNLSoBsBaBYcjaxnni3wnMtlKqsQZTwuvVZ0sPW0jzUYa+0lJalJa9OGFhqHMEwD7ExHn5YnDjxwHyjlLMzZ8+H8Q7t5C5/WucOn9mvhoT/qOzfWP4HCZnpGo9ASP4fXDp2bfuqVNIuqrt53PvM4MDdVrIhfoGr2p3xMa8u+pQeuNmBTst1psWpiYmJhJ1qv54l/PHpx6MJJYwfPHhnzxkxxSq8UpCfGD6EX98SAJ4UXOa3krT2goaqD+JwVUsNLESQpsYPiU7EfxxzHiOWY6S+osFCr8UKB8IHWOpkm/pjplXjNEjS15BB2IvyN8L+eylC/dIgDd2RAAglij35W0/LE2nw9yFU4eP5GOTbkaxenTe/iUH5gHFhvfAZ+PpB0ibAi8b9PbGmp2gvYDbefLaOuGEbj2Sdkxt2JRLPZvSLTJ+nmcLvEQ7oyEk6kYc+YI98azmz+KZXmeZ5Y2ZWS1IkzG9/MnBAjDQs+TIMjlzbI3pIRMkAfQY0NVCOwYwGgg33iCLeg+eNyZgLqQIx01GXwlbQxWR4saVJqAkUmaG0geG58vFjkRC4vLQL9y9NdlsbC15cAaG544WT5tQLEk8vC2/wAsYUc7TgeJoFp0ty9sXf7pUDgmhO19SQLeuM6WSfSfsqe4trE8/wBE4t+731/Y5BnrMV7ys/NV6efpfjb91v5Y1HOreCx/Zb+WCdHIvpbwUx+3E/8ARjNMnU3imSCLd4fn8F8N93yf+h+YT/fUA/8AM35FBjn15Bz+ycZjOiNnE+R9MF2yVaG8FM+K0VPX9DGynk6o0FlQW5uZBvy0Yf7vk/8AmfmEx63Bz4zfkUGyud1uqKHLsYVYMk9MOtPsqvdgNVdaseKQGpA9BEN5TNyDj3sRwsB3qsULp4VCnUFZviYEgXCGBMfER54Zu5aZ0nxSIItvpAPkLX6Qfu4MgwGNHnbuVnZfVpHvAjfsO42tJVTsrmvuoKg3DI4v+9GBPFqL5dVNWnUUsSBaTaOU+f546PXqqrhmbwUhBkiSSTb1c3J6TOwOE7i+bqZgOEqItSbsWgIDGkLzBi/lvvpOJfdkR4tVnruQyrpJ1bjhIK01eTaTFpttO+N8sF8MkgQN/i5X9ceVciaNSJRpg6wTFrG3XFzht6yaoZe9ViBOykvckxyGAn4pEgjA7rYx84GB0znWaTv2fzFcNTyupk00jTUnqjlalUg2LHQQgjkTscF+0NeohFzpjr+eKtXiQasKg02YMJP3e70FJHmS2K/Fcw1ZwbAHz28sdJEwg7rhMqYOZTbtCeJ5dq1KovikoSN9wJ/hgFkw5QfFttvynDQutVUDqZvflhcahmKdZkoh2SPCVpaxdQYmLGSR5xicpANoKOJz2ltLQQ07n54yqOREaieoJ/hzxiuSz27UK9t4oR/3C/scGOHcEzAIqGlUY0pZVKhdbkeCxAspIJgn4eeKS4K2PFdqFrzj4JIlia2kd9Hw6hAF/wAUWaLWG0497O5ipegxbu6p0kXsW8OpfOY/PlgMOH55W1d3mC0tdqZNzPRDqkmZ/PHn+G8QIUmnVtNu7ePom3thrFUryx4l1hW+L5d1qJRYHWzBSL/rN7QMEzWdWkEg9L4tcOoZiqxNfKuKiJ9lXKGTIujAAtEWDRI8xi0uWLBfBVkEz9k/h5QfDvOLoXjuh8jGcK0DZMHA+IEqAZv64OThLyGXrJMCpeI+zfkd9rYcKFXVNiLcwV+U74qlAuwjMQv004LYffEGJ0x6cVItZacTSMTEwklhUohhBEjp/W+B/wD8ey/+n/1P/wDbHmJh7KYtB5Cy/wAAy/8Apj5t/PA7i2Rpo2lFAPdOYv8AdZCu+15+eJiYYk0pxNAcKC15Otk2JVgNWsqLPeQXWIsPDa/4cGl4PRH/ACx9f54mJhBxUXMaDwvTwmj/AKa/LHo4XR/01+WJiYeym0j0Qir2GyLEk0YkljD1ACTc2DY3cP7O5VHcJl6YCwANINyASb8z4R+ziYmIhoBsBWOke4aSTSIf4RQ/0KX7i/yxSzNPLqSoo0pG8oIFgeSybdMTEw9qFBLOb4h9rCUqUA6Y0IGJNl3Uhfm3tgzRzCJXpUGpUxUqSWXQvhUKxBLgQWOnYDrfaZiYve0ACvRCxvdZv1Vri1ECpTVAgkNKlFvEEeKJXn1xWrUaQINSmFmACYddXKGjWp9otiYmKwNlN8jg8BbKuQVWHghjYEWJ3gagZ6xceeI+Z7lNZqaUG5YFxt0A1T7xiYmI2rHcWlrj/EmzL0qSqE1sAHgXL2DFJNgAd2m8R0e+G8Np0Ka06YhV67km5JPNibk+eJiYcqEW+5Vnux0x73Y6YmJiKuXunEjExMJJSMTSMeYmEkvdIx5oHTExMJJTQOmPO7HQYmJhJLLSMeaB0xMTCSU0Dpj3TiYmEkppxIxMTCSX/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6" name="AutoShape 8" descr="data:image/jpeg;base64,/9j/4AAQSkZJRgABAQAAAQABAAD/2wCEAAkGBxQTEhUUExMWFhUXGSAbFxgXFxgYGBobGhoaFxodHBgdHCggGBomHBoaITEhJSkrLi4uGB8zODMsNygtLisBCgoKDg0OGxAQGy0mICQsLDQtLDQvLyw0KzcsLCwsLywvLC0sLCwtNCwvLCwsLCw0LCwsLCwsLCwsLCwsLCwsLP/AABEIAKcBLQMBIgACEQEDEQH/xAAbAAACAgMBAAAAAAAAAAAAAAAFBgAEAgMHAf/EAEQQAAIBAgQDBgMEBwYGAgMAAAECEQMhAAQSMQVBUQYTImFxgTKRoSNCUrFicoKSwdHwBxQVM1PhJEOissLxFtI0c5P/xAAbAQABBQEBAAAAAAAAAAAAAAAEAAECAwUGB//EADYRAAEEAQMCAwUHBAIDAAAAAAEAAgMRBBIhMQVBEyJRYXGBkbEUFSOhwdHwBjLh8UKCQ1JT/9oADAMBAAIRAxEAPwDtxXGNSwkkCOeNuOe9uu0zf5VE8yJ5SNz5gbR1ImwgyaLKqllEbdRXvaDtQZ0q+lOQUfaNzn9BT1McsL9WjmKylidKg6tKbg8yXi7ekY38CyGti1Qsx3JNyef89sMNCvS0ppqFC3iSUbSRBuykAlSL8tt8X01g8yxDNPkuPhjYd0nUKL1YVjqEyNQn6xhuyWTcLNlMQSsrt1iMaU7R0dckBSAFMnwp4mlgeatYqbSoB5gFgpOdAZwBImBOxPhkfiiJHW2JBzTtSg7HmiGouQDM0Ko8dOoFYT91RqEbMoGl7bWDD8XLBngHGNY0MQGFips0jp18xuIwL4nlBVdZHgVwRDLKEKZ1JpIaZKm8gNyxbzuUFXxKQKg2J2aL6WHSRY7ggHlBHdI3VXZExZJbTXHdNy+RxNOAPAeMFnFNxpeLi0ahvB87/I9MF+KZ1aNJ6rbIJxEilrRyBzbQLtRx9qJWjRhqzkAWkLqsLc2MG3kSbYnA+y+k97mW72sRfVdV8v0j5x6WxU7F8MZqj5qsvjJIXrfc+Rg6R5eplywjtsnaL3KwC4VeOdtqFElU+1cWOmAo8i/P2nGHabOuzNRL1KSsAPCEI2UmTE+IvpsRt54S852ddAWTxoOlmHqvTzE+2MzKzSw6I+Vt9OwoZDqndQ7D1+KMP/aFWPw0aY9SzfW0Y0Z/tvmKqqtMLRtLEeItf7pI8PnY7i+FY9OeMlNx6/nbGb9unNgldH90YjacG8fFX62fruSWrVDO8u35Tb2xqFWpM6ztG/LGabchsL2ubAeuDnD+yOYq3K6F6vb6b4rjE8p8tlPK/FgHn0j4BCU4rmF2rMOW/L13wZ4L20rIwWtFRNpAAcE85sCOs/7YLj+z5dBBrtr5FVULPmDJI9CMJPFMg9GoabiGUz5RBAIPMGf6jBR+1Y1OcdvfaCacHNuNoF+6vkmyt2/YE6aSRNpYz7+GxxnS/tB/FREc4cz9UH54Q1F8bGS0zin7xnvlEHouJxR+a6nwrtXl6xCipoY7K4i/QN8JPlM+WD3d44TOOq/2f8SatliHJJpvok3JGlWWTzIDRPljTws4zHS4brD6p0oYrfEYdr+Sz7Sdl0zE1EinXA8LgRqI2DxuNv6AxQ7JZ2op7qrCsYJSIgkw0QIkNzFiGHPDlhM7b0HolMxSA+K56MR/2tAH6wXrbTB7LBcO4TlGMHsJJAAvfljXw/NirTSouzCcCuO5ou392piXceI8kHU/T/fYsAnc6ghPF+J1cwzUcs4VfvPzj/xH1OMctwHu50tqZhBZr25gD7gPQb4ZMjwhKVMIg82PNjzJ6nG7+6YtY5oWfkQyvNdksf4aykAtcXEIxMHnZdvPGB4eQd2AFwe7aD+lYbA9cD1jvrmf+KKARXJ+Fm0hAdO19NwAAz7AYELl9dJZUx3Kxpotu1XSCS7BnJEgHd5tpWZXjOUm9OiA3TS/D6ljyJkEgdYmOR8sW6fD2IZhDG2tefsRcCbiLg3HNSW4XC5dBpJG2kASLm0Dwj6DGs1iZCDTPS5+Y3/Zt+kMM+W27pRYPhy6mnZBdYOsLL20khUAI2IuQCwEyBboeWLtOjrojUARspiGUqBTaOhLKx85viqMu9NUQo2oCIA3MwPF8NyRued8X8rlnRASwOrxGLp4vFtyHKecbjbAWPPLI8+I2gOEdNisjj/CNEoP2frPQrmmzSrGDPXZTfqIE/qi5BJdYwo9o8kzIKiALUWQpHMG4/6gI3gmQbYYeDZ8VqKVB94A/MA/kRgx/qFRjuP9ruVq7QZopROkwzeEHpO59sIOZ4aukPJkwAIBMfdHIDckkwBJw39pRremnLn7/wAwpHvhb49TK1aZJhRTY32syFj7Qvz88Pq0RlyEnb4+Q2E8K5wHP0SoRN9wbw3nJUG/pG8EwYEdqMmdARKjBS2rQFLBQdXQyRJbSOUn30ZVoNMwQ4AGwBs6obb7arxHxdLuFPKhmlpIggrycHk3l+ckbEgwY50gNncd1JzI8TIbQ8h5Hu/NJlThFXvKL1FkmmkSQabLTpKBrtOo6fhE78xfHRnpEyAASeTbb35G8bWN4xUalJIKghiGiLSsAHoI0rHpizURmVgDc9ZuOYkbYs0FoO6Z+S2Z7abVJYOaAY01p6NIGwlJO4DCzRa/MyYxlr89/wCv4j54xzFWqrItRTfdYAFxssSIWIAmSWkwqnC1nc0wGYFU6agIVANiJ0t+tMLH8icCFm6A+ymWUkbI7nWalUSugPhs48twfW0E9LYJ9uc4Ki5eijWqt3hvuiqWHrfSflgLl1rsuhlYsaUiAGhtLMCTAEzoETESdseZGprzORSdSKShncd2GUezFVPp64uZxv2R+JqDNB9yf6RXL5eWsqJqb2EnHOeJ9tK7zD90CfCFswi8Tz8yfpjonaDJGtl6tNfiZfDyEiCAfIkQfXHG81ljquSrLYyLjqCDscZmfLIwtAND1XX9Hx4ZA4uALhVA+iP0uNtXIp1WAdhCVdxqEkAjmCpYTO+nygrTzJYkK2h1N7E7HziRtt1+aFnaMUiB91bfs/7DFns72oQaRmSQyWWqJJKkRpcAeKLeK5sNrnGfTpm6+4ReXDHjv0t2BHyV/inCqgqMwp+FrykkdTaJHX8tsDQPz/LDRke0VPUPtqR6kMqgefiIPsQI6nAHjtamMw3d+INDSPhki8Rci02EXxQ5hO9bo3DzCPw38VsV7lappuri+k3BuCNiCuxsdsdP7L8ZWssAyLlJuREakJ6rIgndWU3vjj1WtVYEJTYedx+Yxe4VxarQLPp0GQQIlZEg6hY3UsLdfOcaPT5DH5HVR/JZnWY2SjxYwbHs5/0u3NVA3OFDtdwYZuHoamqKAtv8tlmfiMCQTNifTBDhWZR0V6hFUb94t0B//XukehiLkYKZzi1GkAXqLcSoBkkeQFyPPbGtJG17dLuFz+PPJE8PaaIXI+JcGr5e9WmV891/eFvriizyIx0bjHbREBEBQf8AUuxB6Uxc/XHL+MZhTW7xKdRV+9K6VnmQseEYxcnp7Wbtd8F1OD1t0x0vZ/2HCsRg1w7i9WlQCU3NIFi7FY1MTAEkgx4QogfPou5bMioyqPVuhC8vSY+uDGksQApYsQAFuSfLAbNcR22JWpOYshu+7R8v4EX4Z2or0XDmq1WnuyudXh5lW3BG/Q7c5D32ooiplak7eFv3WDfkPrhP4B2VqVGU1aZSkPiDDSSB90JvfYzFsPvFWii56DG5giXR+J67WuT6sYDJ+DXG9cIP2Sqd1lPtD8AJM8huPpgbwnM1GQ1SSGrEnzCydIB5CPFbmTjDN5uMmAP+YqD20rqI9Gb/AKcENARFFgFUAnlYXvjTjaOSucy5XAAMKzosR4gSCPvbk+szqHri7l8+/VWHQjSfYi3sfmMLY7S0mJRY0D/mahdhv4d9PmJ22i+LlBtjIPQjbCa6OS9J4VDnZGPp1XR9UKyrxWBIOn+9N8WYGmCj3CC5UsQImXdoPhFxdQ/YCwJNBCwaqRfvpcMwPhMDxkfAo0CNzdyJZKikBtTZ2CwpB2Oqm0QT96CfELU1Y85ximSc0aZTvtIooojL076a0oVQ78yg5/G/KaDytdpsWj/GM2yZFRTJVqj6Q6KU03JJg3ghdPuMEMjxVKOTpVqhPiVQSRcsbSfU4U+JZxqhpoxcAM5AYq3kbg789jeb4IZ3N95Soq4ghnEG6kkMwUjqApOx+GxviWlBOygHOPoNvzTZxEgqrjYHUD6KWH1AxhEU1j7o0/u+H+GKVDibFEDKk6VlbkHwjnyv5HBDK5mmw03UmTpYEXNzB2bmbE4cAtNlWvcyZpa07obm21U3X9Ex6xIPzvj3sS4OXOkyA7AeggDFnNZbQGYxAUn5DA/+z2hpys/idm+Zm3z+c4nIQRshsNkjXHWpxW+Z9BHyUH/yOFvjtcvWUBSxpSiqJGpqgEzYbQBYjfzGGxb5xlYcwR7oR/441Lwqc+aoXTTVBJI+KoRpkHn4YB6FR1OK3nyhqIjh/GMvsQKjwY0Gos8EM8VIsFYgBYEmY8VzcKIEDDfTyOkTv9Pqca+MZQVKFRArSRKmOYuI5jpPnjZkKpr0UqSJIBFgQGFjIPKZFotzGK2VG4hvBVroBKA+XdwWzuBEg6j7WmDaPY48VOto3JxYWnDaiRERAEWnmedo9L+yl2t7RKyNSotuPHUHQfdU852LdNr7TdLoG6kzAM7wGBNDZRXAvINwRcHHNe2+TX+/rTT7/dAwJOpmC/8AaFJ8pwT7LdqjSpolWWp6Vgi7JIH7y+W45TYDzPFavEErKwZO8QSNp+yA9DdgQeuINlDxsVPJwjiuBLea39U5Vs0iVRT0/dEtawYlVB5xKn6Y5vkqLU8xk25CppJ9xv52b2OGXN5lXzjW3QrdSLBij+KeoEiOQ2O4FqTPkRVUmUfUp9dUX6eLFzBdrPM1vr0K6nha7c8OpNlalRqaF1CwxUFhDrz3wd4fmhVpq4+8AfQ88UO1yTksx5Uy37vi/hgeYWxw9hWtjuqVpHqPquP5keE+h/LAjheQWp42ECbAc4/rbBp1nA7hdcIsNaD7Y5yN7gw6eV2+REx8rNfFH9ETp0wo8IA2G3UwPzxcRI2/3Prgc3EKcfFzHXkRjeOJU/xfniGl57FOXs7EK3GMtRHPFBuKUh976H+WMTxel+I/ut/LDeG/0KiZY+7giGQzL0WLUiVJ3jY+o2P9RGLNbPEktTppTLAd43xSwESin4SRvqJ67zgH/i1L8R/cb+WNi8WpbBv+lh+YwTHPkRim2gp8TClcHOAv6+9bKtNUDOT4omW1FmJYLEhSB8Q3gYyqLjzN5cuuofDpEepdD+Q+uKFXig+6rE+3874eaB+hjq3I3+aWJmReJJHYppAA+C35WgquxAEkT77H+Hyw29hch3mYDnakNX7R8K/TV8hhT4ejwWezNy6Afx546j2DyWjLlzvUYn2Xwj6gn9rE8OPXPv2TdTnEeKdO2r9eUyYA9ta0ZV1mC9h6yI+sD0OD2Ezib/3viFKipmnR8VT1E29zAP6vnffbyuOkPlVPiS92+XpsurwIIG86W2kgSQqi8bnFTjC5usYqUGSlNlR6Z1frEm89I/jg721p6HpVQLgET5i6/QvgZVoOTdj+8T8r4Az81sIDHA7+myuxsN0rtTS2x6i0IyzO1Y0Fp1NSrJl0AAtzEybjBbKU6tJoIGhvi1VAYPVbb9Rt/EKMsP71UkCyTe9op9cY8RqCn3mnLq3dkK8hQAWEiRBO35jrgHEkqT8CMk+/19UdnR64qnkaB7voi/DKDMSYpBBXUy1UDwhGLaUAsuuJ5uSZ8IxiOGQlNhTosRTUXzDEgvVj4ubFbs02A0rhUo8WqGw7imPJDHpYH8sUOK8ZrAiHUCN6aso99Qn+GNxmPlu5aB8f8FZRycRoprifh+5Ca2XRUYK1ONT2XSv35Bu0Rb64mXqKq0gCGIZjGoE3R7zO8GJ88IIztRrmo8/rt/PGlAzuqgkszBRJ5kwMGjGl7kLHc2JzjV7rtGTcVETQ6nwwWnUq6VGpieYUedzp643UK6LRpg1B8CmS41TAOqZ3m+MOx2VTJ0dDEs4JBgdDcRNpN73iJ2xzbtPwirRJq1Yio/gAYMSLx6RtHyxGMB7y29lfJCYow4c2uk8b43/wjqzDUx0qw+8nxEwOcAi1jI6wGHgOS7nL0qZ3VRq/WN2+pOEDs7wDU1LLsSRT8VS8hTYuB+j3gRY60qh546dgd9AkBHQ6i0F/KA8Vbu6y1eVp9Ab/AELH9g41ZjtAdQTRGudH3iQAra7bDSTY7sI9SHHsrrpkb2+fQe+3vhU4bXilJsKY0m14UagfdSG9ziDj3VGRM+IeUd/qmvgGbapS8XxKdJ3vEcz8Xrzxp4GO7q16HJWDp+rUnbyBBGBPC8+yTp0qXOoroNrCFY6viAI2sCedsWOIcVRGoZrqGpugILGbiL3h136NOBxMx52PC0mRyBoDhuVQ7fZ7xpSDGykuATB1EaZGx+E79cJmeqwjnorH/pOLfEaz1arO3xG7RcC30UCBfkB1xT4nl2FOqCCTBXY/EQw6bAq1/wBE4EeXSPutl1MDYsbH0OcNVbrRlDFNB0AHyti7k8xFei5BPjUGNz4hE9eeNeW4dXCCaLnfZbxCttvsy2AnfoY8XLVbOKLkIy20nULgg6fW0bnbrDsa9ktgd1DKnx58PQ54sjbfv2/NNRzCpl3cEEaSZAUbjSBbc3iTJ2k4v9j8j3mTdWEB5A5RcxA9xha4hnjUpVECkEkAeZENvzvB8xf06B2XoaMtTHl9OX0jGo3+21wOIw35uTZ/RB+xmaanOWqEalJ0+YkkR7cuQ04Zs/l+8pPTOzqy/vAj+OFjtLkTTqiuhIMgiOoM/wA7cwx8sEsh2mpVYVQxqRLKqloAMEyOU+/lhPbe/qjopK8p5C5aaDiAykN0jnz+uNDZdCZP8sdBo9jkqFqiVhod3eO7Mgu7OQZfcEkG287YM8P4HTy6MX0uNIklBspdiecnxfQYwm9Ok1Heguuf1uLwxtqPp/sLlBy9PmFiLz0xto8NDqPs+QmAenXHUq2UpIprVaSALBCKgJnYTA8TyRA2BPOJwHz/AGjO1JQBBIZQNJjpUIIMbE6QoO7DfFzemkcvKFd1ppO0Y+f+Ehng6fg+p/niDhtL8I9z/vhyo56vr1I9SrNhGsoTAJtfRa8NyMgEXwd4V2hDulNh43JEDSxUqCx1lSVjwmLg3HhF8WHpZq9Z/nxVA64268MX8v0XNk4an4AceJw6mWjSL7326x0x2rGrMUQysp+8CD7iMM3p9G9ZUn9W1Ajwx/Pgk/inZynRZSCWVyVCkxpIBaBpgaYB5TtfCPXyaU676RCX08x8UG/qDjoVevVqspdIYCyQ1mIE3IGozaYA/M2cx2SpVNLMzhxTVCVIg6ZMwQbyTiMsL5nv03Ww3J+KoxZo8ctcQPgFzmkwLqi3ZmCgebEKJ6XIx2LKUBTRUGyqAPYRhfyvZOjSqJVaq50NqAYoFJggT4bxM+oGNfHu1mn7PLL3tU2B+4p23uT7A7eYwRhYpiBvkpup5zZ3CjsPgrXazj4y66FP2r2H6INp9d49D0xs7KcJFGlqI+0e7HnGwE+n9WwO7N9nG1nMZlu8qkyCeRNva1gOnyDbg7gUsoeY6kF7W5XXl2/RvbeB8UeenUB64WcvX101vJXwt+stifQ7jyIw/OsiMIvFeGvln1KJpGxEWAuRPMAbA3sY5CczqOK6eO28hGYkwik83BQ+gP8Ai2Mfd9tkH8MXMomly8vRZpQEOCpVTAEMpA3BiIuPIYyp1Ec6liRY9QTFj8h8sYitDEAagRFQAAEACzd5Eq0cpBsIiMZOLIA/S4lu1LSnZqZYAKs1cmp/zFWsw+9Vp0yfmiqfrjQnB6Tgq1GmS1optVo2mwjWwJ/q2ND8aA8KsjLyNRhRN7gCZP7RAXrG5vo4I1aWXycaW+W4wW/LyoHbSW1CjGglG7BaT8/2ZpCmXR6gMnShpzKqYYgAkwsHxfCwjTOE+qiqbifPbHVqvB6LafC0KulVDsoAmYAHmT88as7wyjUAU2AvAexjqNiPXG3H1+GqIcfgFjv6NIXbED4oF2TqpWHdLlmrMASxLKqEbWqsJBvsDNjGLHDsjRWlVqVKaJLfZ0ioq6Sp0sutlIY6rFQSSdIsSMe5zhGWA+GpUMjSq2ULOw0hdIbaRPkCbYaOzHBCxStURURL0qSgBQ1/EQLWkwL3JMk3wQMpkjdcdi/gofZnMdpfvXxRfspwb+7UfF/mPBfygeFfYb9WLHng1iYmKEUBSxqJIjCVxHK93WlhNOpYjlquBPUajHn3gHIS74ocTyAqKRAM7g7H1/LDjcUq5WX/AD+cJIGVC2dXZhSA0sxZQ2pjqudJsyweiHoQLvEqIqoQyOWZTpZh4liGCFt4JNrWvi4K7oRTdWa9iAS8C5kD/MjqL+9sWaxldSsCvIi/9HFPggavag8jImaG+zgoJRzSRTeQFKqpIE+IgruZuDYEzYx6+d6UliVaGhukkC5Uk6R8JgWBEgHl7UyKqtRZIlpEgMBI5qeUj+t8baWVLcxsI02tsVP4hJMAjnibbrdBSZDy80djwtbamGjburLpKsyztY7wIIMAwLXJGLFChvBMQNUmVEczN7D3gDeBi09BgYbwgC5aAPIYrZzPayKOXBLKQWaIudpP3AN/xG0RGoTDbTxsfKfNsPqqmXoHMZtgohUCofJgCW9wDfoSV5XfaVMKABsBA9sUOC8LGXphQZP3mgCSdzA8/wCrYI4cnagteKPTuq/EKYamysJBH++Frh9ChSoAiroq71FY6mLnf7P4ieQK3IA3GGs3j+uRwC4rmNFQgVEp6E1guurUbjSLiIsbXvhDik7hTtQ9yocL449JSKtMrLM0XMamLRYSDe8jfBmjx7L1FjWsMIgwZ67csWEopVRWZQSQD/RGB2a7K5d/EySepif3o1fXEjpKi3xB6EfJWMxkUr02pCu5RljwtTJA8mKlp8yZwvVuzNWgT3RaqhM3ILTy1qbP0DC4tHXFjMdhqWqUrVUgWhja9o6Ysr2dzCgac5Ut+IsfyIHzBwmnTwk9uvkEe5UcvwTM1hFQd3T/AAsVj/8AknhP7UHDHwzglKidQGp4jW2/oOSj0wHPCc9Ns5aOYH/1/jjauQzknVmRA56UHXnpw7nkiuyZkbWnVRJ9SmXGqtmUT4mVfUgYW6XDKjj7XME8rO4Bv1ED5Y2L2SSTJHrBJ+bEnEK9qt1n0V1+0dH7hL+ai38yPQHATOdrKrnTl6RY9QCR9YP0GDC9nKQXSxLAfdYll6/CxI+QwUy+XVAAqgDyGFsmt59iScv2YzeZbvM1V09FEkgHl6eR+WGrhXAqNAeBZPNjc9MEeftj0HDWn0Dkr3ExiGxCcMprLGDoGkEYyOPBzwkkucT7M6r0mKHlG3paCB5THQDAV1WlpSro8O0MpUHzTUDNt4Y+mHatm1QDUwB5D7zHoo3J8scr7UUqFPL95Sop3lWoyM7gsVgx4NRNuh999hciOOrLQr4Nd01x9yZKlcxI8QPQVIM+qRH0xXos4Hhouw5KCpK+Q8sJ3Z3iFTLV6bISVgB1mQwhS0yYBI2PIgeeOt5biodyirFnKnrofQ0ruLn6HA0OHBKLAPzV0880J3I+STeJ1syV0rlnTUPiPxAc7Wi3/rF2v2apBUAMu5XSEqEnSCCWLc1jnpmSIa4wxcPDM9+8sD3muNOu0BPIeLa2252v0MiiEsoAJ3gASepgXPr1OD48eKIU0IAyyyG3FDeHdm0S7trPpA/MmTzYkk7TFsHAMeTtjLFicADhTExMTCTqYmJiYSSr5vJrUEMNjIIsQeoPI4X+K8EqKNVKoCZuXHji8eJSrGP0icNGMXSRBxIGiq5I9QNJK4N2dd6PeVXd3qCSVdQRMxYpyFp1X9MecIy2ban4Kg08iAqzB3BCnffBfOZfSVoA1HV5+zVlEKN7mDpuBExfbBnIae7XQIWBA8sPxuqRG1zhQqkCpdmi51V31t5ktY8r2jBnIcMp0RCKB1gAflti5iYYuJVzY2g33XkYkY9xMRVi804G8cyeumbE7SASpIm41C6+o2nBPGFamGBB2OHBoqL22KVPgtTVRQ6g1twdQjkJ52588XtOAFCr/dqmgg6GI8bWiAQAIXTACgSTNxjKr2wya/8AOn9VHYH0IWD7HEXva3k0pQRvkFNBNexHYx4FwEodr8o0faxJjxI6j5lYHzxlxPtVlqJKtU1ON1TxEep+FT5EjEPGjq9QpXfZptWnSb9KKK5mutNS7sFVRcnYYD8D42mbqVNKOFpxBaNLTN4HO3ngHn+3VGohU0WZTyYi/PkbX6E4HZftsaS6aNCmqzMeLfqTqufPAzs6EOHmFfFHM6VlOafIb94C6VHLGjK2LLyUwPQgGPaY+WEEf2iVR8VGnH6xX85xayH9oSAnvqLLqMlkYOANhIIBgADacSbmwO/5KD+lZbeWfmD+qe4xIxWfiFJVVmqIoYSpZgJBuCJOME4tQJgVqRPQVFn88FWEBpd6K5GJGPC4AmRG88oxoymfp1PgcE3BBkMNJgypgiJG45jrh1FWIxIx7iYSS8jEAwL49xtMsokFmb4VH1LHkv8AE4SM/wBq6zkyWVeQQ6fqLn54cC1TLOyPlOfEwVr0WCMAQVaoCI/RVgT1Mgi825nCV294exQBKXhVhUZ10gm+2mJNpv8A74pLxdjuTqEHUTJBEEGTsQROD3AWavTzE+IsgUMxkF/EYn0K+lo3xXNGXNq1bh5zS6tJS32V4AtZ+8r1Ep0QRYuoLx92DsLQT7C+3TaGcyoZmSpRDMfEwZJPqeeEChw2qFIWlUF5P2b267DfFYUCkGd/l03w8MIY2ghsjqD3OtzNuy6zSqBhKkEdQQR9MZRjm3D861IhxKk8xYH1/EPI/THQOG5wVqa1BzmfIglT7SDfEyKU4JxKNlZjHuJiYZXqYmJiYSSmJiYmEkpiYmJhJITxfh5bxoxVgD4gSCAQNUQP0R8sbeD5tGVUVShCKwVonQbK1iRBg+dsETjl3bDtAFqvRy66EJ+2ZLM5nTuLx6RIk3kYhLMGN3TxQOc/y/H2LpYzdMtoDpq/DqGr5TON2OXZbs1RKowrgEDX9mFQhRpZ4JEkqDPkY5Y6fTWABJMDc3Pzw0T3OFuFKyWMMNA2ssTExMWKpac5mVpIzuYVRLHoOZPkNz5DCp2l7bpRAWmPGwnU4KqOlt2Ply+mDHa9oylQfihd4mWHPCbluNVRUdG2mOo6gMDa4O/ODgDMyTF5R37+iPwscPOpwuu3Fpa4nnqlYh6tRnIkiSYBIIsAQBvyxY4ZwM1Vp1WqR3smnfw6UBN4uo3+YtgrxrgCPReplqempBJppYNNmKrsrBSYi1/fFPsxxhhSVWUPSQaVZrBAw5tM3DEX/CY+HFOLG2Rhc42j8nMqRrYhp9nqVo/w+p3gpqupm+HR4lYbEhtiOpMRsYwNIA2Fv53x0HMVaqyRUawJOrSAdyZIAIPmPW98I/EMuKdQpEQfhO68wpMAEhdNxbpOA8vGbG3U3i1sYOW+STTJV12/P9FXjGSDGsnEpgsYUFj0USfkL4ADSeFquIA3Ks0tP3yF99z1PkMV3jlty6EcvpjzM0mS9RWQH8SlZ8hIv6Y0l4Hn/wCRNh8zGLfDcaFbqhr2i36tgFvzWZ0hfiYgRpG4C2G52xry+aDfdZfJh/ESMDs5xPxsbEWA6Qo0iLTG3PGYOoK2jcgdVuTuPQbY6aTo2OItTnEEDcriIv6jzHTaWMaQTQFe33o7k89Upf5bMFO6gmDPIqLNO22OgUstTp1cshfu6zATBiYUArAtJgjpYnexVOz3EaK1BqpUaRJkVVUDSd48eoKp2kEbgc8YcR4ga/EUdDIFaktONtKuokeROo+hxmY0giYCHarIHuW1m45yZC3RpppJPr6LreJjzGnNZpaYE8/Tlc7kADGwuYSd25eKwBFmpCPZyWH1XCPmMwARh843Xp5ruy9SlQKOdIdhqYMNPONM+E+3mDhWz/YzNDxBVqA7FGB9DBj6TibXClm5WO8yagLW/sjSpvVLuupUGrTvqawUQbE6jN+mH2nXLxCrbqxkeyKR9cJHZyi2Wo16lYFGQjSCIYkC3xCLl42O5wwcN42alLW5RLkeoHPxOI6Wm4OEAHFXxl2PGB3O/tWPFu0/duqqFJiWMsQBsBEKVbnfYRvNtK5nL506f8uvyJMhj01CNXvDdOeFLtSwXMMwcEOJWGU7AAiATG04JdmGShTbNVIJA+xUmNTEaZHUbiRt4umEWgcKDZ5JHlrx5e6qZ9jSco8ghojeD1nptfzx0DsPP9zpz5/9x/jOOTZnN6311GtqljtOoyYHqZjD92W7W0Uo0qbU6iAC7kArJuTYzGonacI8KGJpD3Ht2TziYwo1VdQykMpuCDII9cZ4gtFTExMTCSUxMTEwklMTExMJJUuM5k06FVxuqEjyMWOOLky06S0XIAkzsI9rfLHcczSDoynZgQfe3PCjW4Xl8pq7pXaqQ0PBcUzzLHYEK2oDchNidxZ8cyuBvYIvHyBE0ityqPZvhxXuhEkSwIvEgggHb4fDhs7Or9jOnTqZmAt8JY6IC2HhAsPW8zivwdO9VqneVASxGmRCjlFul53v5YM0qYVQqiABAHQCwxexmkUq55vEI2WTNAk2A3wicR7fHWRQpqUFtTz4vMAEQPXDV2kpO2VrLTEuUIAG5tcDzIkY4u3iVdIECJB2sIg9IP5YDzZ3x0G9+60ek4kU5cZN6rZN2f7Y9+nd1qYS+pXUnTqCtpDKbrJgTJ3xlmqCmKgnYNKx4gPGBtf264UDSOiOcH+h6Y29ku0wkZeqdI/5bMbD9Anp0nb8syVz523yW/RaU2NHikaNg7smyhVDgFGBI22sfMxqU+kYC5bg7rWKoqGkXDNpGrTBDTBIOqVgw0kBZFhgr/h0OdBKypkWgXkRzF9XPmY3xu4fUqAw6RH4RAFvUhhM3F9pFzDQzOi/t4QksbXmzyjFNFCqANc3EkKGvM+a+YEch0wKzXZKrWqtUqVo1GwWkzwNgJOjYc4xcyNcrVdRCl4YEg6b2gst9wx3Avghms0aWk1BTg8yXUHzD6ip/a0+uNyOOLIiDiNljyZ2RjSkMIBQHKdj6aMTWcuOSwaQj9IyWPosYO0c2qoVo6QiWPdxSpA28IIBZmkgbb85tjRUzhlStOotQ/AvhQHozQWLINzfy3ti7S0KrJpapps+lC+pj42kAHxEmTNpb1i5sUcO0YVbp58q3ZDj7BwlzjFb7LME1AH0MwXvagIAVp8DLvIEzYzvAxzOsvwwTLAFvIhbR9PkMdQ7QUHpZKs5GgtSZWVaIAGqLFgR0A1bdAJM8lzAaNRMAifQf+saELGuFuHCyHvc06WEi/byvKFIMwOyr/7jB3I7R8vS2B/D8qdKyreMzpA5DaTsOZv1GDJyVSk7LUUBhYgEGDfoehGM7qOZG/DfpO5NfIrb6PgTR9Rj1A0AT8x/lQ438I4klDMK5XUygsqzALbLPlcn9nGioQASdgPywO4eNRaqfvGB5Af7/ljl4Dp/E9Pqu6yR4lQj/lz7u/7JupdtM4KmtqoI/BoQJ6C2qPVpwW472rWulEUiUcyXIg6IKmASNzAM8hNpIISMpkGqVDoBZoki03gXPTpg/X7LV6FOnmGps8kipTUamRTGkwNzYz0kDlfY6fLK9/m3Hqua69BBFj3EAHg1Q9FTo06dViSdWxJIM3Mgyesbjpi6mar5TxUWmkTcWIk8mB+WoQdr4pQCBSSnUpgwWaqGEKLCJu3oNoODMo1M022I0z9J8uuNkgELhfEfG/YlB+Mcdq5wgHSiKJIAMTcSRq8R5AW5nGNTtBVACUylFR/poBtzLfFPMmfXrgdwdToefi139lWPbc++Ms9RBF+oI8o39iJHvjncnMf4xYDQC9D6V06I4zZnjU4i7P0Vqvn61VQKtQuAwYBr7bTNx7HbG/NcQpv/AJmlNCHu6SKwQmAoII538Ra8CxM4otUCiSP5YHZ4F6oRehE+pGr5AYfBnmfKATsm63iY0WK54aA7b6rLhtMT3jAn8IJ+v9fywTp5pibwYO0GYiSdUwLwIvj2pllVQo2AEYt9muy9XOPU01xTpqQG8OpuchdgOW/XnjoT5V5+xplcQE/9g821Sk5Pwh4U9fCpJ+o+uGbFPhHDUy9JaVMQqjnuTzJ8ycXMUlbTBpaAVMTExMMpKYmJiYSSmJiYmEkhXHM0yhUQxJmoRZlpgHUVPJp28tUXGNOVRavdilTX+7IdQc/fbxDwDmJJJdtzcTvjZx7KgqXO2mKkb6RcN+yZPoWwM/8AlK0VFNqTl1hQwjQ5IGllYm4O/OL9DhDc0ndQaCi3BcilLXoHNVLc2KKASTzMyPUHBTGrK0tKhZkjc9Sbk+5k++NuEmUwg/2icKprTqVgqBoGwIYkusmxGrznqcP2FHt9lVqUKxvqWk2npIGr+vTDOYHtII7FITGJzXA1uPqudDYYU89lG70hAd/4kD0M4aco0op8hirl6UE9Qxn5n+H545uKQxFxC7vJgGSGA+9WuBcZzFD/ADYqJAA5sIkiI5SSPK3TB1O1y88tW9JWPn/tgBp+Rx4mwPUA/PFbpw7ctFqB6Wy6Dj+SIf8AzSstY1FyrqNIUAMWNiTcxBktcQBYdMMHBu0+XzQJJaiRAr0mEo/4dK+u4HIEQZGFJUxtFPqcFs6q9jNAaEDJ/T8DpNeo/VdB4x2jy+Xp6+9psT8IDA32lgDYA8t7R6B+D8fyig/bpUdjJAWqzEm5kAATJJwptGPAMXM6yWigz81RN/TYlcC6Q0PZ/lMXabj1Otl6tNUuQAkLUJJn3Ata5545+2SruwJphVF4ZlvHW/0wyoBGJU8sRl6zM5ukAAFPB/TeNG8OLiSPd+yw7NajXX+8sqU1uYUsWIuF8MkSfLDBxOrk69VnL1qZbchUZSQAJ0zqG3KML2nGcYDGVTdOkV/PatU4Pm1eI6/h+yodoULWoKwpgeLUwLEgnxQNhESALRzx5laWlVA2i3vfBaku58jgXlh4VHQR8rYi+bWzgDfsrMaERyk2Tt3T9/ZXlf8A8irG7KgP6qyf+4YfXMAnC5/Z7lO7yak7u7sf3tI+ijBziFSEbqRjo8aPTG1q4nqE2qaST2lInbTOa6lFgLAspM+4/jgQxxt7ZCKesC6Op+Z0n6HGgGRjQLdJpcvM8vAcVXACljuCCSOsDqBM9PU+26h2dq18q9ZSoGliEYkN4ZkWFjAn5YwIwc7IZ3SzUWPhqbHo5Gn6iB6geeM+fCikdrI3W10zrGRE3wA7Y8fsgnAuz75rUpKDSPF4j4p2KwJFxvykWx5V4T3LQRDKNLSoBsBaBYcjaxnni3wnMtlKqsQZTwuvVZ0sPW0jzUYa+0lJalJa9OGFhqHMEwD7ExHn5YnDjxwHyjlLMzZ8+H8Q7t5C5/WucOn9mvhoT/qOzfWP4HCZnpGo9ASP4fXDp2bfuqVNIuqrt53PvM4MDdVrIhfoGr2p3xMa8u+pQeuNmBTst1psWpiYmJhJ1qv54l/PHpx6MJJYwfPHhnzxkxxSq8UpCfGD6EX98SAJ4UXOa3krT2goaqD+JwVUsNLESQpsYPiU7EfxxzHiOWY6S+osFCr8UKB8IHWOpkm/pjplXjNEjS15BB2IvyN8L+eylC/dIgDd2RAAglij35W0/LE2nw9yFU4eP5GOTbkaxenTe/iUH5gHFhvfAZ+PpB0ibAi8b9PbGmp2gvYDbefLaOuGEbj2Sdkxt2JRLPZvSLTJ+nmcLvEQ7oyEk6kYc+YI98azmz+KZXmeZ5Y2ZWS1IkzG9/MnBAjDQs+TIMjlzbI3pIRMkAfQY0NVCOwYwGgg33iCLeg+eNyZgLqQIx01GXwlbQxWR4saVJqAkUmaG0geG58vFjkRC4vLQL9y9NdlsbC15cAaG544WT5tQLEk8vC2/wAsYUc7TgeJoFp0ty9sXf7pUDgmhO19SQLeuM6WSfSfsqe4trE8/wBE4t+731/Y5BnrMV7ys/NV6efpfjb91v5Y1HOreCx/Zb+WCdHIvpbwUx+3E/8ARjNMnU3imSCLd4fn8F8N93yf+h+YT/fUA/8AM35FBjn15Bz+ycZjOiNnE+R9MF2yVaG8FM+K0VPX9DGynk6o0FlQW5uZBvy0Yf7vk/8AmfmEx63Bz4zfkUGyud1uqKHLsYVYMk9MOtPsqvdgNVdaseKQGpA9BEN5TNyDj3sRwsB3qsULp4VCnUFZviYEgXCGBMfER54Zu5aZ0nxSIItvpAPkLX6Qfu4MgwGNHnbuVnZfVpHvAjfsO42tJVTsrmvuoKg3DI4v+9GBPFqL5dVNWnUUsSBaTaOU+f546PXqqrhmbwUhBkiSSTb1c3J6TOwOE7i+bqZgOEqItSbsWgIDGkLzBi/lvvpOJfdkR4tVnruQyrpJ1bjhIK01eTaTFpttO+N8sF8MkgQN/i5X9ceVciaNSJRpg6wTFrG3XFzht6yaoZe9ViBOykvckxyGAn4pEgjA7rYx84GB0znWaTv2fzFcNTyupk00jTUnqjlalUg2LHQQgjkTscF+0NeohFzpjr+eKtXiQasKg02YMJP3e70FJHmS2K/Fcw1ZwbAHz28sdJEwg7rhMqYOZTbtCeJ5dq1KovikoSN9wJ/hgFkw5QfFttvynDQutVUDqZvflhcahmKdZkoh2SPCVpaxdQYmLGSR5xicpANoKOJz2ltLQQ07n54yqOREaieoJ/hzxiuSz27UK9t4oR/3C/scGOHcEzAIqGlUY0pZVKhdbkeCxAspIJgn4eeKS4K2PFdqFrzj4JIlia2kd9Hw6hAF/wAUWaLWG0497O5ipegxbu6p0kXsW8OpfOY/PlgMOH55W1d3mC0tdqZNzPRDqkmZ/PHn+G8QIUmnVtNu7ePom3thrFUryx4l1hW+L5d1qJRYHWzBSL/rN7QMEzWdWkEg9L4tcOoZiqxNfKuKiJ9lXKGTIujAAtEWDRI8xi0uWLBfBVkEz9k/h5QfDvOLoXjuh8jGcK0DZMHA+IEqAZv64OThLyGXrJMCpeI+zfkd9rYcKFXVNiLcwV+U74qlAuwjMQv004LYffEGJ0x6cVItZacTSMTEwklhUohhBEjp/W+B/wD8ey/+n/1P/wDbHmJh7KYtB5Cy/wAAy/8Apj5t/PA7i2Rpo2lFAPdOYv8AdZCu+15+eJiYYk0pxNAcKC15Otk2JVgNWsqLPeQXWIsPDa/4cGl4PRH/ACx9f54mJhBxUXMaDwvTwmj/AKa/LHo4XR/01+WJiYeym0j0Qir2GyLEk0YkljD1ACTc2DY3cP7O5VHcJl6YCwANINyASb8z4R+ziYmIhoBsBWOke4aSTSIf4RQ/0KX7i/yxSzNPLqSoo0pG8oIFgeSybdMTEw9qFBLOb4h9rCUqUA6Y0IGJNl3Uhfm3tgzRzCJXpUGpUxUqSWXQvhUKxBLgQWOnYDrfaZiYve0ACvRCxvdZv1Vri1ECpTVAgkNKlFvEEeKJXn1xWrUaQINSmFmACYddXKGjWp9otiYmKwNlN8jg8BbKuQVWHghjYEWJ3gagZ6xceeI+Z7lNZqaUG5YFxt0A1T7xiYmI2rHcWlrj/EmzL0qSqE1sAHgXL2DFJNgAd2m8R0e+G8Np0Ka06YhV67km5JPNibk+eJiYcqEW+5Vnux0x73Y6YmJiKuXunEjExMJJSMTSMeYmEkvdIx5oHTExMJJTQOmPO7HQYmJhJLLSMeaB0xMTCSU0Dpj3TiYmEkppxIxMTCSX/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pic>
        <p:nvPicPr>
          <p:cNvPr id="11274" name="Picture 10" descr="http://www.nasil.com/medya/yillik-izin-ucreti-nasil-hesaplanir-1379-590x532-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813" y="160337"/>
            <a:ext cx="1368152" cy="1233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58264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850234" y="3061225"/>
            <a:ext cx="7704856" cy="2893100"/>
          </a:xfrm>
          <a:prstGeom prst="rect">
            <a:avLst/>
          </a:prstGeom>
        </p:spPr>
        <p:txBody>
          <a:bodyPr wrap="square">
            <a:spAutoFit/>
          </a:bodyPr>
          <a:lstStyle/>
          <a:p>
            <a:pPr algn="just"/>
            <a:endParaRPr lang="tr-TR" sz="1400" dirty="0" smtClean="0"/>
          </a:p>
          <a:p>
            <a:pPr algn="just"/>
            <a:r>
              <a:rPr lang="tr-TR" sz="1400" dirty="0" smtClean="0">
                <a:solidFill>
                  <a:srgbClr val="FF0000"/>
                </a:solidFill>
              </a:rPr>
              <a:t>E</a:t>
            </a:r>
            <a:r>
              <a:rPr lang="tr-TR" sz="1400" dirty="0">
                <a:solidFill>
                  <a:srgbClr val="FF0000"/>
                </a:solidFill>
              </a:rPr>
              <a:t>) Memura, yıllık izinde esas alınan süreler itibarıyla beş hizmet yılını tamamlamış olması ve isteği hâlinde memuriyeti boyunca ve en fazla iki defada kullanılmak üzere, toplam bir yıla kadar aylıksız izin verilebilir. Ancak, sıkıyönetim, olağanüstü hâl veya genel hayata müessir afet hâli ilan edilen bölgelere 72 </a:t>
            </a:r>
            <a:r>
              <a:rPr lang="tr-TR" sz="1400" dirty="0" err="1">
                <a:solidFill>
                  <a:srgbClr val="FF0000"/>
                </a:solidFill>
              </a:rPr>
              <a:t>nci</a:t>
            </a:r>
            <a:r>
              <a:rPr lang="tr-TR" sz="1400" dirty="0">
                <a:solidFill>
                  <a:srgbClr val="FF0000"/>
                </a:solidFill>
              </a:rPr>
              <a:t> madde gereğince belli bir süre görev yapmak üzere zorunlu olarak sürekli görevle atananlar hakkında bu bölgelerdeki görev süreleri içinde bu fıkra hükmü uygulanmaz</a:t>
            </a:r>
            <a:r>
              <a:rPr lang="tr-TR" sz="1400" dirty="0" smtClean="0">
                <a:solidFill>
                  <a:srgbClr val="FF0000"/>
                </a:solidFill>
              </a:rPr>
              <a:t>.</a:t>
            </a:r>
          </a:p>
          <a:p>
            <a:pPr algn="just"/>
            <a:endParaRPr lang="tr-TR" sz="1400" dirty="0">
              <a:solidFill>
                <a:srgbClr val="FF0000"/>
              </a:solidFill>
            </a:endParaRPr>
          </a:p>
          <a:p>
            <a:pPr algn="just"/>
            <a:r>
              <a:rPr lang="tr-TR" sz="1400" dirty="0" smtClean="0">
                <a:solidFill>
                  <a:srgbClr val="FF0000"/>
                </a:solidFill>
              </a:rPr>
              <a:t> </a:t>
            </a:r>
            <a:r>
              <a:rPr lang="tr-TR" sz="1400" dirty="0">
                <a:solidFill>
                  <a:srgbClr val="FF0000"/>
                </a:solidFill>
              </a:rPr>
              <a:t>F) Aylıksız izin süresinin bitiminden önce mazereti gerektiren sebebin ortadan kalkması hâlinde, on gün içinde göreve dönülmesi zorunludur. Aylıksız izin süresinin bitiminde veya mazeret sebebinin kalkmasını izleyen on gün içinde görevine dönmeyenler, memuriyetten çekilmiş sayılır. </a:t>
            </a:r>
            <a:endParaRPr lang="tr-TR" sz="1400" dirty="0" smtClean="0">
              <a:solidFill>
                <a:srgbClr val="FF0000"/>
              </a:solidFill>
            </a:endParaRPr>
          </a:p>
          <a:p>
            <a:pPr algn="just"/>
            <a:endParaRPr lang="tr-TR" sz="1400" dirty="0"/>
          </a:p>
          <a:p>
            <a:pPr algn="just"/>
            <a:r>
              <a:rPr lang="tr-TR" sz="1400" i="1" dirty="0" smtClean="0">
                <a:solidFill>
                  <a:srgbClr val="FF0000"/>
                </a:solidFill>
              </a:rPr>
              <a:t>G</a:t>
            </a:r>
            <a:r>
              <a:rPr lang="tr-TR" sz="1400" i="1" dirty="0">
                <a:solidFill>
                  <a:srgbClr val="FF0000"/>
                </a:solidFill>
              </a:rPr>
              <a:t>) Muvazzaf askerliğe ayrılan memurlar askerlik süresince görev yeri saklı kalarak aylıksız izinli sayılır.</a:t>
            </a:r>
          </a:p>
          <a:p>
            <a:pPr marL="228600" indent="-228600" algn="just">
              <a:buAutoNum type="alphaUcParenR"/>
            </a:pPr>
            <a:endParaRPr lang="tr-TR" sz="1400" dirty="0"/>
          </a:p>
        </p:txBody>
      </p:sp>
      <p:sp>
        <p:nvSpPr>
          <p:cNvPr id="6" name="Dikdörtgen 5"/>
          <p:cNvSpPr/>
          <p:nvPr/>
        </p:nvSpPr>
        <p:spPr>
          <a:xfrm>
            <a:off x="995197" y="188640"/>
            <a:ext cx="4572000" cy="646331"/>
          </a:xfrm>
          <a:prstGeom prst="rect">
            <a:avLst/>
          </a:prstGeom>
        </p:spPr>
        <p:txBody>
          <a:bodyPr>
            <a:spAutoFit/>
          </a:bodyPr>
          <a:lstStyle/>
          <a:p>
            <a:r>
              <a:rPr lang="tr-TR" b="1" dirty="0">
                <a:solidFill>
                  <a:srgbClr val="0070C0"/>
                </a:solidFill>
              </a:rPr>
              <a:t>Madde  108</a:t>
            </a:r>
          </a:p>
          <a:p>
            <a:r>
              <a:rPr lang="tr-TR" b="1" dirty="0">
                <a:solidFill>
                  <a:srgbClr val="0070C0"/>
                </a:solidFill>
              </a:rPr>
              <a:t>Aylıksız izin: </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625" y="0"/>
            <a:ext cx="3333749" cy="2500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Dikdörtgen 6"/>
          <p:cNvSpPr/>
          <p:nvPr/>
        </p:nvSpPr>
        <p:spPr>
          <a:xfrm>
            <a:off x="827584" y="567978"/>
            <a:ext cx="5207226" cy="2462213"/>
          </a:xfrm>
          <a:prstGeom prst="rect">
            <a:avLst/>
          </a:prstGeom>
        </p:spPr>
        <p:txBody>
          <a:bodyPr wrap="square">
            <a:spAutoFit/>
          </a:bodyPr>
          <a:lstStyle/>
          <a:p>
            <a:pPr algn="just"/>
            <a:endParaRPr lang="tr-TR" sz="1400" dirty="0" smtClean="0"/>
          </a:p>
          <a:p>
            <a:pPr algn="just"/>
            <a:endParaRPr lang="tr-TR" sz="1400" dirty="0"/>
          </a:p>
          <a:p>
            <a:pPr algn="just"/>
            <a:r>
              <a:rPr lang="tr-TR" sz="1400" dirty="0"/>
              <a:t>D) </a:t>
            </a:r>
            <a:r>
              <a:rPr lang="tr-TR" sz="1400" i="1" dirty="0"/>
              <a:t>Özel burs sağlayan ve bu burstan istifade etmesi için kendilerine aylıksız izin verilenler de dâhil olmak üzere burslu olarak ya da bütçe imkânlarıyla yetiştirilmek üzere yurtdışına gönderilen veya sürekli görevle yurtiçine ya da yurtdışına atanan veya en az altı ay süreyle yurtdışında geçici olarak görevlendirilen memurlar veya diğer personel kanunlarına tâbi olanlar ile yurtdışına kamu kurumlarınca gönderilmiş olan öğrencilerin memur olan eşleri ile 77 </a:t>
            </a:r>
            <a:r>
              <a:rPr lang="tr-TR" sz="1400" i="1" dirty="0" err="1"/>
              <a:t>nci</a:t>
            </a:r>
            <a:r>
              <a:rPr lang="tr-TR" sz="1400" i="1" dirty="0"/>
              <a:t> maddeye göre izin verilenlerin memur olan eşlerine görev veya öğrenim süresi içinde aylıksız izin verilebilir.</a:t>
            </a:r>
          </a:p>
        </p:txBody>
      </p:sp>
    </p:spTree>
    <p:extLst>
      <p:ext uri="{BB962C8B-B14F-4D97-AF65-F5344CB8AC3E}">
        <p14:creationId xmlns:p14="http://schemas.microsoft.com/office/powerpoint/2010/main" val="4647587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467544" y="274291"/>
            <a:ext cx="7704856" cy="369332"/>
          </a:xfrm>
          <a:prstGeom prst="rect">
            <a:avLst/>
          </a:prstGeom>
        </p:spPr>
        <p:txBody>
          <a:bodyPr wrap="square">
            <a:spAutoFit/>
          </a:bodyPr>
          <a:lstStyle/>
          <a:p>
            <a:pPr algn="just"/>
            <a:r>
              <a:rPr lang="tr-TR" altLang="tr-TR" dirty="0"/>
              <a:t> </a:t>
            </a:r>
            <a:endParaRPr lang="tr-TR" dirty="0"/>
          </a:p>
        </p:txBody>
      </p:sp>
      <p:sp>
        <p:nvSpPr>
          <p:cNvPr id="8" name="Metin kutusu 7"/>
          <p:cNvSpPr txBox="1"/>
          <p:nvPr/>
        </p:nvSpPr>
        <p:spPr>
          <a:xfrm>
            <a:off x="4860032" y="4149478"/>
            <a:ext cx="3672408" cy="1200329"/>
          </a:xfrm>
          <a:prstGeom prst="rect">
            <a:avLst/>
          </a:prstGeom>
          <a:noFill/>
        </p:spPr>
        <p:txBody>
          <a:bodyPr wrap="square" rtlCol="0">
            <a:spAutoFit/>
          </a:bodyPr>
          <a:lstStyle/>
          <a:p>
            <a:r>
              <a:rPr lang="tr-TR" b="1" i="1" dirty="0" smtClean="0">
                <a:solidFill>
                  <a:srgbClr val="FF0000"/>
                </a:solidFill>
              </a:rPr>
              <a:t>Hülya ŞAHAN </a:t>
            </a:r>
          </a:p>
          <a:p>
            <a:r>
              <a:rPr lang="tr-TR" b="1" i="1" dirty="0">
                <a:solidFill>
                  <a:srgbClr val="FF0000"/>
                </a:solidFill>
              </a:rPr>
              <a:t>Görevlendirmeler Şube Müdürü</a:t>
            </a:r>
            <a:endParaRPr lang="tr-TR" b="1" i="1" dirty="0" smtClean="0">
              <a:solidFill>
                <a:srgbClr val="FF0000"/>
              </a:solidFill>
            </a:endParaRPr>
          </a:p>
          <a:p>
            <a:endParaRPr lang="tr-TR" b="1" i="1" dirty="0">
              <a:solidFill>
                <a:srgbClr val="FF0000"/>
              </a:solidFill>
            </a:endParaRPr>
          </a:p>
          <a:p>
            <a:endParaRPr lang="tr-TR" b="1" i="1" dirty="0" smtClean="0">
              <a:solidFill>
                <a:srgbClr val="FF0000"/>
              </a:solidFill>
            </a:endParaRPr>
          </a:p>
        </p:txBody>
      </p:sp>
      <p:sp>
        <p:nvSpPr>
          <p:cNvPr id="5" name="Dikdörtgen 4"/>
          <p:cNvSpPr/>
          <p:nvPr/>
        </p:nvSpPr>
        <p:spPr>
          <a:xfrm>
            <a:off x="4067944" y="3244334"/>
            <a:ext cx="1953355" cy="369332"/>
          </a:xfrm>
          <a:prstGeom prst="rect">
            <a:avLst/>
          </a:prstGeom>
        </p:spPr>
        <p:txBody>
          <a:bodyPr wrap="none">
            <a:spAutoFit/>
          </a:bodyPr>
          <a:lstStyle/>
          <a:p>
            <a:r>
              <a:rPr lang="tr-TR" i="1" dirty="0">
                <a:solidFill>
                  <a:srgbClr val="FF0000"/>
                </a:solidFill>
              </a:rPr>
              <a:t>TEŞEKKÜR EDERİZ. </a:t>
            </a:r>
          </a:p>
        </p:txBody>
      </p:sp>
    </p:spTree>
    <p:extLst>
      <p:ext uri="{BB962C8B-B14F-4D97-AF65-F5344CB8AC3E}">
        <p14:creationId xmlns:p14="http://schemas.microsoft.com/office/powerpoint/2010/main" val="8467151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427213" y="407852"/>
            <a:ext cx="8100392" cy="923330"/>
          </a:xfrm>
          <a:prstGeom prst="rect">
            <a:avLst/>
          </a:prstGeom>
        </p:spPr>
        <p:txBody>
          <a:bodyPr wrap="square">
            <a:spAutoFit/>
          </a:bodyPr>
          <a:lstStyle/>
          <a:p>
            <a:pPr algn="ctr">
              <a:defRPr/>
            </a:pPr>
            <a:r>
              <a:rPr lang="tr-TR" altLang="tr-TR" b="1" u="sng" dirty="0">
                <a:solidFill>
                  <a:schemeClr val="tx1">
                    <a:lumMod val="95000"/>
                    <a:lumOff val="5000"/>
                  </a:schemeClr>
                </a:solidFill>
              </a:rPr>
              <a:t>657 SAYILI  DEVLET MEMURLARI </a:t>
            </a:r>
            <a:r>
              <a:rPr lang="tr-TR" altLang="tr-TR" b="1" u="sng" dirty="0" smtClean="0">
                <a:solidFill>
                  <a:schemeClr val="tx1">
                    <a:lumMod val="95000"/>
                    <a:lumOff val="5000"/>
                  </a:schemeClr>
                </a:solidFill>
              </a:rPr>
              <a:t>KANUNUNDA</a:t>
            </a:r>
          </a:p>
          <a:p>
            <a:pPr algn="ctr">
              <a:defRPr/>
            </a:pPr>
            <a:r>
              <a:rPr lang="tr-TR" altLang="tr-TR" b="1" u="sng" dirty="0" smtClean="0">
                <a:solidFill>
                  <a:schemeClr val="tx1">
                    <a:lumMod val="95000"/>
                    <a:lumOff val="5000"/>
                  </a:schemeClr>
                </a:solidFill>
              </a:rPr>
              <a:t> </a:t>
            </a:r>
            <a:r>
              <a:rPr lang="tr-TR" altLang="tr-TR" b="1" u="sng" dirty="0">
                <a:solidFill>
                  <a:schemeClr val="tx1">
                    <a:lumMod val="95000"/>
                    <a:lumOff val="5000"/>
                  </a:schemeClr>
                </a:solidFill>
              </a:rPr>
              <a:t>YER ALAN İZİN KAVRAMI,ÖZELLİKLERİ VE </a:t>
            </a:r>
            <a:r>
              <a:rPr lang="tr-TR" altLang="tr-TR" b="1" u="sng" dirty="0" smtClean="0">
                <a:solidFill>
                  <a:schemeClr val="tx1">
                    <a:lumMod val="95000"/>
                    <a:lumOff val="5000"/>
                  </a:schemeClr>
                </a:solidFill>
              </a:rPr>
              <a:t>UYGULANMASI</a:t>
            </a:r>
          </a:p>
          <a:p>
            <a:pPr>
              <a:defRPr/>
            </a:pPr>
            <a:endParaRPr lang="tr-TR" altLang="tr-TR" u="sng" dirty="0"/>
          </a:p>
        </p:txBody>
      </p:sp>
      <p:sp>
        <p:nvSpPr>
          <p:cNvPr id="5" name="Dikdörtgen 4"/>
          <p:cNvSpPr/>
          <p:nvPr/>
        </p:nvSpPr>
        <p:spPr>
          <a:xfrm>
            <a:off x="782418" y="1533784"/>
            <a:ext cx="5760640" cy="369332"/>
          </a:xfrm>
          <a:prstGeom prst="rect">
            <a:avLst/>
          </a:prstGeom>
        </p:spPr>
        <p:txBody>
          <a:bodyPr wrap="square">
            <a:spAutoFit/>
          </a:bodyPr>
          <a:lstStyle/>
          <a:p>
            <a:r>
              <a:rPr lang="tr-TR" altLang="tr-TR" b="1" u="sng" dirty="0" smtClean="0">
                <a:solidFill>
                  <a:srgbClr val="FF0000"/>
                </a:solidFill>
              </a:rPr>
              <a:t>İzin </a:t>
            </a:r>
            <a:r>
              <a:rPr lang="tr-TR" altLang="tr-TR" b="1" u="sng" dirty="0">
                <a:solidFill>
                  <a:srgbClr val="FF0000"/>
                </a:solidFill>
              </a:rPr>
              <a:t>Hakkı  Kavramı</a:t>
            </a:r>
            <a:endParaRPr lang="tr-TR" b="1" u="sng" dirty="0">
              <a:solidFill>
                <a:srgbClr val="FF0000"/>
              </a:solidFill>
            </a:endParaRPr>
          </a:p>
        </p:txBody>
      </p:sp>
      <p:sp>
        <p:nvSpPr>
          <p:cNvPr id="6" name="Dikdörtgen 5"/>
          <p:cNvSpPr/>
          <p:nvPr/>
        </p:nvSpPr>
        <p:spPr>
          <a:xfrm>
            <a:off x="782418" y="1988840"/>
            <a:ext cx="7389982" cy="1107996"/>
          </a:xfrm>
          <a:prstGeom prst="rect">
            <a:avLst/>
          </a:prstGeom>
        </p:spPr>
        <p:txBody>
          <a:bodyPr wrap="square">
            <a:spAutoFit/>
          </a:bodyPr>
          <a:lstStyle/>
          <a:p>
            <a:pPr algn="just">
              <a:spcBef>
                <a:spcPct val="0"/>
              </a:spcBef>
              <a:buFontTx/>
              <a:buNone/>
            </a:pPr>
            <a:r>
              <a:rPr lang="tr-TR" altLang="tr-TR" sz="1600" dirty="0" smtClean="0"/>
              <a:t>	Anayasanın </a:t>
            </a:r>
            <a:r>
              <a:rPr lang="tr-TR" altLang="tr-TR" sz="1600" dirty="0"/>
              <a:t>50 inci maddesinde </a:t>
            </a:r>
            <a:r>
              <a:rPr lang="tr-TR" altLang="tr-TR" sz="1600" b="1" u="sng" dirty="0">
                <a:solidFill>
                  <a:srgbClr val="FF0000"/>
                </a:solidFill>
              </a:rPr>
              <a:t>“dinlenmek çalışanların hakkıdır” </a:t>
            </a:r>
            <a:r>
              <a:rPr lang="tr-TR" altLang="tr-TR" sz="1600" dirty="0"/>
              <a:t>hükmü ile çalışanların izin hakları anayasal güvence altına alınmış olup bu hüküm gerekçe alınarak çalışanların izinlerine ilişkin yasal düzenlemeler yapılmıştır. </a:t>
            </a:r>
          </a:p>
          <a:p>
            <a:pPr algn="just">
              <a:spcBef>
                <a:spcPct val="0"/>
              </a:spcBef>
              <a:buFontTx/>
              <a:buNone/>
            </a:pPr>
            <a:endParaRPr lang="tr-TR" altLang="tr-TR" b="1" dirty="0">
              <a:solidFill>
                <a:srgbClr val="FFFFFF"/>
              </a:solidFill>
              <a:latin typeface="Times New Roman" pitchFamily="18" charset="0"/>
            </a:endParaRPr>
          </a:p>
        </p:txBody>
      </p:sp>
      <p:pic>
        <p:nvPicPr>
          <p:cNvPr id="5122" name="Picture 2" descr="http://4.bp.blogspot.com/-_FNJij6z54E/VOg9SJJSbxI/AAAAAAAADFQ/BlD2hOwFqV0/s1600/tatile-cikmak-karikatu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758" y="2780928"/>
            <a:ext cx="6192688" cy="3071574"/>
          </a:xfrm>
          <a:prstGeom prst="rect">
            <a:avLst/>
          </a:prstGeom>
          <a:noFill/>
          <a:extLst>
            <a:ext uri="{909E8E84-426E-40DD-AFC4-6F175D3DCCD1}">
              <a14:hiddenFill xmlns:a14="http://schemas.microsoft.com/office/drawing/2010/main">
                <a:solidFill>
                  <a:srgbClr val="FFFFFF"/>
                </a:solidFill>
              </a14:hiddenFill>
            </a:ext>
          </a:extLst>
        </p:spPr>
      </p:pic>
      <p:sp>
        <p:nvSpPr>
          <p:cNvPr id="7" name="Dikdörtgen 6"/>
          <p:cNvSpPr/>
          <p:nvPr/>
        </p:nvSpPr>
        <p:spPr>
          <a:xfrm>
            <a:off x="894758" y="5589240"/>
            <a:ext cx="7632848" cy="830997"/>
          </a:xfrm>
          <a:prstGeom prst="rect">
            <a:avLst/>
          </a:prstGeom>
        </p:spPr>
        <p:txBody>
          <a:bodyPr wrap="square">
            <a:spAutoFit/>
          </a:bodyPr>
          <a:lstStyle/>
          <a:p>
            <a:pPr algn="just">
              <a:spcBef>
                <a:spcPct val="0"/>
              </a:spcBef>
              <a:buFontTx/>
              <a:buNone/>
            </a:pPr>
            <a:r>
              <a:rPr lang="tr-TR" altLang="tr-TR" sz="1600" dirty="0"/>
              <a:t>* İzin, kısaca bir kimseye çalıştığı yerce verildiği tatildir. </a:t>
            </a:r>
          </a:p>
          <a:p>
            <a:pPr algn="just">
              <a:spcBef>
                <a:spcPct val="0"/>
              </a:spcBef>
              <a:buFontTx/>
              <a:buNone/>
            </a:pPr>
            <a:r>
              <a:rPr lang="tr-TR" sz="1600" dirty="0"/>
              <a:t>* Bir şey yapmak için verilen veya alınan özgürlük, müsaade, ruhsat, icazet, mezuniyet  </a:t>
            </a:r>
            <a:r>
              <a:rPr lang="tr-TR" altLang="tr-TR" sz="1600" dirty="0"/>
              <a:t>(TDK sözlüğü)</a:t>
            </a:r>
          </a:p>
        </p:txBody>
      </p:sp>
      <p:pic>
        <p:nvPicPr>
          <p:cNvPr id="9" name="Picture 10" descr="http://www.nasil.com/medya/yillik-izin-ucreti-nasil-hesaplanir-1379-590x53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253" y="29525"/>
            <a:ext cx="1589010" cy="1432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19396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ChangeArrowheads="1"/>
          </p:cNvSpPr>
          <p:nvPr/>
        </p:nvSpPr>
        <p:spPr bwMode="auto">
          <a:xfrm>
            <a:off x="539749" y="538719"/>
            <a:ext cx="46077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285750" indent="-285750" eaLnBrk="1" hangingPunct="1">
              <a:buFont typeface="Arial" pitchFamily="34" charset="0"/>
              <a:buChar char="•"/>
            </a:pPr>
            <a:r>
              <a:rPr lang="tr-TR" b="1" dirty="0" smtClean="0">
                <a:solidFill>
                  <a:srgbClr val="0070C0"/>
                </a:solidFill>
                <a:latin typeface="+mn-lt"/>
              </a:rPr>
              <a:t>Madde 102  Yıllık </a:t>
            </a:r>
            <a:r>
              <a:rPr lang="tr-TR" b="1" dirty="0">
                <a:solidFill>
                  <a:srgbClr val="0070C0"/>
                </a:solidFill>
                <a:latin typeface="+mn-lt"/>
              </a:rPr>
              <a:t>İzin: </a:t>
            </a:r>
            <a:endParaRPr lang="tr-TR" altLang="tr-TR" b="1" dirty="0">
              <a:solidFill>
                <a:srgbClr val="0070C0"/>
              </a:solidFill>
              <a:latin typeface="+mn-lt"/>
            </a:endParaRPr>
          </a:p>
        </p:txBody>
      </p:sp>
      <p:sp>
        <p:nvSpPr>
          <p:cNvPr id="75780" name="Rectangle 12"/>
          <p:cNvSpPr>
            <a:spLocks noChangeArrowheads="1"/>
          </p:cNvSpPr>
          <p:nvPr/>
        </p:nvSpPr>
        <p:spPr bwMode="auto">
          <a:xfrm>
            <a:off x="518924" y="1636607"/>
            <a:ext cx="80828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tr-TR" altLang="tr-TR" sz="1600" dirty="0">
                <a:latin typeface="+mn-lt"/>
              </a:rPr>
              <a:t>Zorunlu hallerde bu sürelere gidiş ve dönüş için en çok ikişer gün eklenebilir. </a:t>
            </a:r>
          </a:p>
        </p:txBody>
      </p:sp>
      <p:sp>
        <p:nvSpPr>
          <p:cNvPr id="75781" name="Rectangle 14"/>
          <p:cNvSpPr>
            <a:spLocks noChangeArrowheads="1"/>
          </p:cNvSpPr>
          <p:nvPr/>
        </p:nvSpPr>
        <p:spPr bwMode="auto">
          <a:xfrm>
            <a:off x="665163" y="882223"/>
            <a:ext cx="3457080" cy="72075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tr-TR" altLang="tr-TR" sz="1600" b="1" dirty="0">
                <a:solidFill>
                  <a:schemeClr val="bg1"/>
                </a:solidFill>
                <a:latin typeface="+mn-lt"/>
              </a:rPr>
              <a:t>Hizmet yılı </a:t>
            </a:r>
            <a:r>
              <a:rPr lang="tr-TR" altLang="tr-TR" sz="1600" b="1" dirty="0" smtClean="0">
                <a:solidFill>
                  <a:schemeClr val="bg1"/>
                </a:solidFill>
                <a:latin typeface="+mn-lt"/>
              </a:rPr>
              <a:t>&lt; 10 </a:t>
            </a:r>
            <a:r>
              <a:rPr lang="tr-TR" altLang="tr-TR" sz="1600" b="1" dirty="0">
                <a:solidFill>
                  <a:schemeClr val="bg1"/>
                </a:solidFill>
                <a:latin typeface="+mn-lt"/>
              </a:rPr>
              <a:t>yıl ise;</a:t>
            </a:r>
          </a:p>
          <a:p>
            <a:pPr algn="ctr" eaLnBrk="1" hangingPunct="1"/>
            <a:r>
              <a:rPr lang="tr-TR" altLang="tr-TR" sz="1600" b="1" dirty="0">
                <a:solidFill>
                  <a:srgbClr val="FFFF00"/>
                </a:solidFill>
                <a:latin typeface="+mn-lt"/>
              </a:rPr>
              <a:t>Yıllık İzin Süresi =20 gün</a:t>
            </a:r>
          </a:p>
        </p:txBody>
      </p:sp>
      <p:sp>
        <p:nvSpPr>
          <p:cNvPr id="75782" name="Rectangle 15"/>
          <p:cNvSpPr>
            <a:spLocks noChangeArrowheads="1"/>
          </p:cNvSpPr>
          <p:nvPr/>
        </p:nvSpPr>
        <p:spPr bwMode="auto">
          <a:xfrm>
            <a:off x="4572000" y="908051"/>
            <a:ext cx="3024188" cy="72075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tr-TR" altLang="tr-TR" sz="1600" b="1" dirty="0">
                <a:solidFill>
                  <a:schemeClr val="bg1"/>
                </a:solidFill>
                <a:latin typeface="+mn-lt"/>
              </a:rPr>
              <a:t>Hizmet yılı </a:t>
            </a:r>
            <a:r>
              <a:rPr lang="tr-TR" altLang="tr-TR" sz="1600" b="1" dirty="0" smtClean="0">
                <a:solidFill>
                  <a:schemeClr val="bg1"/>
                </a:solidFill>
                <a:latin typeface="+mn-lt"/>
              </a:rPr>
              <a:t>=&gt;</a:t>
            </a:r>
            <a:r>
              <a:rPr lang="tr-TR" altLang="tr-TR" sz="1600" b="1" dirty="0">
                <a:solidFill>
                  <a:schemeClr val="bg1"/>
                </a:solidFill>
                <a:latin typeface="+mn-lt"/>
              </a:rPr>
              <a:t>10 yıl ise;</a:t>
            </a:r>
          </a:p>
          <a:p>
            <a:pPr algn="ctr" eaLnBrk="1" hangingPunct="1"/>
            <a:r>
              <a:rPr lang="tr-TR" altLang="tr-TR" sz="1600" b="1" dirty="0">
                <a:solidFill>
                  <a:srgbClr val="FFFF00"/>
                </a:solidFill>
                <a:latin typeface="+mn-lt"/>
              </a:rPr>
              <a:t>Yıllık İzin Süresi =30 gün</a:t>
            </a:r>
          </a:p>
        </p:txBody>
      </p:sp>
      <p:sp>
        <p:nvSpPr>
          <p:cNvPr id="90128" name="Rectangle 16"/>
          <p:cNvSpPr>
            <a:spLocks noChangeArrowheads="1"/>
          </p:cNvSpPr>
          <p:nvPr/>
        </p:nvSpPr>
        <p:spPr bwMode="auto">
          <a:xfrm>
            <a:off x="663740" y="1970394"/>
            <a:ext cx="42965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tr-TR" altLang="tr-TR" b="1" dirty="0" smtClean="0">
                <a:solidFill>
                  <a:srgbClr val="0070C0"/>
                </a:solidFill>
                <a:latin typeface="+mn-lt"/>
              </a:rPr>
              <a:t>Madde 103 </a:t>
            </a:r>
            <a:r>
              <a:rPr lang="tr-TR" altLang="tr-TR" b="1" dirty="0">
                <a:solidFill>
                  <a:srgbClr val="0070C0"/>
                </a:solidFill>
                <a:latin typeface="+mn-lt"/>
              </a:rPr>
              <a:t>Yıllık İ</a:t>
            </a:r>
            <a:r>
              <a:rPr lang="tr-TR" altLang="tr-TR" b="1" dirty="0" smtClean="0">
                <a:solidFill>
                  <a:srgbClr val="0070C0"/>
                </a:solidFill>
                <a:latin typeface="+mn-lt"/>
              </a:rPr>
              <a:t>zinlerin </a:t>
            </a:r>
            <a:r>
              <a:rPr lang="tr-TR" altLang="tr-TR" b="1" dirty="0">
                <a:solidFill>
                  <a:srgbClr val="0070C0"/>
                </a:solidFill>
                <a:latin typeface="+mn-lt"/>
              </a:rPr>
              <a:t>K</a:t>
            </a:r>
            <a:r>
              <a:rPr lang="tr-TR" altLang="tr-TR" b="1" dirty="0" smtClean="0">
                <a:solidFill>
                  <a:srgbClr val="0070C0"/>
                </a:solidFill>
                <a:latin typeface="+mn-lt"/>
              </a:rPr>
              <a:t>ullanılışı:</a:t>
            </a:r>
            <a:endParaRPr lang="tr-TR" altLang="tr-TR" b="1" dirty="0">
              <a:solidFill>
                <a:srgbClr val="0070C0"/>
              </a:solidFill>
              <a:latin typeface="+mn-lt"/>
            </a:endParaRPr>
          </a:p>
        </p:txBody>
      </p:sp>
      <p:sp>
        <p:nvSpPr>
          <p:cNvPr id="90129" name="Rectangle 17"/>
          <p:cNvSpPr>
            <a:spLocks noChangeArrowheads="1"/>
          </p:cNvSpPr>
          <p:nvPr/>
        </p:nvSpPr>
        <p:spPr bwMode="auto">
          <a:xfrm>
            <a:off x="665161" y="2206562"/>
            <a:ext cx="743522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r>
              <a:rPr lang="tr-TR" altLang="tr-TR" sz="1600" dirty="0" smtClean="0">
                <a:latin typeface="+mn-lt"/>
              </a:rPr>
              <a:t>	Yıllık </a:t>
            </a:r>
            <a:r>
              <a:rPr lang="tr-TR" altLang="tr-TR" sz="1600" dirty="0">
                <a:latin typeface="+mn-lt"/>
              </a:rPr>
              <a:t>izin, amirin uygun bulacağı zamanda, toptan veya kısım </a:t>
            </a:r>
            <a:r>
              <a:rPr lang="tr-TR" altLang="tr-TR" sz="1600" dirty="0" err="1" smtClean="0">
                <a:latin typeface="+mn-lt"/>
              </a:rPr>
              <a:t>kısım</a:t>
            </a:r>
            <a:r>
              <a:rPr lang="tr-TR" altLang="tr-TR" sz="1600" dirty="0" smtClean="0">
                <a:latin typeface="+mn-lt"/>
              </a:rPr>
              <a:t> kullanılabilir</a:t>
            </a:r>
            <a:r>
              <a:rPr lang="tr-TR" altLang="tr-TR" sz="1600" dirty="0">
                <a:latin typeface="+mn-lt"/>
              </a:rPr>
              <a:t>. Birbirini izleyen iki yılın izni bir arada verilebilir. Cari yıl ile bir önceki yıl hariç, önceki yıllara ait kullanılmayan izin hakları düşer</a:t>
            </a:r>
            <a:r>
              <a:rPr lang="tr-TR" altLang="tr-TR" sz="1600" dirty="0" smtClean="0">
                <a:latin typeface="+mn-lt"/>
              </a:rPr>
              <a:t>.</a:t>
            </a:r>
          </a:p>
          <a:p>
            <a:pPr algn="just" eaLnBrk="1" hangingPunct="1"/>
            <a:endParaRPr lang="tr-TR" altLang="tr-TR" sz="1600" dirty="0">
              <a:latin typeface="+mn-lt"/>
            </a:endParaRPr>
          </a:p>
          <a:p>
            <a:pPr algn="just" eaLnBrk="1" hangingPunct="1"/>
            <a:r>
              <a:rPr lang="tr-TR" altLang="tr-TR" sz="1600" dirty="0">
                <a:latin typeface="+mn-lt"/>
              </a:rPr>
              <a:t>           </a:t>
            </a:r>
          </a:p>
        </p:txBody>
      </p:sp>
      <p:pic>
        <p:nvPicPr>
          <p:cNvPr id="90130" name="Picture 18" descr="MCj0440456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2745776"/>
            <a:ext cx="1295400"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132" name="WordArt 20"/>
          <p:cNvSpPr>
            <a:spLocks noChangeArrowheads="1" noChangeShapeType="1" noTextEdit="1"/>
          </p:cNvSpPr>
          <p:nvPr/>
        </p:nvSpPr>
        <p:spPr bwMode="auto">
          <a:xfrm>
            <a:off x="894197" y="2989458"/>
            <a:ext cx="719138" cy="3603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tr-TR" sz="3600" kern="10" spc="720" dirty="0" smtClean="0">
                <a:solidFill>
                  <a:schemeClr val="tx1">
                    <a:lumMod val="95000"/>
                    <a:lumOff val="5000"/>
                  </a:schemeClr>
                </a:solidFill>
                <a:effectLst>
                  <a:outerShdw dist="45791" dir="3378596" algn="ctr" rotWithShape="0">
                    <a:srgbClr val="4D4D4D">
                      <a:alpha val="79999"/>
                    </a:srgbClr>
                  </a:outerShdw>
                </a:effectLst>
                <a:latin typeface="Arial Black"/>
              </a:rPr>
              <a:t>2014</a:t>
            </a:r>
            <a:endParaRPr lang="tr-TR" sz="3600" kern="10" spc="720" dirty="0">
              <a:solidFill>
                <a:schemeClr val="tx1">
                  <a:lumMod val="95000"/>
                  <a:lumOff val="5000"/>
                </a:schemeClr>
              </a:solidFill>
              <a:effectLst>
                <a:outerShdw dist="45791" dir="3378596" algn="ctr" rotWithShape="0">
                  <a:srgbClr val="4D4D4D">
                    <a:alpha val="79999"/>
                  </a:srgbClr>
                </a:outerShdw>
              </a:effectLst>
              <a:latin typeface="Arial Black"/>
            </a:endParaRPr>
          </a:p>
        </p:txBody>
      </p:sp>
      <p:sp>
        <p:nvSpPr>
          <p:cNvPr id="90133" name="Line 21"/>
          <p:cNvSpPr>
            <a:spLocks noChangeShapeType="1"/>
          </p:cNvSpPr>
          <p:nvPr/>
        </p:nvSpPr>
        <p:spPr bwMode="auto">
          <a:xfrm>
            <a:off x="663740" y="3418164"/>
            <a:ext cx="1295400" cy="0"/>
          </a:xfrm>
          <a:prstGeom prst="line">
            <a:avLst/>
          </a:prstGeom>
          <a:noFill/>
          <a:ln w="38100">
            <a:solidFill>
              <a:srgbClr val="C0C0C0"/>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90134" name="Rectangle 22"/>
          <p:cNvSpPr>
            <a:spLocks noChangeArrowheads="1"/>
          </p:cNvSpPr>
          <p:nvPr/>
        </p:nvSpPr>
        <p:spPr bwMode="auto">
          <a:xfrm>
            <a:off x="665163" y="3457649"/>
            <a:ext cx="1296821" cy="73688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tr-TR" altLang="tr-TR" sz="1600" dirty="0">
                <a:solidFill>
                  <a:srgbClr val="FFFF00"/>
                </a:solidFill>
                <a:latin typeface="+mn-lt"/>
              </a:rPr>
              <a:t>Kullanılmayan </a:t>
            </a:r>
          </a:p>
          <a:p>
            <a:pPr algn="ctr" eaLnBrk="1" hangingPunct="1"/>
            <a:r>
              <a:rPr lang="tr-TR" altLang="tr-TR" sz="1600" dirty="0">
                <a:solidFill>
                  <a:srgbClr val="FFFF00"/>
                </a:solidFill>
                <a:latin typeface="+mn-lt"/>
              </a:rPr>
              <a:t>izin 12 gün</a:t>
            </a:r>
          </a:p>
        </p:txBody>
      </p:sp>
      <p:sp>
        <p:nvSpPr>
          <p:cNvPr id="90135" name="WordArt 23"/>
          <p:cNvSpPr>
            <a:spLocks noChangeArrowheads="1" noChangeShapeType="1" noTextEdit="1"/>
          </p:cNvSpPr>
          <p:nvPr/>
        </p:nvSpPr>
        <p:spPr bwMode="auto">
          <a:xfrm>
            <a:off x="2973685" y="2989458"/>
            <a:ext cx="719138" cy="3603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tr-TR" sz="3600" kern="10" spc="720" dirty="0" smtClean="0">
                <a:solidFill>
                  <a:schemeClr val="tx1">
                    <a:lumMod val="95000"/>
                    <a:lumOff val="5000"/>
                  </a:schemeClr>
                </a:solidFill>
                <a:effectLst>
                  <a:outerShdw dist="45791" dir="3378596" algn="ctr" rotWithShape="0">
                    <a:srgbClr val="4D4D4D">
                      <a:alpha val="79999"/>
                    </a:srgbClr>
                  </a:outerShdw>
                </a:effectLst>
                <a:latin typeface="Arial Black"/>
              </a:rPr>
              <a:t>2015</a:t>
            </a:r>
            <a:endParaRPr lang="tr-TR" sz="3600" kern="10" spc="720" dirty="0">
              <a:solidFill>
                <a:schemeClr val="tx1">
                  <a:lumMod val="95000"/>
                  <a:lumOff val="5000"/>
                </a:schemeClr>
              </a:solidFill>
              <a:effectLst>
                <a:outerShdw dist="45791" dir="3378596" algn="ctr" rotWithShape="0">
                  <a:srgbClr val="4D4D4D">
                    <a:alpha val="79999"/>
                  </a:srgbClr>
                </a:outerShdw>
              </a:effectLst>
              <a:latin typeface="Arial Black"/>
            </a:endParaRPr>
          </a:p>
        </p:txBody>
      </p:sp>
      <p:sp>
        <p:nvSpPr>
          <p:cNvPr id="90136" name="Line 24"/>
          <p:cNvSpPr>
            <a:spLocks noChangeShapeType="1"/>
          </p:cNvSpPr>
          <p:nvPr/>
        </p:nvSpPr>
        <p:spPr bwMode="auto">
          <a:xfrm>
            <a:off x="2722170" y="3410308"/>
            <a:ext cx="1295400" cy="0"/>
          </a:xfrm>
          <a:prstGeom prst="line">
            <a:avLst/>
          </a:prstGeom>
          <a:noFill/>
          <a:ln w="38100">
            <a:solidFill>
              <a:srgbClr val="C0C0C0"/>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90137" name="Rectangle 25"/>
          <p:cNvSpPr>
            <a:spLocks noChangeArrowheads="1"/>
          </p:cNvSpPr>
          <p:nvPr/>
        </p:nvSpPr>
        <p:spPr bwMode="auto">
          <a:xfrm>
            <a:off x="2664918" y="3457649"/>
            <a:ext cx="1457325" cy="791988"/>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tr-TR" altLang="tr-TR" sz="1600" dirty="0">
                <a:solidFill>
                  <a:srgbClr val="FFFF00"/>
                </a:solidFill>
                <a:latin typeface="+mn-lt"/>
              </a:rPr>
              <a:t>Kullanılmayan </a:t>
            </a:r>
          </a:p>
          <a:p>
            <a:pPr algn="ctr" eaLnBrk="1" hangingPunct="1"/>
            <a:r>
              <a:rPr lang="tr-TR" altLang="tr-TR" sz="1600" dirty="0">
                <a:solidFill>
                  <a:srgbClr val="FFFF00"/>
                </a:solidFill>
                <a:latin typeface="+mn-lt"/>
              </a:rPr>
              <a:t>izin 30 gün</a:t>
            </a:r>
          </a:p>
        </p:txBody>
      </p:sp>
      <p:sp>
        <p:nvSpPr>
          <p:cNvPr id="90138" name="WordArt 26"/>
          <p:cNvSpPr>
            <a:spLocks noChangeArrowheads="1" noChangeShapeType="1" noTextEdit="1"/>
          </p:cNvSpPr>
          <p:nvPr/>
        </p:nvSpPr>
        <p:spPr bwMode="auto">
          <a:xfrm>
            <a:off x="5046078" y="2989458"/>
            <a:ext cx="719138" cy="3603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tr-TR" sz="3600" kern="10" spc="720" dirty="0" smtClean="0">
                <a:solidFill>
                  <a:schemeClr val="tx1">
                    <a:lumMod val="95000"/>
                    <a:lumOff val="5000"/>
                  </a:schemeClr>
                </a:solidFill>
                <a:effectLst>
                  <a:outerShdw dist="45791" dir="3378596" algn="ctr" rotWithShape="0">
                    <a:srgbClr val="4D4D4D">
                      <a:alpha val="79999"/>
                    </a:srgbClr>
                  </a:outerShdw>
                </a:effectLst>
                <a:latin typeface="Arial Black"/>
              </a:rPr>
              <a:t>2016</a:t>
            </a:r>
            <a:endParaRPr lang="tr-TR" sz="3600" kern="10" spc="720" dirty="0">
              <a:solidFill>
                <a:schemeClr val="tx1">
                  <a:lumMod val="95000"/>
                  <a:lumOff val="5000"/>
                </a:schemeClr>
              </a:solidFill>
              <a:effectLst>
                <a:outerShdw dist="45791" dir="3378596" algn="ctr" rotWithShape="0">
                  <a:srgbClr val="4D4D4D">
                    <a:alpha val="79999"/>
                  </a:srgbClr>
                </a:outerShdw>
              </a:effectLst>
              <a:latin typeface="Arial Black"/>
            </a:endParaRPr>
          </a:p>
        </p:txBody>
      </p:sp>
      <p:sp>
        <p:nvSpPr>
          <p:cNvPr id="90139" name="Line 27"/>
          <p:cNvSpPr>
            <a:spLocks noChangeShapeType="1"/>
          </p:cNvSpPr>
          <p:nvPr/>
        </p:nvSpPr>
        <p:spPr bwMode="auto">
          <a:xfrm>
            <a:off x="4788694" y="3410308"/>
            <a:ext cx="1295400" cy="0"/>
          </a:xfrm>
          <a:prstGeom prst="line">
            <a:avLst/>
          </a:prstGeom>
          <a:noFill/>
          <a:ln w="38100">
            <a:solidFill>
              <a:srgbClr val="C0C0C0"/>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90141" name="Rectangle 29"/>
          <p:cNvSpPr>
            <a:spLocks noChangeArrowheads="1"/>
          </p:cNvSpPr>
          <p:nvPr/>
        </p:nvSpPr>
        <p:spPr bwMode="auto">
          <a:xfrm>
            <a:off x="4507041" y="3457649"/>
            <a:ext cx="2364956" cy="791988"/>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tr-TR" altLang="tr-TR" sz="1600" u="sng" dirty="0" smtClean="0">
                <a:solidFill>
                  <a:srgbClr val="FFFF00"/>
                </a:solidFill>
                <a:latin typeface="+mn-lt"/>
              </a:rPr>
              <a:t>2014 </a:t>
            </a:r>
            <a:r>
              <a:rPr lang="tr-TR" altLang="tr-TR" sz="1600" u="sng" dirty="0">
                <a:solidFill>
                  <a:srgbClr val="FFFF00"/>
                </a:solidFill>
                <a:latin typeface="+mn-lt"/>
              </a:rPr>
              <a:t>izni yanar.</a:t>
            </a:r>
            <a:r>
              <a:rPr lang="tr-TR" altLang="tr-TR" sz="1600" dirty="0">
                <a:solidFill>
                  <a:srgbClr val="FFFF00"/>
                </a:solidFill>
                <a:latin typeface="+mn-lt"/>
              </a:rPr>
              <a:t> </a:t>
            </a:r>
          </a:p>
          <a:p>
            <a:pPr algn="ctr" eaLnBrk="1" hangingPunct="1"/>
            <a:r>
              <a:rPr lang="tr-TR" altLang="tr-TR" sz="1600" dirty="0" err="1">
                <a:solidFill>
                  <a:srgbClr val="FF0000"/>
                </a:solidFill>
                <a:latin typeface="+mn-lt"/>
              </a:rPr>
              <a:t>Max</a:t>
            </a:r>
            <a:r>
              <a:rPr lang="tr-TR" altLang="tr-TR" sz="1600" dirty="0">
                <a:solidFill>
                  <a:srgbClr val="FF0000"/>
                </a:solidFill>
                <a:latin typeface="+mn-lt"/>
              </a:rPr>
              <a:t>. Kullanacağı </a:t>
            </a:r>
          </a:p>
          <a:p>
            <a:pPr algn="ctr" eaLnBrk="1" hangingPunct="1"/>
            <a:r>
              <a:rPr lang="tr-TR" altLang="tr-TR" sz="1600" dirty="0" smtClean="0">
                <a:solidFill>
                  <a:srgbClr val="FF0000"/>
                </a:solidFill>
                <a:latin typeface="+mn-lt"/>
              </a:rPr>
              <a:t>Yıllık izin </a:t>
            </a:r>
            <a:r>
              <a:rPr lang="tr-TR" altLang="tr-TR" sz="1600" dirty="0">
                <a:solidFill>
                  <a:srgbClr val="FF0000"/>
                </a:solidFill>
                <a:latin typeface="+mn-lt"/>
              </a:rPr>
              <a:t>süresi 60 gündür</a:t>
            </a:r>
            <a:r>
              <a:rPr lang="tr-TR" altLang="tr-TR" dirty="0">
                <a:solidFill>
                  <a:srgbClr val="FF0000"/>
                </a:solidFill>
                <a:latin typeface="+mn-lt"/>
              </a:rPr>
              <a:t>.</a:t>
            </a:r>
          </a:p>
        </p:txBody>
      </p:sp>
      <p:sp>
        <p:nvSpPr>
          <p:cNvPr id="90142" name="AutoShape 30"/>
          <p:cNvSpPr>
            <a:spLocks noChangeArrowheads="1"/>
          </p:cNvSpPr>
          <p:nvPr/>
        </p:nvSpPr>
        <p:spPr bwMode="auto">
          <a:xfrm>
            <a:off x="6958075" y="3468123"/>
            <a:ext cx="638113" cy="504825"/>
          </a:xfrm>
          <a:prstGeom prst="rightArrow">
            <a:avLst>
              <a:gd name="adj1" fmla="val 50000"/>
              <a:gd name="adj2" fmla="val 49921"/>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endParaRPr lang="tr-TR" altLang="tr-TR"/>
          </a:p>
        </p:txBody>
      </p:sp>
      <p:sp>
        <p:nvSpPr>
          <p:cNvPr id="2" name="Metin kutusu 1"/>
          <p:cNvSpPr txBox="1"/>
          <p:nvPr/>
        </p:nvSpPr>
        <p:spPr>
          <a:xfrm>
            <a:off x="3479799" y="22850"/>
            <a:ext cx="2963863" cy="461665"/>
          </a:xfrm>
          <a:prstGeom prst="rect">
            <a:avLst/>
          </a:prstGeom>
          <a:noFill/>
        </p:spPr>
        <p:txBody>
          <a:bodyPr wrap="square" rtlCol="0">
            <a:spAutoFit/>
          </a:bodyPr>
          <a:lstStyle/>
          <a:p>
            <a:r>
              <a:rPr lang="tr-TR" altLang="tr-TR" sz="2400" b="1" u="sng" dirty="0" smtClean="0">
                <a:solidFill>
                  <a:srgbClr val="FF0000"/>
                </a:solidFill>
              </a:rPr>
              <a:t>İZİN TÜRLERİ </a:t>
            </a:r>
            <a:endParaRPr lang="tr-TR" altLang="tr-TR" sz="2400" b="1" u="sng" dirty="0">
              <a:solidFill>
                <a:srgbClr val="FF0000"/>
              </a:solidFill>
            </a:endParaRPr>
          </a:p>
        </p:txBody>
      </p:sp>
      <p:sp>
        <p:nvSpPr>
          <p:cNvPr id="3" name="Dikdörtgen 2"/>
          <p:cNvSpPr/>
          <p:nvPr/>
        </p:nvSpPr>
        <p:spPr>
          <a:xfrm>
            <a:off x="565816" y="4269405"/>
            <a:ext cx="8046012" cy="2246769"/>
          </a:xfrm>
          <a:prstGeom prst="rect">
            <a:avLst/>
          </a:prstGeom>
        </p:spPr>
        <p:txBody>
          <a:bodyPr wrap="square">
            <a:spAutoFit/>
          </a:bodyPr>
          <a:lstStyle/>
          <a:p>
            <a:pPr marL="285750" indent="-285750" algn="just">
              <a:buFont typeface="Arial" panose="020B0604020202020204" pitchFamily="34" charset="0"/>
              <a:buChar char="•"/>
            </a:pPr>
            <a:r>
              <a:rPr lang="tr-TR" altLang="tr-TR" sz="1400" dirty="0" smtClean="0"/>
              <a:t>Öğretmenler </a:t>
            </a:r>
            <a:r>
              <a:rPr lang="tr-TR" altLang="tr-TR" sz="1400" dirty="0"/>
              <a:t>yaz tatili ile dinlenme tatillerinde izinli sayılırlar. Bunlara, hastalık ve diğer mazeret izinleri dışında, ayrıca yıllık izin verilmez.</a:t>
            </a:r>
          </a:p>
          <a:p>
            <a:pPr marL="285750" indent="-285750" algn="just">
              <a:buFont typeface="Arial" charset="0"/>
              <a:buChar char="•"/>
            </a:pPr>
            <a:r>
              <a:rPr lang="tr-TR" altLang="tr-TR" sz="1400" dirty="0" smtClean="0"/>
              <a:t>Hizmetleri </a:t>
            </a:r>
            <a:r>
              <a:rPr lang="tr-TR" altLang="tr-TR" sz="1400" dirty="0"/>
              <a:t>sırasında radyoaktif ışınlarla çalışan personele, her yıl yıllık izinlerine ilaveten bir aylık sağlık izni verilir</a:t>
            </a:r>
            <a:r>
              <a:rPr lang="tr-TR" altLang="tr-TR" sz="1400" dirty="0" smtClean="0"/>
              <a:t>.</a:t>
            </a:r>
          </a:p>
          <a:p>
            <a:pPr marL="285750" indent="-285750" algn="just">
              <a:buFont typeface="Arial" charset="0"/>
              <a:buChar char="•"/>
            </a:pPr>
            <a:r>
              <a:rPr lang="tr-TR" sz="1400" b="1" i="1" u="sng" dirty="0" smtClean="0">
                <a:solidFill>
                  <a:srgbClr val="FF0000"/>
                </a:solidFill>
              </a:rPr>
              <a:t>2547 Sayılı Kanun Madde </a:t>
            </a:r>
            <a:r>
              <a:rPr lang="tr-TR" sz="1400" b="1" i="1" u="sng" dirty="0">
                <a:solidFill>
                  <a:srgbClr val="FF0000"/>
                </a:solidFill>
              </a:rPr>
              <a:t>64 İzinler:</a:t>
            </a:r>
            <a:r>
              <a:rPr lang="tr-TR" sz="1400" dirty="0"/>
              <a:t> </a:t>
            </a:r>
            <a:r>
              <a:rPr lang="tr-TR" sz="1400" dirty="0" smtClean="0"/>
              <a:t>– </a:t>
            </a:r>
            <a:r>
              <a:rPr lang="tr-TR" sz="1400" dirty="0"/>
              <a:t>Öğretim elemanları yıllık izinlerini, normal </a:t>
            </a:r>
            <a:r>
              <a:rPr lang="tr-TR" sz="1400" dirty="0" smtClean="0"/>
              <a:t>olarak, öğrenime </a:t>
            </a:r>
            <a:r>
              <a:rPr lang="tr-TR" sz="1400" dirty="0"/>
              <a:t>ara verilen zamanlarda kullanırlar. Bunların diğer izinleri ile Yükseköğretim üst kuruluşları personelinin ve yükseköğretim kurumları memurlarının izin işleri 657 Sayılı Devlet Memurları Kanunu hükümlerine göre yürütülür</a:t>
            </a:r>
            <a:r>
              <a:rPr lang="tr-TR" sz="1400" dirty="0" smtClean="0"/>
              <a:t>. Rektör</a:t>
            </a:r>
            <a:r>
              <a:rPr lang="tr-TR" sz="1400" dirty="0"/>
              <a:t>, iznini Yükseköğretim Kurul Başkanından, diğer yöneticiler ise bir üst makamdan alırlar. Yükseköğretim kurumlarında ve üst kuruluşlarda görevli bütün personel bağlı olduğu ilk disiplin amirinin izniyle görevi başından ayrılabilir. </a:t>
            </a:r>
            <a:endParaRPr lang="tr-TR" altLang="tr-TR" sz="1400" dirty="0"/>
          </a:p>
        </p:txBody>
      </p:sp>
    </p:spTree>
    <p:extLst>
      <p:ext uri="{BB962C8B-B14F-4D97-AF65-F5344CB8AC3E}">
        <p14:creationId xmlns:p14="http://schemas.microsoft.com/office/powerpoint/2010/main" val="21176633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0" y="188913"/>
            <a:ext cx="9144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42900" indent="-342900" eaLnBrk="0" hangingPunct="0">
              <a:defRPr>
                <a:solidFill>
                  <a:schemeClr val="tx1"/>
                </a:solidFill>
                <a:latin typeface="Tahoma" pitchFamily="34" charset="0"/>
              </a:defRPr>
            </a:lvl1pPr>
            <a:lvl2pPr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lvl="1" algn="ctr" eaLnBrk="1" hangingPunct="1"/>
            <a:r>
              <a:rPr lang="tr-TR" altLang="tr-TR" sz="2000" b="1" dirty="0">
                <a:solidFill>
                  <a:srgbClr val="CC3300"/>
                </a:solidFill>
              </a:rPr>
              <a:t>İZİNLER</a:t>
            </a:r>
          </a:p>
        </p:txBody>
      </p:sp>
      <p:sp>
        <p:nvSpPr>
          <p:cNvPr id="76803" name="Rectangle 3"/>
          <p:cNvSpPr>
            <a:spLocks noChangeArrowheads="1"/>
          </p:cNvSpPr>
          <p:nvPr/>
        </p:nvSpPr>
        <p:spPr bwMode="auto">
          <a:xfrm>
            <a:off x="179388" y="415299"/>
            <a:ext cx="89646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tr-TR" altLang="tr-TR" b="1" dirty="0">
                <a:solidFill>
                  <a:srgbClr val="0070C0"/>
                </a:solidFill>
                <a:latin typeface="+mn-lt"/>
              </a:rPr>
              <a:t>Madde-104: Mazeret izni</a:t>
            </a:r>
          </a:p>
        </p:txBody>
      </p:sp>
      <p:sp>
        <p:nvSpPr>
          <p:cNvPr id="76805" name="Text Box 23"/>
          <p:cNvSpPr txBox="1">
            <a:spLocks noChangeArrowheads="1"/>
          </p:cNvSpPr>
          <p:nvPr/>
        </p:nvSpPr>
        <p:spPr bwMode="auto">
          <a:xfrm>
            <a:off x="1889063" y="886151"/>
            <a:ext cx="378681" cy="369332"/>
          </a:xfrm>
          <a:prstGeom prst="rect">
            <a:avLst/>
          </a:prstGeom>
          <a:solidFill>
            <a:srgbClr val="FFFF00"/>
          </a:solidFill>
          <a:ln>
            <a:solidFill>
              <a:schemeClr val="tx1"/>
            </a:solidFill>
          </a:ln>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tr-TR" altLang="tr-TR" dirty="0" smtClean="0">
                <a:effectLst>
                  <a:outerShdw blurRad="38100" dist="38100" dir="2700000" algn="tl">
                    <a:srgbClr val="000000">
                      <a:alpha val="43137"/>
                    </a:srgbClr>
                  </a:outerShdw>
                </a:effectLst>
              </a:rPr>
              <a:t>A</a:t>
            </a:r>
            <a:endParaRPr lang="tr-TR" altLang="tr-TR" dirty="0">
              <a:effectLst>
                <a:outerShdw blurRad="38100" dist="38100" dir="2700000" algn="tl">
                  <a:srgbClr val="000000">
                    <a:alpha val="43137"/>
                  </a:srgbClr>
                </a:outerShdw>
              </a:effectLst>
            </a:endParaRPr>
          </a:p>
        </p:txBody>
      </p:sp>
      <p:sp>
        <p:nvSpPr>
          <p:cNvPr id="76808" name="Line 26"/>
          <p:cNvSpPr>
            <a:spLocks noChangeShapeType="1"/>
          </p:cNvSpPr>
          <p:nvPr/>
        </p:nvSpPr>
        <p:spPr bwMode="auto">
          <a:xfrm>
            <a:off x="2623344" y="1045239"/>
            <a:ext cx="10080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76809" name="Line 27"/>
          <p:cNvSpPr>
            <a:spLocks noChangeShapeType="1"/>
          </p:cNvSpPr>
          <p:nvPr/>
        </p:nvSpPr>
        <p:spPr bwMode="auto">
          <a:xfrm>
            <a:off x="4238287" y="1070823"/>
            <a:ext cx="10080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76813" name="Line 31"/>
          <p:cNvSpPr>
            <a:spLocks noChangeShapeType="1"/>
          </p:cNvSpPr>
          <p:nvPr/>
        </p:nvSpPr>
        <p:spPr bwMode="auto">
          <a:xfrm>
            <a:off x="5941538" y="1044406"/>
            <a:ext cx="10080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76815" name="Text Box 33"/>
          <p:cNvSpPr txBox="1">
            <a:spLocks noChangeArrowheads="1"/>
          </p:cNvSpPr>
          <p:nvPr/>
        </p:nvSpPr>
        <p:spPr bwMode="auto">
          <a:xfrm>
            <a:off x="7362564" y="1178770"/>
            <a:ext cx="16196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tr-TR" altLang="tr-TR" dirty="0"/>
              <a:t>(Aylıklı İzin)</a:t>
            </a:r>
          </a:p>
        </p:txBody>
      </p:sp>
      <p:sp>
        <p:nvSpPr>
          <p:cNvPr id="76821" name="Text Box 39"/>
          <p:cNvSpPr txBox="1">
            <a:spLocks noChangeArrowheads="1"/>
          </p:cNvSpPr>
          <p:nvPr/>
        </p:nvSpPr>
        <p:spPr bwMode="auto">
          <a:xfrm>
            <a:off x="7380312" y="1922074"/>
            <a:ext cx="15841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tr-TR" altLang="tr-TR" dirty="0"/>
              <a:t>(Aylıklı İzin)</a:t>
            </a:r>
          </a:p>
        </p:txBody>
      </p:sp>
      <p:sp>
        <p:nvSpPr>
          <p:cNvPr id="2" name="Metin kutusu 1"/>
          <p:cNvSpPr txBox="1"/>
          <p:nvPr/>
        </p:nvSpPr>
        <p:spPr>
          <a:xfrm>
            <a:off x="2593057" y="768240"/>
            <a:ext cx="1373588" cy="307777"/>
          </a:xfrm>
          <a:prstGeom prst="rect">
            <a:avLst/>
          </a:prstGeom>
          <a:noFill/>
        </p:spPr>
        <p:txBody>
          <a:bodyPr wrap="square" rtlCol="0">
            <a:spAutoFit/>
          </a:bodyPr>
          <a:lstStyle/>
          <a:p>
            <a:r>
              <a:rPr lang="tr-TR" sz="1400" b="1" dirty="0" smtClean="0">
                <a:solidFill>
                  <a:srgbClr val="FF0000"/>
                </a:solidFill>
              </a:rPr>
              <a:t>Doğum Öncesi </a:t>
            </a:r>
            <a:endParaRPr lang="tr-TR" sz="1400" b="1" dirty="0">
              <a:solidFill>
                <a:srgbClr val="FF0000"/>
              </a:solidFill>
            </a:endParaRPr>
          </a:p>
        </p:txBody>
      </p:sp>
      <p:sp>
        <p:nvSpPr>
          <p:cNvPr id="28" name="Metin kutusu 27"/>
          <p:cNvSpPr txBox="1"/>
          <p:nvPr/>
        </p:nvSpPr>
        <p:spPr>
          <a:xfrm>
            <a:off x="4238287" y="737691"/>
            <a:ext cx="1296261" cy="307777"/>
          </a:xfrm>
          <a:prstGeom prst="rect">
            <a:avLst/>
          </a:prstGeom>
          <a:noFill/>
        </p:spPr>
        <p:txBody>
          <a:bodyPr wrap="square" rtlCol="0">
            <a:spAutoFit/>
          </a:bodyPr>
          <a:lstStyle/>
          <a:p>
            <a:r>
              <a:rPr lang="tr-TR" sz="1400" b="1" dirty="0" smtClean="0">
                <a:solidFill>
                  <a:srgbClr val="FF0000"/>
                </a:solidFill>
              </a:rPr>
              <a:t>Doğum Sonrası </a:t>
            </a:r>
            <a:endParaRPr lang="tr-TR" sz="1400" b="1" dirty="0">
              <a:solidFill>
                <a:srgbClr val="FF0000"/>
              </a:solidFill>
            </a:endParaRPr>
          </a:p>
        </p:txBody>
      </p:sp>
      <p:sp>
        <p:nvSpPr>
          <p:cNvPr id="29" name="Metin kutusu 28"/>
          <p:cNvSpPr txBox="1"/>
          <p:nvPr/>
        </p:nvSpPr>
        <p:spPr>
          <a:xfrm>
            <a:off x="5938770" y="767407"/>
            <a:ext cx="1297526" cy="307777"/>
          </a:xfrm>
          <a:prstGeom prst="rect">
            <a:avLst/>
          </a:prstGeom>
          <a:noFill/>
        </p:spPr>
        <p:txBody>
          <a:bodyPr wrap="square" rtlCol="0">
            <a:spAutoFit/>
          </a:bodyPr>
          <a:lstStyle/>
          <a:p>
            <a:r>
              <a:rPr lang="tr-TR" sz="1400" b="1" dirty="0" smtClean="0">
                <a:solidFill>
                  <a:srgbClr val="FF0000"/>
                </a:solidFill>
              </a:rPr>
              <a:t>Toplam İZİN </a:t>
            </a:r>
            <a:endParaRPr lang="tr-TR" sz="1400" b="1" dirty="0">
              <a:solidFill>
                <a:srgbClr val="FF0000"/>
              </a:solidFill>
            </a:endParaRPr>
          </a:p>
        </p:txBody>
      </p:sp>
      <p:sp>
        <p:nvSpPr>
          <p:cNvPr id="30" name="Metin kutusu 29"/>
          <p:cNvSpPr txBox="1"/>
          <p:nvPr/>
        </p:nvSpPr>
        <p:spPr>
          <a:xfrm>
            <a:off x="2623344" y="1086437"/>
            <a:ext cx="1010830" cy="338554"/>
          </a:xfrm>
          <a:prstGeom prst="rect">
            <a:avLst/>
          </a:prstGeom>
          <a:noFill/>
        </p:spPr>
        <p:txBody>
          <a:bodyPr wrap="square" rtlCol="0">
            <a:spAutoFit/>
          </a:bodyPr>
          <a:lstStyle/>
          <a:p>
            <a:r>
              <a:rPr lang="tr-TR" sz="1600" b="1" dirty="0" smtClean="0"/>
              <a:t>8 HAFTA  </a:t>
            </a:r>
            <a:endParaRPr lang="tr-TR" sz="1600" b="1" dirty="0"/>
          </a:p>
        </p:txBody>
      </p:sp>
      <p:sp>
        <p:nvSpPr>
          <p:cNvPr id="31" name="Metin kutusu 30"/>
          <p:cNvSpPr txBox="1"/>
          <p:nvPr/>
        </p:nvSpPr>
        <p:spPr>
          <a:xfrm>
            <a:off x="4336099" y="1126927"/>
            <a:ext cx="1010830" cy="338554"/>
          </a:xfrm>
          <a:prstGeom prst="rect">
            <a:avLst/>
          </a:prstGeom>
          <a:noFill/>
        </p:spPr>
        <p:txBody>
          <a:bodyPr wrap="square" rtlCol="0">
            <a:spAutoFit/>
          </a:bodyPr>
          <a:lstStyle/>
          <a:p>
            <a:r>
              <a:rPr lang="tr-TR" sz="1600" b="1" dirty="0" smtClean="0"/>
              <a:t>8 HAFTA  </a:t>
            </a:r>
            <a:endParaRPr lang="tr-TR" sz="1600" b="1" dirty="0"/>
          </a:p>
        </p:txBody>
      </p:sp>
      <p:sp>
        <p:nvSpPr>
          <p:cNvPr id="32" name="Metin kutusu 31"/>
          <p:cNvSpPr txBox="1"/>
          <p:nvPr/>
        </p:nvSpPr>
        <p:spPr>
          <a:xfrm>
            <a:off x="5938770" y="1157704"/>
            <a:ext cx="1010830" cy="338554"/>
          </a:xfrm>
          <a:prstGeom prst="rect">
            <a:avLst/>
          </a:prstGeom>
          <a:noFill/>
        </p:spPr>
        <p:txBody>
          <a:bodyPr wrap="square" rtlCol="0">
            <a:spAutoFit/>
          </a:bodyPr>
          <a:lstStyle/>
          <a:p>
            <a:r>
              <a:rPr lang="tr-TR" sz="1600" b="1" dirty="0" smtClean="0"/>
              <a:t>16 HAFTA  </a:t>
            </a:r>
            <a:endParaRPr lang="tr-TR" sz="1600" b="1" dirty="0"/>
          </a:p>
        </p:txBody>
      </p:sp>
      <p:sp>
        <p:nvSpPr>
          <p:cNvPr id="33" name="Metin kutusu 32"/>
          <p:cNvSpPr txBox="1"/>
          <p:nvPr/>
        </p:nvSpPr>
        <p:spPr>
          <a:xfrm>
            <a:off x="2549135" y="1476355"/>
            <a:ext cx="4400465" cy="307777"/>
          </a:xfrm>
          <a:prstGeom prst="rect">
            <a:avLst/>
          </a:prstGeom>
          <a:noFill/>
        </p:spPr>
        <p:txBody>
          <a:bodyPr wrap="square" rtlCol="0">
            <a:spAutoFit/>
          </a:bodyPr>
          <a:lstStyle/>
          <a:p>
            <a:r>
              <a:rPr lang="tr-TR" sz="1400" b="1" i="1" dirty="0" smtClean="0">
                <a:solidFill>
                  <a:srgbClr val="FF0000"/>
                </a:solidFill>
              </a:rPr>
              <a:t>TABİP UYGUN GÖRÜR, MEMURDA İSTERSE ;</a:t>
            </a:r>
            <a:endParaRPr lang="tr-TR" sz="1400" b="1" i="1" dirty="0">
              <a:solidFill>
                <a:srgbClr val="FF0000"/>
              </a:solidFill>
            </a:endParaRPr>
          </a:p>
        </p:txBody>
      </p:sp>
      <p:sp>
        <p:nvSpPr>
          <p:cNvPr id="34" name="Metin kutusu 33"/>
          <p:cNvSpPr txBox="1"/>
          <p:nvPr/>
        </p:nvSpPr>
        <p:spPr>
          <a:xfrm>
            <a:off x="2771799" y="1966932"/>
            <a:ext cx="1008113" cy="338554"/>
          </a:xfrm>
          <a:prstGeom prst="rect">
            <a:avLst/>
          </a:prstGeom>
          <a:noFill/>
        </p:spPr>
        <p:txBody>
          <a:bodyPr wrap="square" rtlCol="0">
            <a:spAutoFit/>
          </a:bodyPr>
          <a:lstStyle/>
          <a:p>
            <a:r>
              <a:rPr lang="tr-TR" sz="1600" b="1" dirty="0">
                <a:solidFill>
                  <a:schemeClr val="tx1">
                    <a:lumMod val="95000"/>
                    <a:lumOff val="5000"/>
                  </a:schemeClr>
                </a:solidFill>
              </a:rPr>
              <a:t>3</a:t>
            </a:r>
            <a:r>
              <a:rPr lang="tr-TR" sz="1600" b="1" dirty="0" smtClean="0">
                <a:solidFill>
                  <a:schemeClr val="tx1">
                    <a:lumMod val="95000"/>
                    <a:lumOff val="5000"/>
                  </a:schemeClr>
                </a:solidFill>
              </a:rPr>
              <a:t> HAFTA  </a:t>
            </a:r>
            <a:endParaRPr lang="tr-TR" sz="1600" b="1" dirty="0">
              <a:solidFill>
                <a:schemeClr val="tx1">
                  <a:lumMod val="95000"/>
                  <a:lumOff val="5000"/>
                </a:schemeClr>
              </a:solidFill>
            </a:endParaRPr>
          </a:p>
        </p:txBody>
      </p:sp>
      <p:sp>
        <p:nvSpPr>
          <p:cNvPr id="35" name="Metin kutusu 34"/>
          <p:cNvSpPr txBox="1"/>
          <p:nvPr/>
        </p:nvSpPr>
        <p:spPr>
          <a:xfrm>
            <a:off x="4419827" y="1969760"/>
            <a:ext cx="1010830" cy="338554"/>
          </a:xfrm>
          <a:prstGeom prst="rect">
            <a:avLst/>
          </a:prstGeom>
          <a:noFill/>
        </p:spPr>
        <p:txBody>
          <a:bodyPr wrap="square" rtlCol="0">
            <a:spAutoFit/>
          </a:bodyPr>
          <a:lstStyle/>
          <a:p>
            <a:r>
              <a:rPr lang="tr-TR" sz="1600" b="1" dirty="0" smtClean="0"/>
              <a:t>13 HAFTA  </a:t>
            </a:r>
            <a:endParaRPr lang="tr-TR" sz="1600" b="1" dirty="0"/>
          </a:p>
        </p:txBody>
      </p:sp>
      <p:sp>
        <p:nvSpPr>
          <p:cNvPr id="36" name="Metin kutusu 35"/>
          <p:cNvSpPr txBox="1"/>
          <p:nvPr/>
        </p:nvSpPr>
        <p:spPr>
          <a:xfrm>
            <a:off x="5989595" y="1936549"/>
            <a:ext cx="1010830" cy="338554"/>
          </a:xfrm>
          <a:prstGeom prst="rect">
            <a:avLst/>
          </a:prstGeom>
          <a:noFill/>
        </p:spPr>
        <p:txBody>
          <a:bodyPr wrap="square" rtlCol="0">
            <a:spAutoFit/>
          </a:bodyPr>
          <a:lstStyle/>
          <a:p>
            <a:r>
              <a:rPr lang="tr-TR" sz="1600" b="1" dirty="0" smtClean="0"/>
              <a:t>16 HAFTA  </a:t>
            </a:r>
            <a:endParaRPr lang="tr-TR" sz="1600" b="1" dirty="0"/>
          </a:p>
        </p:txBody>
      </p:sp>
      <p:sp>
        <p:nvSpPr>
          <p:cNvPr id="3" name="AutoShape 2" descr="data:image/jpeg;base64,/9j/4AAQSkZJRgABAQAAAQABAAD/2wCEAAkGBxQQEhUUEhQVFhQWGBUUFBcXFhgYGBgUGxgZHRgVGhoZHSggGBooHhoXIT0hJyorLjEuHCM0ODMsNygtLysBCgoKDg0OGxAQGy0kHx4uLCwsLCwsLSwvLCw3LCwsLCwsMSwsLCwsLCwsLCwsLCwsLCwsLCwsLCwsLCwsLCwsK//AABEIALIAjgMBIgACEQEDEQH/xAAbAAEAAgMBAQAAAAAAAAAAAAAABQYDBAcCAf/EAEEQAAIBAwIDBQQHBAgHAAAAAAECAwAEERIhBRMxBiJBUWEUMnGBI0JSgpGhsTM0YtEHQ1NUcpOy4RUWc3TE0vD/xAAaAQEAAgMBAAAAAAAAAAAAAAAAAQIDBAUG/8QAJxEAAgICAQQCAQUBAAAAAAAAAAECEQMEEiEiMUETUWEFIzJDgRT/2gAMAwEAAhEDEQA/AO3k0zUHx/jbQlIoUWS4kDMqs2lERdjNIRkhASB5k7DxIqr89ZFX2mee4lziNWEEQCjvPpALRoMjcsSSQBWvk2IQkoPy/RZRbVnRs1F8X49BalVkfvv7kaAvI3XcIuWI2O/pVSuuF8StI5LmTiqqkcbO0RtRKoAGcBnlVmbwGcdajYrv2SLn3AMl5c4JVd5JJCMrbx7ZEaDbyA3PnVNrY+GKpW34RMIci1ydu7RZeS5kV8BiDE/dQ9GbAOlfU1qcf7dww8mO003M9z+xEffQLkAyvoydIz06nB6YJFfs+zKyIXuf3p25rSxnDRPjCrG3gqjbHQ75G5zo23Z69tbkXFs8DsNPMGkxPcIN9D4BUOemsY9RU49mMu1+TJLXklZNS8JnmXmXVvcXDEe7I8ekb/VgWUIPzPmTisFjwyzfVyo+TIp+kEeuCRWHQOoxleh3BUjzFdA4VxBLmMSJkA5DKRhlcHDIw8GByMVo9o+BG4UPEVS4j/ZSEZyM5MT43MbePl1HStfZ05TTljm1L116FYzXhoibbjc1rgTAzwKMGVRiePHi8ajEq/xLgjHu+NW2zuFlRXjYMjAMrKcgqehB8aofCbduKEq8bx2yHTOGBBllU4e3GR3ogRhmGzZ0jxroEUekYGABsAOgHgKy6Pz/ABfv+SuTjfae6UpW6UFKUoBSlKAUpSgKNbSiV7mcHJeZoBsQRHBlNG/hr5h266q2ex8SvcXkpyWV47UZ+qixiQ48stKSfgPKoe3vlthybjVDJzZyplGlH1yMwZJPcckaTjORnfFTnYrCy3q57xmSUj+B4UCn5lG/CuBqqb/Uckpr10NiVLEqMv8ASIhbh8yjbXy0LEagoaRRrI8QOuKpPFrf/htvLdLquLnABkl3JBIGAB7ib+6Mfj1tPbu4lnD2UARdUSvLM5JCBnYRhFXdmzGxySAAB1zt6HrXQ2snGSMmtC02fIzkDIxsNvEen61EdrOFvdQiON9DCWJ85I2RwT08cdPWpmvlc+EuLtG442qMMkMiSme2YJKcGRGB5U2Nu/jdHwMBxv0BBGBU3wztLFIwikzDOdhFKQpY7fsz0lG/1fmBUWykqdOAcHBO4zjYkDrvXjs92fiu4Ibi5Y3JdUlVXGIUOFPdi6HBHVtR3O9dHUyTl5NHYhGJcErJXlEAAAAAGwA6Yr1W8aopSlAKUpQClKUApSlAYp4A6lWUMp2IYAgjyIOxqM4N2bt7N3e3j5fMVEZQTp0pq0AKdlxrbpjrUxSooEDx7s77Q6ypK8MoXQWUKyumSQrowwwBJIOxGT4Eg1w27WM/IkeSRJe/BNIQWaTfmQHSoUMMalGN1LfZNdBqN43weO8iaKUHBwQynDI4911PgwNY8uKM4tGTHlcGn6KALw2UrLMx9nlbXHK2SIpD70Lk+4ud1J23I8qlb3iUMKa5JEVT7pLDvei/aPwzWrcyvafR34BQ7LcBfoHycYcbiJ+ndbY52J3A9WPB7WNtcUEIJ3DIi5+RH6/pXNyQSfcjoRna7WYuF824mW4kDxQx55MTZVnyMGWUeAwcBD0zk74xbuxX7jbZGnManGMYB3G3hsarl4DcMbWLVrkUc58fsYGzqbVjAdlBCjz36A1eYkCKFUYCgBR5AbAVu6t8b8GlnfdRk1U1VRuLdoZJ3dIJDFChZGlVQZZHGzcvVkRopGNRBJYEAADJ17e7uFOqG6kdgB9FcBGR8fVDKoZGPTIJ8Nq2iqwTas6CDX2tLhV6J4UlUEB1D4PUZHQ+o6VluLyOMZd0QebMFH5mhiM+aZrmXajtFGt2ssdwWiRrIMYpS0YJml5qaYyQzFVXbruPOtnifa2+LhLeCNXYa1SRGYqmThppA6pFnGNA1sKq5onizoma+1RuAduVedLa5e3Mz7K9u5aIv/ZkNuj+AGo5I8DtV4FSnYao+0pSpIFKUoBSlKA8PGCCDuDsQdwQfA+YqgdqLeLhky3CJogmBilSNTjnjJicKi7MwLpnxIQYroJqK7TcK9rtpIgdLkaom+xMvejf5MB8s1WcVJUy0JcXZQbTidybgzoEgHL5Wl4zK0g1agzKjqEIJbABJ7xz5DfuOJ3LqwN4wyCo0W8aEHGMgtqwagbWeeRQ8cSuAMSRawJVkUkOBnuthgR1HSvp45EpxLqhbfadWi+YZu6R6gmkYqKpHWWDXbV+WYLWwWRisit7PDiKOLdVkIUZc495N9IXpkMT4Vty8FgIzAi20w3jki2GoDYSL0dPMHw8utZ4LuOTdHRh/Cwb9DWG84lHEpzLErYOnW6rlsHA/GrUbDxQ4NHngrB7eLW07FQV0NMQqEEh49MQUMAQRvmvcvs1qhfkW6KPKJSST0AzksxO2B41H8Fldo1S3ieY7lpSpjh1MSWbWw3GSfdBNTdlwgQsJrlxNOP2YAxHH/gXc5/jOT8KGCMcajUVbIyyvmtZmlvYFiiuDGY3GNMJRcKsoA+jY+9q6AnGRsalO1F7GyLDoM7v3hGrlVK+cjL7sXgc7HGMHpWt2g4kAjNINWrCLHj32J2QA9c/z8q0uAcIFsm+NbYLkdBjdUXyRQcAeXxrA8ClO7EdeV02ZeI2d8bZhbtaOMbwRxMmkghlMba/fBCncDcDzrp3A+KpcxK6Nk+64IwyyADUrKd1YHwPmPMVQ0lKnINbkUrK/tNuBzlA50fQTxj6p/jG5VvA7HYkVmUVEwbWm4rkjodK1eH3qzxpJGco6hlPofMeB9K2qk5opSlAKUpQCvLCvVKA5vxyBrO/bSO5cLzk6n6VcLKnpkctgPMtWY8VLDDKrA/h8wanO39mXtWkUZe3+nUYySqg8xB6smofHFVGFwygjoQCD55p0OvpOOSDTXVGee1tZPftYT9xf5V7hEEWOXbxLjyRQR+VYPnRtvh51NG58EPo25+Iu22w+H+9Rl/epCheQ4A+bM3gqjqzEgAAeNac/GVJKQLzpOndPcU9O/J7q/Dc+hr1Z8NOoSztzJfADZIx5IPPH1jv5YoOniCMfD7Z5HE84w2MRR9eUhG5PnIQdz8vPMtSlDLCPEVltZyjAj5j0P8A9msVM0JmrVFj7KzCCeS325cgNzD6EsOcg9NTB/i7Yq2g1wu6hmiDGWSRYxKzo7rzbdASdJJQiWBh9sHT0xvXSeyvGmU+z3Mis4jWWKQkDmRHZgc9WRiBnrhkJ3O9FLrR5zNj4yZbKUpVjCKUpQClKUBjkXNcptrX2eSW36chyqbf1JAaIgZO2ltOfNTXWTVC7dWvLuYpx0mQ2z9feXU8R2GBs0oJP8NDa08nHKl9lXHC5P73P5dIs4/y6DgMbftXlm/6j7fAqoVT8xUtXypO78UTxFEEGlQAPIAAflXulKF0qFKUqSRWG7yUcA4OlsH1xWavMi5BHmCPxH5/CoKyXRkHwvhrcqKVbaNTpVxLdXLyIjY2kEZyM+mV61v8WglvIrVbS4WWbTO5mGFDxh1VgNO2kMVA/wAPU1ERcGaK1Y+z2ha2i1CSUvKG0Lkto2CE4PjtXWeynBRbpzGcySyqhZyAoVcd2KNF2RBk7bnfcmtb4m5dTgZrj2v2T1KUrYNUUpSgFKUoD5Vd7fWhksZioJeIC4QDO7Rd/SANySAVx61Y68suaEp07OXROGAK9CAfkeleq1bGHkh4NvoZJIcDOyg5jBJ3zoK/jW1UnpcM+cExSlKkyilKUApSlAeb7Hss4IyHCQYHjzXWP9WrqEShQAOgAH4VzyzhMktpFg4aczSY8I4VZ1J9DKsY+8K6KBVTz+9K8rPtKUoagpSlAKUpQClKUBzbtNCY+IPsdM0UcwPhzF1Ruo+QhP3q16m/6QLbv2swG6vJCzZ2VZE1dPElo0qEFEd3QnyxV9ClKVY3hSlKAUAJOB1NK+mfkq8uM6ANC/alY6Y0HqWIHxqGY8k+EXInuycAkupZcDTAi2qHb3yFebBz0/ZDGOqmriKiezHDPZbeOInLgFpW+1K5LyNvnYszHGdht0qWFQeanLlJv7PtKUoVFKUoBSlKAUpSgKt/SLEDYu5BPKeGcY8NEqkn4adVVcH+fyronGOHi5gmgYkLNHJESOoDqVJGfEZqh9pey8lpayTLeyEoF0hoocFiwUA4XJyTioN7T2Y4rT9mvXyi9mp8ke3Sf5MPpv0rQ4Rwm4niWQ3jqWzsIYfMjxHpWH/px1Z01tRbqmSFKy8A7MTXHPDXsg5M3JGIYe8OVHJqPd65kI+AFS//ACJJ/fpv8qD/ANKzp2jE/wBRxr0QefDzqU4BY8+5GQTHaNqbbZ7tl2HqERs+PeYfZrZTsPKpyL+XPh9DBsfP3KsvBuFLaxLEm4XJJONTMSSztjqzMSSfM0NPb3Fljxib9KUoc8UpSgFKUoBSlKAUpXygPtV7t5g2mk/XmtU/G4iqeeQDqQPnVO7bcTik9nhWQM7XMTYG4xHqdgfAbL0qsv4smPWSM8XU/H+VQvZb92j+9/qNTcNQnZb92j+9/qNcf+tv8nUfSf8AhYexXW9/7r/xrerNVF7N8digmvI3JBNwHyBkAG3gHx6qfCrBa9pYHOC+k5ONQI2Hjnw+eK7GNPijlzfcyapWGG5VwNLA53GCDn4VlqxB9pSlAKUpQClKUApSlAfDVW7T8eaJjHHswwWbY4yAcYII6eJq1VGcW4NHcA6gA3QOOo/n47GpjV9SGc9nmZzlyzH1OevxqD49OySWpSRY2ErFWcZXPLcYIyMg5x1HpV1vOy8yHuYceGCFb4kNt+dRN5wxwMSQtg7YK5B9PI/71mfGSoRfF2Y4O088ZHPtiV/tLciQEeqNhx8sj1rRtuIRL+5XsakkkW14GUZO5CMwWRd8/aAz0OKwPwp4jm3kaLP9WwLRN91t1+6RXl78rtdW2V8XjAmTHqo+kX8K03qpeDfjkhOutP8AJjuuMRTTCO8spI58ZWS3kVnI8GjZGDOvpuPMVrvxvkMATLNGfrNbyJMg83wuiQDfcEH0J3rZisOHzKSiW4/iQKjqfMEd5T+f6Vs8Iv5TCjSQXLAhtMyxF0kRScSdzJ7w9PGrwjw8F568fE5Lr7N23nDAPG2QRlWU9R4EEeYqe4R2jlWRVkbUmynI3Az12GSf1qJ7Idlp3jcsvJjaSR4Vcd4Rsdu51UE5bBwRnpV34T2cjgOvJZ/AnoPgPP1rPKaaOc1TpEyjZr1XwCvtYgKUpQClKUApSlAK+GlKA8GvVKUBp8UgVkOpVPTqAf1qrxW6ZHdX8B60pVkV+zYPA7aVDzLeB+h78SNvvvuKsyKFIAGAAAANgB5AUpVSV4Mg8K90pREo+0pSg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4" name="AutoShape 4" descr="data:image/jpeg;base64,/9j/4AAQSkZJRgABAQAAAQABAAD/2wCEAAkGBxQQEhUUEhQVFhQWGBUUFBcXFhgYGBgUGxgZHRgVGhoZHSggGBooHhoXIT0hJyorLjEuHCM0ODMsNygtLysBCgoKDg0OGxAQGy0kHx4uLCwsLCwsLSwvLCw3LCwsLCwsMSwsLCwsLCwsLCwsLCwsLCwsLCwsLCwsLCwsLCwsK//AABEIALIAjgMBIgACEQEDEQH/xAAbAAEAAgMBAQAAAAAAAAAAAAAABQYDBAcCAf/EAEEQAAIBAwIDBQQHBAgHAAAAAAECAwAEERIhBRMxBiJBUWEUMnGBI0JSgpGhsTM0YtEHQ1NUcpOy4RUWc3TE0vD/xAAaAQEAAgMBAAAAAAAAAAAAAAAAAQIDBAUG/8QAJxEAAgICAQQCAQUBAAAAAAAAAAECEQMEEiEiMUETUWEFIzJDgRT/2gAMAwEAAhEDEQA/AO3k0zUHx/jbQlIoUWS4kDMqs2lERdjNIRkhASB5k7DxIqr89ZFX2mee4lziNWEEQCjvPpALRoMjcsSSQBWvk2IQkoPy/RZRbVnRs1F8X49BalVkfvv7kaAvI3XcIuWI2O/pVSuuF8StI5LmTiqqkcbO0RtRKoAGcBnlVmbwGcdajYrv2SLn3AMl5c4JVd5JJCMrbx7ZEaDbyA3PnVNrY+GKpW34RMIci1ydu7RZeS5kV8BiDE/dQ9GbAOlfU1qcf7dww8mO003M9z+xEffQLkAyvoydIz06nB6YJFfs+zKyIXuf3p25rSxnDRPjCrG3gqjbHQ75G5zo23Z69tbkXFs8DsNPMGkxPcIN9D4BUOemsY9RU49mMu1+TJLXklZNS8JnmXmXVvcXDEe7I8ekb/VgWUIPzPmTisFjwyzfVyo+TIp+kEeuCRWHQOoxleh3BUjzFdA4VxBLmMSJkA5DKRhlcHDIw8GByMVo9o+BG4UPEVS4j/ZSEZyM5MT43MbePl1HStfZ05TTljm1L116FYzXhoibbjc1rgTAzwKMGVRiePHi8ajEq/xLgjHu+NW2zuFlRXjYMjAMrKcgqehB8aofCbduKEq8bx2yHTOGBBllU4e3GR3ogRhmGzZ0jxroEUekYGABsAOgHgKy6Pz/ABfv+SuTjfae6UpW6UFKUoBSlKAUpSgKNbSiV7mcHJeZoBsQRHBlNG/hr5h266q2ex8SvcXkpyWV47UZ+qixiQ48stKSfgPKoe3vlthybjVDJzZyplGlH1yMwZJPcckaTjORnfFTnYrCy3q57xmSUj+B4UCn5lG/CuBqqb/Uckpr10NiVLEqMv8ASIhbh8yjbXy0LEagoaRRrI8QOuKpPFrf/htvLdLquLnABkl3JBIGAB7ib+6Mfj1tPbu4lnD2UARdUSvLM5JCBnYRhFXdmzGxySAAB1zt6HrXQ2snGSMmtC02fIzkDIxsNvEen61EdrOFvdQiON9DCWJ85I2RwT08cdPWpmvlc+EuLtG442qMMkMiSme2YJKcGRGB5U2Nu/jdHwMBxv0BBGBU3wztLFIwikzDOdhFKQpY7fsz0lG/1fmBUWykqdOAcHBO4zjYkDrvXjs92fiu4Ibi5Y3JdUlVXGIUOFPdi6HBHVtR3O9dHUyTl5NHYhGJcErJXlEAAAAAGwA6Yr1W8aopSlAKUpQClKUApSlAYp4A6lWUMp2IYAgjyIOxqM4N2bt7N3e3j5fMVEZQTp0pq0AKdlxrbpjrUxSooEDx7s77Q6ypK8MoXQWUKyumSQrowwwBJIOxGT4Eg1w27WM/IkeSRJe/BNIQWaTfmQHSoUMMalGN1LfZNdBqN43weO8iaKUHBwQynDI4911PgwNY8uKM4tGTHlcGn6KALw2UrLMx9nlbXHK2SIpD70Lk+4ud1J23I8qlb3iUMKa5JEVT7pLDvei/aPwzWrcyvafR34BQ7LcBfoHycYcbiJ+ndbY52J3A9WPB7WNtcUEIJ3DIi5+RH6/pXNyQSfcjoRna7WYuF824mW4kDxQx55MTZVnyMGWUeAwcBD0zk74xbuxX7jbZGnManGMYB3G3hsarl4DcMbWLVrkUc58fsYGzqbVjAdlBCjz36A1eYkCKFUYCgBR5AbAVu6t8b8GlnfdRk1U1VRuLdoZJ3dIJDFChZGlVQZZHGzcvVkRopGNRBJYEAADJ17e7uFOqG6kdgB9FcBGR8fVDKoZGPTIJ8Nq2iqwTas6CDX2tLhV6J4UlUEB1D4PUZHQ+o6VluLyOMZd0QebMFH5mhiM+aZrmXajtFGt2ssdwWiRrIMYpS0YJml5qaYyQzFVXbruPOtnifa2+LhLeCNXYa1SRGYqmThppA6pFnGNA1sKq5onizoma+1RuAduVedLa5e3Mz7K9u5aIv/ZkNuj+AGo5I8DtV4FSnYao+0pSpIFKUoBSlKA8PGCCDuDsQdwQfA+YqgdqLeLhky3CJogmBilSNTjnjJicKi7MwLpnxIQYroJqK7TcK9rtpIgdLkaom+xMvejf5MB8s1WcVJUy0JcXZQbTidybgzoEgHL5Wl4zK0g1agzKjqEIJbABJ7xz5DfuOJ3LqwN4wyCo0W8aEHGMgtqwagbWeeRQ8cSuAMSRawJVkUkOBnuthgR1HSvp45EpxLqhbfadWi+YZu6R6gmkYqKpHWWDXbV+WYLWwWRisit7PDiKOLdVkIUZc495N9IXpkMT4Vty8FgIzAi20w3jki2GoDYSL0dPMHw8utZ4LuOTdHRh/Cwb9DWG84lHEpzLErYOnW6rlsHA/GrUbDxQ4NHngrB7eLW07FQV0NMQqEEh49MQUMAQRvmvcvs1qhfkW6KPKJSST0AzksxO2B41H8Fldo1S3ieY7lpSpjh1MSWbWw3GSfdBNTdlwgQsJrlxNOP2YAxHH/gXc5/jOT8KGCMcajUVbIyyvmtZmlvYFiiuDGY3GNMJRcKsoA+jY+9q6AnGRsalO1F7GyLDoM7v3hGrlVK+cjL7sXgc7HGMHpWt2g4kAjNINWrCLHj32J2QA9c/z8q0uAcIFsm+NbYLkdBjdUXyRQcAeXxrA8ClO7EdeV02ZeI2d8bZhbtaOMbwRxMmkghlMba/fBCncDcDzrp3A+KpcxK6Nk+64IwyyADUrKd1YHwPmPMVQ0lKnINbkUrK/tNuBzlA50fQTxj6p/jG5VvA7HYkVmUVEwbWm4rkjodK1eH3qzxpJGco6hlPofMeB9K2qk5opSlAKUpQCvLCvVKA5vxyBrO/bSO5cLzk6n6VcLKnpkctgPMtWY8VLDDKrA/h8wanO39mXtWkUZe3+nUYySqg8xB6smofHFVGFwygjoQCD55p0OvpOOSDTXVGee1tZPftYT9xf5V7hEEWOXbxLjyRQR+VYPnRtvh51NG58EPo25+Iu22w+H+9Rl/epCheQ4A+bM3gqjqzEgAAeNac/GVJKQLzpOndPcU9O/J7q/Dc+hr1Z8NOoSztzJfADZIx5IPPH1jv5YoOniCMfD7Z5HE84w2MRR9eUhG5PnIQdz8vPMtSlDLCPEVltZyjAj5j0P8A9msVM0JmrVFj7KzCCeS325cgNzD6EsOcg9NTB/i7Yq2g1wu6hmiDGWSRYxKzo7rzbdASdJJQiWBh9sHT0xvXSeyvGmU+z3Mis4jWWKQkDmRHZgc9WRiBnrhkJ3O9FLrR5zNj4yZbKUpVjCKUpQClKUBjkXNcptrX2eSW36chyqbf1JAaIgZO2ltOfNTXWTVC7dWvLuYpx0mQ2z9feXU8R2GBs0oJP8NDa08nHKl9lXHC5P73P5dIs4/y6DgMbftXlm/6j7fAqoVT8xUtXypO78UTxFEEGlQAPIAAflXulKF0qFKUqSRWG7yUcA4OlsH1xWavMi5BHmCPxH5/CoKyXRkHwvhrcqKVbaNTpVxLdXLyIjY2kEZyM+mV61v8WglvIrVbS4WWbTO5mGFDxh1VgNO2kMVA/wAPU1ERcGaK1Y+z2ha2i1CSUvKG0Lkto2CE4PjtXWeynBRbpzGcySyqhZyAoVcd2KNF2RBk7bnfcmtb4m5dTgZrj2v2T1KUrYNUUpSgFKUoD5Vd7fWhksZioJeIC4QDO7Rd/SANySAVx61Y68suaEp07OXROGAK9CAfkeleq1bGHkh4NvoZJIcDOyg5jBJ3zoK/jW1UnpcM+cExSlKkyilKUApSlAeb7Hss4IyHCQYHjzXWP9WrqEShQAOgAH4VzyzhMktpFg4aczSY8I4VZ1J9DKsY+8K6KBVTz+9K8rPtKUoagpSlAKUpQClKUBzbtNCY+IPsdM0UcwPhzF1Ruo+QhP3q16m/6QLbv2swG6vJCzZ2VZE1dPElo0qEFEd3QnyxV9ClKVY3hSlKAUAJOB1NK+mfkq8uM6ANC/alY6Y0HqWIHxqGY8k+EXInuycAkupZcDTAi2qHb3yFebBz0/ZDGOqmriKiezHDPZbeOInLgFpW+1K5LyNvnYszHGdht0qWFQeanLlJv7PtKUoVFKUoBSlKAUpSgKt/SLEDYu5BPKeGcY8NEqkn4adVVcH+fyronGOHi5gmgYkLNHJESOoDqVJGfEZqh9pey8lpayTLeyEoF0hoocFiwUA4XJyTioN7T2Y4rT9mvXyi9mp8ke3Sf5MPpv0rQ4Rwm4niWQ3jqWzsIYfMjxHpWH/px1Z01tRbqmSFKy8A7MTXHPDXsg5M3JGIYe8OVHJqPd65kI+AFS//ACJJ/fpv8qD/ANKzp2jE/wBRxr0QefDzqU4BY8+5GQTHaNqbbZ7tl2HqERs+PeYfZrZTsPKpyL+XPh9DBsfP3KsvBuFLaxLEm4XJJONTMSSztjqzMSSfM0NPb3Fljxib9KUoc8UpSgFKUoBSlKAUpXygPtV7t5g2mk/XmtU/G4iqeeQDqQPnVO7bcTik9nhWQM7XMTYG4xHqdgfAbL0qsv4smPWSM8XU/H+VQvZb92j+9/qNTcNQnZb92j+9/qNcf+tv8nUfSf8AhYexXW9/7r/xrerNVF7N8digmvI3JBNwHyBkAG3gHx6qfCrBa9pYHOC+k5ONQI2Hjnw+eK7GNPijlzfcyapWGG5VwNLA53GCDn4VlqxB9pSlAKUpQClKUApSlAfDVW7T8eaJjHHswwWbY4yAcYII6eJq1VGcW4NHcA6gA3QOOo/n47GpjV9SGc9nmZzlyzH1OevxqD49OySWpSRY2ErFWcZXPLcYIyMg5x1HpV1vOy8yHuYceGCFb4kNt+dRN5wxwMSQtg7YK5B9PI/71mfGSoRfF2Y4O088ZHPtiV/tLciQEeqNhx8sj1rRtuIRL+5XsakkkW14GUZO5CMwWRd8/aAz0OKwPwp4jm3kaLP9WwLRN91t1+6RXl78rtdW2V8XjAmTHqo+kX8K03qpeDfjkhOutP8AJjuuMRTTCO8spI58ZWS3kVnI8GjZGDOvpuPMVrvxvkMATLNGfrNbyJMg83wuiQDfcEH0J3rZisOHzKSiW4/iQKjqfMEd5T+f6Vs8Iv5TCjSQXLAhtMyxF0kRScSdzJ7w9PGrwjw8F568fE5Lr7N23nDAPG2QRlWU9R4EEeYqe4R2jlWRVkbUmynI3Az12GSf1qJ7Idlp3jcsvJjaSR4Vcd4Rsdu51UE5bBwRnpV34T2cjgOvJZ/AnoPgPP1rPKaaOc1TpEyjZr1XwCvtYgKUpQClKUApSlAK+GlKA8GvVKUBp8UgVkOpVPTqAf1qrxW6ZHdX8B60pVkV+zYPA7aVDzLeB+h78SNvvvuKsyKFIAGAAAANgB5AUpVSV4Mg8K90pREo+0pSg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5" name="AutoShape 6" descr="data:image/png;base64,iVBORw0KGgoAAAANSUhEUgAAAL0AAAELCAMAAAC77XfeAAAB41BMVEX///8I4///39aWOzgAAADI+f7Mb2pe7f7P////4tmTODXz8/PPcm0A4v/ho5brHCQI5v/39/f/590I6P+bPToI6//zhW7T////6+Tv7+/c+/5O4/UJ7f/j///CZmG0WVUcAABe9P9zFhGmS0e4XVg7AAAAtszy1c0AanaeREEoAAARAAAAWma65+syAAAAjp8AfYsHrcKdw8bhxr6usLDi4+M5AAAAn7JMUVKn0NOgoqIAzeQ83PHW19cvAADKy8sAPkxRoKq+p6EATFdtiIqCJyN7fX24uLgfLzD6z8VlWleSgXxieHuMrrF/LSqZmptVaGoAFh2plI3AiH2jdGui9v9+dXOA9f+7//9MdHrmrqJhAACAVk1JAABv7/9KW1tCtsIpExBbNS2MoaNc1OUALzcwQkA2Y2VYho1JODR4dnalubsNFRx1Yl8jNDQaISAyIyCC2uWWf3jOnZNPTEwteIC2nZV0T0RBIhzju7NQmqF5Xlmcko9xRj+5zs/OsqlAFQBQKR6MzNSM/v95sLYAGigpIyYAIiTGj4JLGABZS0ZBWltRHBpmIB0xLCz1r56mAAD1FgCZUUD0k33Xb1bFAAD+inJfFhF0u8On5OlpmZ0ADR4xHxymBA19AADJGB+LAABjjiyBAAAgAElEQVR4nO1d+18TybInoYfMBMJOXiaQEMBgEoRZ8oCFkCAKsyBkAiPyEpXgBlBARF0WH+vCnn0cvazoPWf36Op1H3/qre6eyQsSuJ/rJPxgffwkhJD4nepvVVdV13RXVX2ST/JJPskn+SSfBKRnsHsSpH90sKHSUP6vMriO0IWbb98evL15rgWhe+ujtZWGdGKZRB0H1c0eT3O1jUj1xMEF1DdYaVgnkkl0s72tpq7O09ZerQpcwUHH5dFKQztWRtE5b11dXU2Np81rrM5Ku8020XJvoNLwSsso6pgw2toAfZs3B3u10QNj4Z1AqZ5KIywp5tEUumn01tQ1txtzdW/0eoBM3gM0WWmEx0jDCDqwNQPzm/PgE/xtxi8un3L6VPWsnjfavM153MEX0AYG0T6BRiqN7zjpRi8nsK/MUz6ovw4oZTx3mUxgzxBCs6fSDmpHryDU8vJgYmJCpU+bp8bT3Azm3GabQAB6vzPu1nWh7tyP9QyOggxW9JIGRrbQd9MvXlydvrF2/xVCE4ru28EYamqajV5wPub+YTfPz9l1Pz+jHzKPjtyDwUAdHfhxdbIy1lE7ic7f+HpsbEyv14+NLbx+ASacJU9bTU0dzAO2g74Wn1VnaGR4HcKT2KCM0M0Jb3Obx9PWBu7q4By60l927A3raPOJngMB8PBs+RpN5LDf2FxXQ2zZhlZivI5nGIaPoYbuLfTWiL0UDE0NeWq2GSfO57NKczGvox2LhQCnwvmv5IJvx8zx4HnAdtDp43W6GYaZsXahlglbM0Wekbq2ajCPvjIGd/1oKhc6Rv/qoNmT8frgMT0QAdXgecCIQnGdjncwDpf9+VlbWx74Opjp2r0QHR2gchlww6tNvSUPu96yea65cM7yAHys/C+CoHwTVj4fOm9sr2735KpeiZFA/eWx3kE0ZFHIzikDYBlC4OCrm/OmLHA6JPaceB5SmG+yorN4YHJ0n5mnAX45kpvJDj9g5iwWy9TXC2MUvh9NAM1ranKUb8QBHEy4gOvzYEgHzHcwOnvwptFYk8Od5mYPxBQU/sGW9uBH1rDCuaHZRCQxXV+/QHnz0osRAYkxEuI4bXUYJYE2cReUz/MzjIn3tXxJbFqRNjItK9Zuu6l5YDGyTxnvH5qKzAL6+nq4lAgyYi574AHI09JhIx6zrhni/3bM/JuBkElnMsEA6NCX1CQU4uSZik1ry51cU8yVczqds1cx+gXOAv6GaNrT1gz03bqF0Xs8NiCJrR17fXA72GuCuJ+frTa2eyh1gFt1nhz4MLNpCn60QzFTLrKJhqju6/U7LTYIbIAAkNd+jqb3X2L02JcYsVkCd7DydRT9ynVIX+rIbAVTMbjP3LzMpqnfaUBgsNTTRPb8zgRF/2Tr5sHEAcjL8+j+jfp6lMVD7NPobQblx3iq++ttkIx5vWCtGL63QPnrGqK/PATgx16/Bk/D+admh74i6Bf2ErP7+48e3Zi+Wr8wNjb9eTbaqWvD1K+psZ0LKtQBl0lMm8bQ7UabJ2+SQNqBnxy36LnXb86cOfMrx20ndjj0glIHvCcO1MZIvDM+kQUD0LD267wTK8Tt2HvPn828CfTPg46Vf16zakot8gNGDP7MmTHw987ITgdB7yeWYKFTlwUZvVn4MGfVgYPx2FAo5IvFYuj6lzma9ja3F6B/q1kyvJ7AqifgzyxwnH8b6RMtGP0YQZ2IUINGtlw/aASfDiGD92bQF/L1Pr95Ng9tgephwtXK6/QgrOGxM4ruub09515kCk1jjw/gpzaViQBhS8yJ19pxZOA5QM8Dw+j62UK8haIV8bHq9YryX+PplvOjiH9q+yscLcDPqitFzXVt7TU5lMATl8eI3t68efZY8DZk1gS8GfkpvLGFBT0N0nYiETQ1FMEvLNs7lix6HFxSx0Ix1Xm97eis0VYaOUWvzXTbP64GxWpgCYa6HXGuYfSWWfVdQI/DM0+zB7KmWy8pYAgXbC1vvzwGOUHfoc18tbWXn47QyJjjMHhnYi1zRYCehr7NtpfoZUbdtsdvVYNtLzEGthZN0DeggnyE4+ikCx6eG8+Ax+g9ODKGdPXzf07no6c8Mta0FwWvFfr+zXz0nH9nCjivd1oiCZTIvsdFOsDDQ7D2BbpRP30hDz2hDsQ2zcVtV6NIp28ojziQTG0mEpuvEEL/TPhzLozbQxMHLy+g+9P1CwvT57Pob1H0JGkpTh2NrBbl88aP/BYsnF+fV1oA3b/69sb09IuFMTDqFx229gys6xg9zbjaiirfpom/7+nIIw63t11gBviXEOrgjJGjVgEPXyOvyhIbOovRt9PIPoPeW4BemzBtNJ/2MDkVGrHFskditif6rAUvIC+omabmHRi9klTVqSNiLBwFbSKFyal8tJZXkTw74BKJqSka7tf7uRz0HmMz5B/tbS8/JxNtXSH6fP9jO9AktV0fKig+7azlD0Zk6tnUjfr6bMxJ0bfXGXFJrcbb8haj9xagh8vKCei81bZzmpQEVyMFcxWHCn6TQFMfFPT1avq4sAX5CRipp2YCaH+WFDcJ+mz+4skB32zUyOVs+QvRRwpeTvn3tq8q6JUqD7ewNlFDspPmx+cI7dU6VJYrOcqv0Sy3uuvP4Cx4Vl9aXk1FOlTlK78b+/aAgPUQ1WeMtiYnpcoo39jmMWoV3qMMlwsppIp/xzI1+12+8vXTLz0kMewA1gPtjYerOMY2RfnGOkx7bSr5GfT6V4cdPRVL4pVz/FEe87mvvyAB58uWs5j2gLCQOGAKivP31hk1i49V5sBUWgy9fhwnWGg6lzpPzuNgn/AG+0tlrsp18kYv6FwhTvXEZU3Ag9UqePbAUxbhDoQNW87IJlq7MX31Cf2bsbX2ujovOk9VrzjMulwfD+gpj+q8RttNjXJy1WNyQ2tO/VgR+NxUwsJtcnuJ8e0E/RPLt+Ayzx+0EJtVHWZ+BaeZlEXgScM65rqSm3B7r8bOvHl9NHywaMvQuHOcG1ejTsvURPPLl7bzVPXUYeapPoPeg4mzrQ14iBQU9BFESwpHotcvjCWGOGTZV/Mwy9TbCWS0fX6WRseeQ6ona0TEImCq+kKrtbfRTN6KfiO1tCOVD+/85rcgTq2OcHubaNa/ZTxHVE8dZl7ZlfwO0MMIeGGq0qaegOtoTkWb4/8uhp4WS361+DmgjjoaUxbItm7StIrGaNV50k6WfmBUqm1vtVt8uKuECpa6x29oPecwelKneoNdUk6miGuDSkJuqzuCOMQO2oE+Wq49jCjE17957MGFwCPQW2iZ7dBbHFLycezuC5NalTjNGoX2VAbViPjMb2C3r3ECVQiT+/VMAalohhXp+NKWRe8t8DhY9UYYABvSshkPUepwZ978+9aZN7/+egR9SI0z93IiiSGL3rl501adRZ+fjpClFUIcreZZKpO07AEKfvNv5Hnz5kwefFJfA4+5kDMi3BP0n+s7zqlMTeoQeqOnroZ6zWbbeU37CM20qoCLyG9++3Cr7cybjJ4hpx3a4zIXkZFv//Ovf61urg4gNRkpRK+sKcII2CauaAke7FZRPvaLbzyP0XeeM6QoYtHvzaJxv75QILr/z7/++zLMQPcmVFXnowfVN9Mooc12QeMukWwRGTj/5s1v/167gtbGx7e30KtE5IjAk9O/QLeIC+/+wqa6x1yrzSy5wSVprfqqqn5loZnDhZuxMRxTRvaG9grrUapYEpmW0itGlSm5U62Rzlw4VrB9rn2DzquhjIoVgnPZRotD4MezU2f/OZuKN+vvcWRvJE+g+jK0KDSgwty8uFj2c5M8ZQkXh8hZ9KSkhhc+y6J63NtSTNOFlHdu5mWo3WoxuU6JFNoxjbwUPDgcDZdpc6T/wwngc5aIZadg0fuy0i3YRhqOqtu9NBXEUwD4+rKoHmTyfrG8MIt9aG3KX8hj1ee3k+mp2gvoldgSTFfLFfJ86UZHeccs3bmdrXG/8/6hcHGEhgugfBzXNLcb2+sU3njLpvoqrMUEd6SHxGr3J9BDv8UydUSkrjRr2qjK2424Bw+r3mMsn+qxjKCE33KI/7gEvv346pgFr+Me8ake2q5Jqk9GYEsbXAVmfbvti/I2kzaMoP2piJ6snShisURm0aMXY5hVlvEjY90BCt8GZtteYzR6vLR/qsyqJzKIW4nXNhM7exE/nnFn7z+6Wk8DTC6yWuQzBL6xzWb0YvQ2Qhyj7Wb5+3hBzAOjkyMjfXARXz2afpEtXlo2i6UZFH61F3MeN79U12iai59EzOuPXudVXvXFmTCoch/QNyvZrIa5+ImkbzoXPLdXAs4gCRnIRNVOS5i2svSQlhAzytU8lyiVn3YjGimTi8Dl4wO5bDiLyMh0fbbIYFkrqcwRiPXB17QrzlPbXPxEMvhVToXEcowD3JoglTNSu/RWlyM0PkYaLmTrmlzkbuk/HkQ2I20XB6dZIXeZJz33c2pne8cVglcnbDQlNGLiVP6O0MH93B6R40pikOWqkaam9bOTymQiJ+g5FBwfEgiWldKCRovLJxYyT27nriM6j3XgfRNGJTmvKHEGZIRQd1XPfm7Ez00d10s88raaFnK06748gfSjPz777K8L3fldANwC6h8t6cS7b9qaSfmykh5nEH1GBO1Z1DomLo98/ercn39fv1IC/0ALOB2CvqNyN+qt/kXR31p4uLY//YTWqPQLeEBgSEosJfQgWzt1meWP7DOiqP6zra0v/vjrz62FJ49QC9qfvkl/+9/FYzUzOB2CfkLLbvtjREH/B/qTPO2v/Zl99dln/0mV+GQ1btqptr2t4EQ78gel/R8K/VvI059f0Jd/lvDkECvg5VkNm+2PlZ4Pz//8668/OhSmfHbh7GeU8ORq/i6heqx7T42xkqH9M+QLBS6udHb+raBXxuCP4efX/z7bUTLd2zKSCN94TDynmQy2BK1WXcwXiwX/VulPB6GlNxQMBntLepN7RpKYTBTJ3rWWzZWYW6fT8SBdLQphei9e/+uvv1HQp4vHTO6SpOibqG6uq1Ra1YN63Ty9g0fHx4avE813+XzB4eFArw9+p9O5L5YySHkC9xJp1L14jAygmF2XEd7XCW5+uDfG8zEQE70qa9ezEt+wfkDQa3eHTHGpRTGrLkf4mC/ko6h5dUTgmsZLfMXkWxtGX4koZ7zLrssTnrdmUGfE9KHEV0CYViH0PchaiPQoca+UMNuelkqh7w7Yj8d+HPGRsUK8nw0dr3vearXGbpX4ktQEXnuogM8Z9x2HnodZrLert1S3Tfc5W11FUvJ93yELLeBMzBdAK50rpfZvMSMcplUgUhg/Bj3vC12EmdjujnV+KG64I2+9uCOn7KnVZmne8z7fcKebOH93qHi4UItwDb/8ZpvoOhq91UDAx0LBFbuODo/d11H0a/rBaVYgM+wOHoXevrwhsC6YpEK9KJ6hlr2r+Izbd2CrLvd6W1XVaOcR/t4eTIfltAPzZqXLnjUM98/Fg7UtgG8sdzVqYMV9mDW+NMuy4fScLtR1N/dt3rdW9IvMl88Ztd6C4JD0IN0hp2PvZBmGYcV3sRDKmw549/MSN96NoAtvy7wtWQPy5cPHO1TIGD0jvI8FOvNHxto7W+K7akcn18u7748ZhULxTEy5ODMzB85GIuhZ0YdiBQMTP86tmMvr87d8OJ7X2eEK+HlHUpY35nmqe1YKdhYahXvl9Oz41jAwOosurly8ONyJd3eYcSSTLJuU5lMEPXNn+FAQVDrW/Chirq2tzVYwaqkUljQGJrfR885grw9LqCsYCFgZFsNmoxJBz4Z9V/J5YwIp4XU+Eniz+gBPDSpquKTsnwyuo3vJVcZth9gXMil4sNvtuhmWwo6iKH6S3c/zVG9yGUDua4y+NvuYr3HlVc/6lhRmHFFxpoAWBodEGMOmsdkKw8GWfKPF6FuHtTVLc/a5kC74inq2fxFFh5C8tyWwhfBnoiK118sM45BW2eSwOzfHJei/0Xaf0ix6cwF4/HodJR1N6b70blQIy9F5Uw52XmeaE9MOwp0UE0bYZ670xmI6N1xDBn1Q41gmwxwloMVGTHkEM2syKTQ27QpNjYCNTTlymcEbFhfnk3IUogRRFNF7YsHiNkLoYlBnVdFr7XSo1daqo0Dt1twAFzNwRWAui0zj+C5GD6oVDBm983PRtCiJooSQuCqwrECcPsvK73yPXtwg01ZZ0Ksek4KvzTKpASXTKBr+sLG7PbkBwMDFZBX/Tk4KAsBlmKiM2c+K8FpIp97ZY9+O1V/92V4m5qiS43uIjD5/F34nO6L/bGwSxN8lWZIEg1Lp43VzfYwqLINdDpteuvT+0rJVx/c+tOhf/wNyMIL+tsa7C5uV2Unx+KruR9CKfU6MMtGR3aam3Uu8y+CKx1VXHg9vNDY2YuXDmETBHbFsH7AoLcy4XIE9PTd29X94q6u11dB6j1pTkTnw/y8ZnSvUqa0yj3Z39+0PBUzzIwB8d7KpsWnEQCROsbvmNoRGIgILoY4siemtMNPY1Di5O28Ydzr9/vobqPOadMfluk8VpCpKO/TqV0/ifSqGuM99psaNpsbd3TQg3b3UqqLHc+hiT7oJg29qlH4PiyzLhL9J4l80pXsuDTlB6r8PBi8tSduXRrQFn6N7ovye8SGnBcb+q053fHcXo58ZAZRPVfQ0AGA30o1NTY0b7xejhPXhtHI5I+MYvHNq2BdbXr4zuDaQBa0Bb3KtFX/9wLYf/nP/1PlhHe/a3WhqSjcahMmNkQcKcyh4g2Hm3XtRfLrcOj9CTDe8K1L0cgSDj2yHYjrX8jVzziSoCfj8OKdnG6DvbPbdWXaBngUIZFLvQNONjXEiJnvX7wS8K24yxQ2thsWN3UawXWF39wcYp0YmPK6Hq7dsBiCCdrnuDFRlLFUb8HmesgeB6rbvLLmoog1JqS+Kf150mainDHwrYQrFTdR8DTMjTRT9xo8ju42MsKXnAP4e3pURPOal0So1aNVqdTMX/fYQ5/dvL7eqHsY+M2ONg+MzUPS6UIsz1YrfIH6fN7nebWCNM2Adc3MbcorsEcEttHThfQFdrUuZtFazpdkc9KRHy7LZqaCnkOOXLsFYELS+QMLZB29kgrV4krhNoWljd9EQX6T9ImM3hkNKpKA2qWm3rpyDXtmyoqU3nnXv1m8Se1Obt31uiClDF/ec4y51ILAQWwX0k40GQ+xnulfKVWVPQ5eh9c6AxuBz0A/CHK/3c1wE+eIZ9PzSPthh5PFwzB0LrUSciSVDPANe956ib0zPG1p/fkjA17d00fwWdL+kxGjl0H0fbp7/Ch72UIxSB6OPX9reczq5nY7OkO9/Is6hp61Z3ZueYvQMM9K4aJAfOklv1FedSpUcm7taydSe9z2buBEXXbXoLQ87FeLzVrvLsCzP+vUcN3V+BXHOyJ3WbLAWX+5vamqK9jXOuVJkkxpu4caKL5tbtd4ZLJfPmYw4/eCp0dcWTo+UqTUW7PxmydV6qQ+cCWeJRPxOv9yqOEw877Yui5OT4lzrMh4fsJqFG1dC4ElNKnqgTiH8jxusZdCvOzFBOnvRdCTyiqJ3r0ztDU2Np+5cI41/HAfoics0YZ9J5t3WVpeb/2Ycz9AWPwYfj+PJTHnXtZaZaxuyTx8x4FHRNzxzOrv9zg/x3uHLfUsEvcke3I9wZqd/aNTiB8Hdopg5GF48rjgmgy6ENklwwz35diUUo6EEzMXk2lYb8uHTayhMof/f6M0DEBxu7zifXWp1ga+jxOFjgbsdmwkSu+DwB+DvPVVmAyqtht6f1yIWEhw92byznHnDlK0p5MI35/6nHw991eSQM5KaJbzOenvchtB76fZQBj0XWV1axnzBYnAt3dnaj+D7r/yWsaHtp1nwcSUz7E1U5cHXCn1/ghu608fh6UgZex3pQrC7Y9eeUfSE+5HE5n6ffA1E3t58NuSn9/cvfD0rL+WBJ+gNS/tVefDVUP9jox8cdz785tpQ1ewyDSKJV7G6Y13DKOHMoQ6Ht3ImZmBx4o0ryD5vkEsFllwZ7KrPgR9pDTwbaZrpVXw0qaUFHDPiHgZ60ewrGgsTh27tQo8f7jm5h4CVo2ZLO739eG9GeM2RW50B+3CvDzxlPO5SPmvSkZdxnVLBN6uJbaZc9JFlffOr3lioi8QoyqJl5z4YrP8hWnk0ltlAL6fnGL8eW7j6Hers9eXVMF0zLDvvIl9Rrs6/7YvDpNsmC8KN9vYerqFAr2/4+6sL+G7yJ2PZ+7Hh5UL91UctK8GQL57zKV4354hKIkMqb/a7ZVodQb7CZXyr7+JwoAuwxXzBFfT9P/5xHj2+MX1VlenvvkcrcGkxHam98tjF4x/mHGlREFIOw1HozWbzx7PZrAwMWw8tB1pjPl/MgMHFQqHerq5en68reOfOtWudF8kKSu9yLOYyKWV7+wwEbA7GZXWEkyzDRjcMRzDHXNtjbtCA9896j1gGByKZXDFsiPFYLBbXWfm4C35Yxi108ZhJZ4AZlxgnPIdTaTEVZYQZIYUT9WgaLNjEI2KlisFCnljbUNuggSnsFy746dRQDFAYYhBwwg+8yRDneR48CrxwEej0n8sVlVmIldMbjY3pXQZS3N0kLr+51swYMc7Oa80NmDVmTXzOWlH0ceoL4QfIryAEwMqOuWK6mAEuwOQCusMjnxYYnKCLAjMCia7QKLvwp5Zv4RDK3FMLGie610humY4Ej9HzwBeTIYazEtA9BoXHAoRAN/F4FPhokgX0giAzIkEvuXn4w6Vx0HYDnqWIu9esMaHjaPAYvQnrOE4zwjiGD0msIWbCwxGDf4Rcphk5jNE3iuE0PAojD8inLj3D4QGwBpQPutfC3RBBRbqeAC6Z++MGtYgDL4EVoPq4DqsfhiTugrhgRpwElTeG0xuM0DTyk+HBzNyibngQ6x0LedJM98U6LfFxGRh33KX+Al6a6BN91sVnBIfDwbKCJIP2U0mG+eVO8LIsy8zMak8DtlUS6Jg/Xlh/GH0R5qiSLd/nC6+badwYkWVJksTwOznKSEnHKkrh9SxBFjqqNFR4jtw6GtzxMueQknhhiGWYsNx7W0qlZJRUGi/S5bozppjHVKWIS8Jn4KQc6iqQI3xZYNlUmFXWoVfLdaxk6WZFfnGutdhbrIRpgkVISkTryio0kyrbvSXPirT7EVl0COL6uyKXx8+LcjoZTkpbCPWRtaw+vJLFpG8vad2mkJHB4cMtZ6rMOZKyIIhzRd422Q3xpeG7YlhwJDF6JiWhe98EfG7tG1wyggr66LP1PgPE6w5GONRnkdX+nCQK4DIZNik5WIcYZZlkIOYuZ3PReEGfq2FumeQqvG6eSQGw8MZiEfAGBqhCmJ6UV1OSjAjpZZ+ujP2ig/ndinNJOS09xe2XBkc6iju3mCN5z8P7IgXPQEYlsgIrk041R6p3s3zoq/L6a6yMDFQIS634QDzSRiQVoT3PsDJRfHQ16giH8SjdFWjbUTmP4e3O6YozLQpJspQp2nVsEkMSo1b74qLrCPgONpzGYYIEcxYeJYa5RpZBo+Xtdc3tSFwU0qTrQ3rAO7DqBclwSRKjjiMsF09LECkIpF2BaP32DyLLOuRX5QRfNZm9q8Tkciitfn3uKFwHm7omgycRk4c6pCDrnXfQQAFwPyXo5TlIE6VfynxvRm6kNh+myk8uQ7rEJlGUWKLMsIdDBpNrBt5ykPMiSYedyM84hJnOMt+CmtNeD8pPp4lCpWssIyDFJaaYIk6fJ+kuv4wvmZVc8Npd7hbvHpShDg/RQRjiXIAis8xdHHfBtcjho91mRtwp0oe0iMvPj8sLvqrqfq7TNMzD7CM4JElI/4In0jD8NKc73ASeNwLL28lknwDoraFyensi/Zl7G/gZdkOUxKQsi0npblRIylKYZecMx9zzo+MNP0QduAhoLVdTV1Z6kOryIcMLA9ejYgqr/TJCEm7uSguOYuFCjv4NVrBs+3D57xtvUeqp2GESl8PQnjlBCeAh7XMVzVPyrsH+vPybPai3JBkEgpqNilvYlSupHnGZcydCr7NWYC8xlfg87s2JiqtdT9OpJPielCyQsXBIjsWToS9ngKnKwLDiMw1hSfwpZm8FAomroP4kksIwjybT7HF2qzAnVgH0DRmPb50zWHkrxIwQbdFm47B0ez08czLwlUGfU5TClaYZ3KQeDdBwM+1oPVziP13oz+cVRhw41I32BuZJuCnMnxR7pdDnlfGp54n2xu7gio2Qdpx29Hn3/y4S9OEld0jGUY7kODFxdBXxOVWzoSxC3iBIONH7nbfGOtNRKcqWAFso1krsaTWbs3zF8w6ILyFf4nW8ezl8gighR+wrFdhYKb+kNgMpiqOPRsXWYyO0XOHtneXMyY9Eb3CIYjqdSUj+L/CtXYlKo9fNOcIb8ycHnbtkrvmdYsejB8s90e4Vir7tVlMmCqpEmFbszvHikhO0BW8n59U7a3T2i+Un/uxRS+bFhZ+bmVM30+GHo46w5FALVtbeUju5aCPH7DlQCJ5xCMkoxe8OCMS9ZguG5ff4x+33kCemGYcohZOpB1ZspaQYEg6r6MFnln3HhDUFvdV+gt1arI40LnGy8gNeZw/QGng0Q/wKhDq0kMxbl35JMYYSwInqF+lNqgwru3h6gzYrMtlFDPvFciufFAN53QPZIaQcigkUSwVNcwJdX2Oid9whslDIpnLSXlB+eZ1mLc2tDOkoJsEMQWKYmWeZI0McnpGUtU3ZFRRoV04u4dyBUjf1f3wZuIj/d5pTMSK+JdU+syHJSdYxc9QIzKSUldropQBLq8c6kynLHb682zV3Bwhb5snyQWpeZ3WJOBsPS+yRmQn/TlaVHyALDj9Z+bl5QXDQjsByc0eZrCh6ed7uS5FKCLbOIz2p/Sd1NwWZ/FnrDCOmRFFOKomMNVTOaEcpw85TLPO9GV4XQc/bl2SG+PlVAS7hwXyS9FewSXVx1/CY0dYAAAV/SURBVN1VPuqb0Y9zoHzTvEQgP1DAM4J4NO9NuG/wHl6YELaibPTOvJhUL/edarmhslVjB1cZMb1s181JJAtXFn8Ai3C06q12g8HKB7Df7Euzq/NiWP1E+gEdGnest2yWO/k+xQjSN9bWNF7tSUUVKGLScWjmMpkMM+/C6WRUYH9cSsEFyuGf0mq5E1iHi+BuXwCh8f5yGe52WMSNoMPxH5Iw/ysbhOB+oTm8cUgeegNe4wxHo2FRltLhPjmdXBVFh9Iswoohq13Xhdb6y5nctjygiFNL8Iyw/QHlkSRK37x/l7/YzDuipErCkL9J3oNnh4RSYjIcDifFQMwdD6LZ8ubltcgtpIgLkQLRMHIIaWkLpZKYQIKUzltvczlUiyZdRTLhejotSlv3wss6t7ULPSt7avUq0Cr0JXGzx7XnkiTLMMsydCWWcchCnvJZiVHcC25Ak4E0DO6LYmFM5t0hNFuJk0Ce/Rz78adtUcBdKmz0cpTNKJhNv8sFb3IJqTAgF6JJ8TZKO8KrsiyTuMEhPbi4X6FNsns6grzbJ5NtZVhRysAHIy5wOwZmQ5Qk8amP7wqzLPCMFVZTLC6Yl7W7okCeocADUSKTbVJGl9MQ5oBdhlPxAo9v0hnm5gx2q7sLZygp3MIjyLeTYqktAssg5smWK8kkWWhm8CotQkgWl4qV7q29GzidDd9msW38jsYrt7O6KgMjHSgpROnKG271E5l5w5GlND5Gds+Rf+wSHMJ7NH5KNooaWEcorDgcuIA+4ejlNvsveD7bnrPzKQmNVF7vGbm78x36JUlWarHRssxRqv8hDXa66ooF0XZlz6AoEDNyjtVfvfE9+uU9yU8c84c339W1hpOseDeALtyYrsD+xiVkcN/C6evrXz9an9zuQEh6H4rFTG632263412vQNymWOg9Qh9ukAOuKrSvdxHB55hwY/X1tBt3YHQyMb52H6GVzs4Als7hK6jj/uzkYO2mZewJoC97Q0tJ6dsjmyNczd9I0dwwMDg4Ojo6ODig3kWyjc93e1L/6BSZLD7sGN+NN/bdscY4QvaAGLtR8dOecsSM6CksxxcFuskN8ZaHFYwPDgk9JpuLHH8cNNmHQc8NnSan00/Oq7ckjsfUM0vQ750m9CM7hA+vjp/6G8bpKFX4eLw8uUzP7zlBEbuWblcQqeDpK4eEupxjzwoDMdNTlo49mKuM0tNxUtpXVRH71vtPEfpuarT7J3Hipw/9yBS5k/xEC2enD/0WmUAjJ1p5un/a0JsRuWu/8Pjoo6XjtFktPaTQsnmijAOdNo85So32/onSVHTaZivlkMKTrdt0nDb0MokbjzuVU5H7py3OeUVSk70TGWItjUZ3Kn+kqCoIb53GHXXy+GGh5zFyO6enpkAcpmX2ROocTBD0U6cmO+n5UOLo8ULpJ7H0KUI/SshgWTuRwyR5LaA/NXltH4lyLCe7NblPT2l2SkqYVQPIQtGf6K9fkUDBsl/hw7tVGUA3XiyMcZy/FPrMbvMN950EfQUaGA9LzyYaDgaHW6YXLEPF3b159mKgs+/Z4MBg4uIKPoNUb/lnGUEWk2eol8clytjwPxa+LeowzS0+t91u9XUFgj53vKMeBkp/r5wwj5bxYV65bcbd9fmtona46SNNRLzVbuV11vjzq68XXlTqbMisPMu5sd8dQsXQ117Mu4nbygf+67uOCtwdli8NObeo8iUOVewpPN7NbvLxvZWOc/qDbnwwBa7Pw6O7qO7NK+6ChQje6r5YaX8/G8KHsgWxdHUFUfG9HGaDdnIAh7IMYbfzsc4KNKznyyRC+7P93aMg3d2jpWafZ1cCcH3BAFmK6BxeuXKykOjUyABeguhRpBJNCZ/kk3yST/Ix5X8BHRu3mXqqJw8AAAAASUVORK5CYII="/>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pic>
        <p:nvPicPr>
          <p:cNvPr id="3082" name="Picture 10" descr="http://www.niyorktayms.com/tr/wp-content/uploads/hamile-cizgi-karak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774" y="1178770"/>
            <a:ext cx="1695450" cy="2124075"/>
          </a:xfrm>
          <a:prstGeom prst="rect">
            <a:avLst/>
          </a:prstGeom>
          <a:noFill/>
          <a:extLst>
            <a:ext uri="{909E8E84-426E-40DD-AFC4-6F175D3DCCD1}">
              <a14:hiddenFill xmlns:a14="http://schemas.microsoft.com/office/drawing/2010/main">
                <a:solidFill>
                  <a:srgbClr val="FFFFFF"/>
                </a:solidFill>
              </a14:hiddenFill>
            </a:ext>
          </a:extLst>
        </p:spPr>
      </p:pic>
      <p:sp>
        <p:nvSpPr>
          <p:cNvPr id="7" name="Dikdörtgen 6"/>
          <p:cNvSpPr/>
          <p:nvPr/>
        </p:nvSpPr>
        <p:spPr>
          <a:xfrm>
            <a:off x="1933366" y="2924944"/>
            <a:ext cx="6815098" cy="2062103"/>
          </a:xfrm>
          <a:prstGeom prst="rect">
            <a:avLst/>
          </a:prstGeom>
        </p:spPr>
        <p:txBody>
          <a:bodyPr wrap="square">
            <a:spAutoFit/>
          </a:bodyPr>
          <a:lstStyle/>
          <a:p>
            <a:pPr algn="just"/>
            <a:r>
              <a:rPr lang="tr-TR" altLang="tr-TR" sz="1600" dirty="0" smtClean="0"/>
              <a:t>	Çoğul </a:t>
            </a:r>
            <a:r>
              <a:rPr lang="tr-TR" altLang="tr-TR" sz="1600" dirty="0"/>
              <a:t>gebelik halinde, doğumdan önceki 8 haftalık süreye 2 hafta süre eklenir.  </a:t>
            </a:r>
            <a:r>
              <a:rPr lang="tr-TR" sz="1600" dirty="0"/>
              <a:t>Ancak beklenen doğum tarihinden sekiz hafta öncesine kadar sağlık durumunun çalışmaya uygun olduğunu tabip raporuyla belgeleyen kadın memur, isteği hâlinde doğumdan önceki üç haftaya kadar kurumunda çalışabilir. Bu durumda, doğum öncesinde bu rapora dayanarak fiilen çalıştığı süreler doğum sonrası analık izni süresine eklenir. Doğumun erken gerçekleşmesi sebebiyle, doğum öncesi analık izninin kullanılamayan bölümü de doğum sonrası analık izni süresine ilave edilir. (Ek cümle: 29/1/2016- 6663/6 </a:t>
            </a:r>
            <a:r>
              <a:rPr lang="tr-TR" sz="1600" dirty="0" err="1"/>
              <a:t>md.</a:t>
            </a:r>
            <a:r>
              <a:rPr lang="tr-TR" sz="1600" dirty="0"/>
              <a:t>) </a:t>
            </a:r>
          </a:p>
        </p:txBody>
      </p:sp>
    </p:spTree>
    <p:extLst>
      <p:ext uri="{BB962C8B-B14F-4D97-AF65-F5344CB8AC3E}">
        <p14:creationId xmlns:p14="http://schemas.microsoft.com/office/powerpoint/2010/main" val="1833318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4211960" y="806333"/>
            <a:ext cx="4392488" cy="1323439"/>
          </a:xfrm>
          <a:prstGeom prst="rect">
            <a:avLst/>
          </a:prstGeom>
        </p:spPr>
        <p:txBody>
          <a:bodyPr wrap="square">
            <a:spAutoFit/>
          </a:bodyPr>
          <a:lstStyle/>
          <a:p>
            <a:r>
              <a:rPr lang="tr-TR" sz="1600" dirty="0" smtClean="0">
                <a:solidFill>
                  <a:srgbClr val="FF0000"/>
                </a:solidFill>
              </a:rPr>
              <a:t>	Doğum </a:t>
            </a:r>
            <a:r>
              <a:rPr lang="tr-TR" sz="1600" dirty="0">
                <a:solidFill>
                  <a:srgbClr val="FF0000"/>
                </a:solidFill>
              </a:rPr>
              <a:t>öncesi analık izninin başlaması gereken tarihten önce gerçekleşen doğumlarda ise doğum tarihi ile analık izninin başlaması gereken tarih arasındaki süre doğum sonrası analık iznine ilave edilir</a:t>
            </a:r>
            <a:r>
              <a:rPr lang="tr-TR" sz="1600" dirty="0" smtClean="0">
                <a:solidFill>
                  <a:srgbClr val="FF0000"/>
                </a:solidFill>
              </a:rPr>
              <a:t>. </a:t>
            </a:r>
            <a:endParaRPr lang="tr-TR" sz="1600" dirty="0">
              <a:solidFill>
                <a:srgbClr val="FF0000"/>
              </a:solidFill>
            </a:endParaRPr>
          </a:p>
        </p:txBody>
      </p:sp>
      <p:pic>
        <p:nvPicPr>
          <p:cNvPr id="7170" name="Picture 2" descr="https://encrypted-tbn1.gstatic.com/images?q=tbn:ANd9GcS0zSaR-rAzx8Z2AFqH8d_02u-oCJBK9NnJxA2cQ_yrCG-uH66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548680"/>
            <a:ext cx="3578470" cy="2232248"/>
          </a:xfrm>
          <a:prstGeom prst="rect">
            <a:avLst/>
          </a:prstGeom>
          <a:noFill/>
          <a:extLst>
            <a:ext uri="{909E8E84-426E-40DD-AFC4-6F175D3DCCD1}">
              <a14:hiddenFill xmlns:a14="http://schemas.microsoft.com/office/drawing/2010/main">
                <a:solidFill>
                  <a:srgbClr val="FFFFFF"/>
                </a:solidFill>
              </a14:hiddenFill>
            </a:ext>
          </a:extLst>
        </p:spPr>
      </p:pic>
      <p:sp>
        <p:nvSpPr>
          <p:cNvPr id="5" name="Dikdörtgen 4"/>
          <p:cNvSpPr/>
          <p:nvPr/>
        </p:nvSpPr>
        <p:spPr>
          <a:xfrm>
            <a:off x="971600" y="2989447"/>
            <a:ext cx="7488832" cy="2062103"/>
          </a:xfrm>
          <a:prstGeom prst="rect">
            <a:avLst/>
          </a:prstGeom>
        </p:spPr>
        <p:txBody>
          <a:bodyPr wrap="square">
            <a:spAutoFit/>
          </a:bodyPr>
          <a:lstStyle/>
          <a:p>
            <a:pPr algn="just"/>
            <a:r>
              <a:rPr lang="tr-TR" sz="1600" b="1" dirty="0" smtClean="0">
                <a:solidFill>
                  <a:srgbClr val="FF0000"/>
                </a:solidFill>
              </a:rPr>
              <a:t>*</a:t>
            </a:r>
            <a:r>
              <a:rPr lang="tr-TR" sz="1600" b="1" dirty="0" smtClean="0"/>
              <a:t> </a:t>
            </a:r>
            <a:r>
              <a:rPr lang="tr-TR" sz="1600" dirty="0" smtClean="0"/>
              <a:t>Doğumda </a:t>
            </a:r>
            <a:r>
              <a:rPr lang="tr-TR" sz="1600" dirty="0"/>
              <a:t>veya doğum sonrasında analık izni kullanılırken annenin ölümü hâlinde, isteği üzerine memur olan babaya anne için öngörülen süre kadar izin verilir. (Ek cümleler: 29/1/2016-6663/6 </a:t>
            </a:r>
            <a:r>
              <a:rPr lang="tr-TR" sz="1600" dirty="0" err="1"/>
              <a:t>md.</a:t>
            </a:r>
            <a:r>
              <a:rPr lang="tr-TR" sz="1600" dirty="0"/>
              <a:t>) </a:t>
            </a:r>
            <a:endParaRPr lang="tr-TR" sz="1600" dirty="0" smtClean="0"/>
          </a:p>
          <a:p>
            <a:pPr algn="just"/>
            <a:endParaRPr lang="tr-TR" sz="1600" dirty="0"/>
          </a:p>
          <a:p>
            <a:pPr algn="just"/>
            <a:r>
              <a:rPr lang="tr-TR" sz="1600" b="1" dirty="0" smtClean="0">
                <a:solidFill>
                  <a:srgbClr val="FF0000"/>
                </a:solidFill>
              </a:rPr>
              <a:t>* </a:t>
            </a:r>
            <a:r>
              <a:rPr lang="tr-TR" sz="1600" dirty="0" smtClean="0"/>
              <a:t>Üç </a:t>
            </a:r>
            <a:r>
              <a:rPr lang="tr-TR" sz="1600" dirty="0"/>
              <a:t>yaşını doldurmamış bir çocuğu eşiyle birlikte veya münferit olarak evlat edinen memurlar ile memur olmayan eşin münferit olarak evlat edinmesi hâlinde memur olan eşlerine, çocuğun teslim edildiği tarihten itibaren sekiz hafta süre ile izin verilir. Bu izin evlatlık kararı verilmeden önce çocuğun fiilen teslim edildiği durumlarda da uygulanır</a:t>
            </a:r>
          </a:p>
        </p:txBody>
      </p:sp>
    </p:spTree>
    <p:extLst>
      <p:ext uri="{BB962C8B-B14F-4D97-AF65-F5344CB8AC3E}">
        <p14:creationId xmlns:p14="http://schemas.microsoft.com/office/powerpoint/2010/main" val="3294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26" name="Rectangle 48"/>
          <p:cNvSpPr>
            <a:spLocks noChangeArrowheads="1"/>
          </p:cNvSpPr>
          <p:nvPr/>
        </p:nvSpPr>
        <p:spPr bwMode="auto">
          <a:xfrm>
            <a:off x="1010700" y="2815867"/>
            <a:ext cx="734481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just" eaLnBrk="1" hangingPunct="1"/>
            <a:r>
              <a:rPr lang="tr-TR" sz="1600" dirty="0" smtClean="0">
                <a:latin typeface="+mn-lt"/>
              </a:rPr>
              <a:t>Memura</a:t>
            </a:r>
            <a:r>
              <a:rPr lang="tr-TR" sz="1600" dirty="0">
                <a:latin typeface="+mn-lt"/>
              </a:rPr>
              <a:t>, eşinin doğum yapması hâlinde, isteği üzerine on gün babalık izni; kendisinin veya </a:t>
            </a:r>
            <a:r>
              <a:rPr lang="tr-TR" sz="1600" dirty="0" smtClean="0">
                <a:latin typeface="+mn-lt"/>
              </a:rPr>
              <a:t>çocuğunun </a:t>
            </a:r>
            <a:r>
              <a:rPr lang="tr-TR" sz="1600" dirty="0">
                <a:latin typeface="+mn-lt"/>
              </a:rPr>
              <a:t>evlenmesi ya da eşinin, çocuğunun, kendisinin veya eşinin ana, baba ve kardeşinin ölümü hâllerinde isteği üzerine yedi gün izin verilir. </a:t>
            </a:r>
            <a:endParaRPr lang="tr-TR" altLang="tr-TR" sz="1600" dirty="0">
              <a:latin typeface="+mn-lt"/>
            </a:endParaRPr>
          </a:p>
        </p:txBody>
      </p:sp>
      <p:sp>
        <p:nvSpPr>
          <p:cNvPr id="2" name="Dikdörtgen 1"/>
          <p:cNvSpPr/>
          <p:nvPr/>
        </p:nvSpPr>
        <p:spPr>
          <a:xfrm>
            <a:off x="2118697" y="4982427"/>
            <a:ext cx="6598800" cy="1077218"/>
          </a:xfrm>
          <a:prstGeom prst="rect">
            <a:avLst/>
          </a:prstGeom>
        </p:spPr>
        <p:txBody>
          <a:bodyPr wrap="square">
            <a:spAutoFit/>
          </a:bodyPr>
          <a:lstStyle/>
          <a:p>
            <a:pPr algn="just"/>
            <a:r>
              <a:rPr lang="tr-TR" sz="1600" dirty="0" smtClean="0"/>
              <a:t>Kadın </a:t>
            </a:r>
            <a:r>
              <a:rPr lang="tr-TR" sz="1600" dirty="0"/>
              <a:t>memura, çocuğunu emzirmesi için doğum sonrası analık izni süresinin bitim tarihinden itibaren ilk altı ayda günde üç saat, ikinci altı ayda günde </a:t>
            </a:r>
            <a:r>
              <a:rPr lang="tr-TR" sz="1600" dirty="0" smtClean="0"/>
              <a:t>bir buçuk </a:t>
            </a:r>
            <a:r>
              <a:rPr lang="tr-TR" sz="1600" dirty="0"/>
              <a:t>saat süt izni verilir. Süt izninin hangi saatler arasında ve günde kaç kez kullanılacağı hususunda, kadın memurun tercihi esastır.</a:t>
            </a:r>
          </a:p>
        </p:txBody>
      </p:sp>
      <p:pic>
        <p:nvPicPr>
          <p:cNvPr id="28" name="Picture 41" descr="MCj0429943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306671">
            <a:off x="1123652" y="4831161"/>
            <a:ext cx="950147" cy="1050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7" descr="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709" y="0"/>
            <a:ext cx="8641771" cy="2615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23"/>
          <p:cNvSpPr txBox="1">
            <a:spLocks noChangeArrowheads="1"/>
          </p:cNvSpPr>
          <p:nvPr/>
        </p:nvSpPr>
        <p:spPr bwMode="auto">
          <a:xfrm>
            <a:off x="536646" y="2862034"/>
            <a:ext cx="378681" cy="369332"/>
          </a:xfrm>
          <a:prstGeom prst="rect">
            <a:avLst/>
          </a:prstGeom>
          <a:solidFill>
            <a:srgbClr val="FFFF00"/>
          </a:solidFill>
          <a:ln>
            <a:solidFill>
              <a:schemeClr val="tx1"/>
            </a:solidFill>
          </a:ln>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tr-TR" altLang="tr-TR" dirty="0">
                <a:effectLst>
                  <a:outerShdw blurRad="38100" dist="38100" dir="2700000" algn="tl">
                    <a:srgbClr val="000000">
                      <a:alpha val="43137"/>
                    </a:srgbClr>
                  </a:outerShdw>
                </a:effectLst>
              </a:rPr>
              <a:t>B</a:t>
            </a:r>
          </a:p>
        </p:txBody>
      </p:sp>
      <p:sp>
        <p:nvSpPr>
          <p:cNvPr id="33" name="Text Box 23"/>
          <p:cNvSpPr txBox="1">
            <a:spLocks noChangeArrowheads="1"/>
          </p:cNvSpPr>
          <p:nvPr/>
        </p:nvSpPr>
        <p:spPr bwMode="auto">
          <a:xfrm>
            <a:off x="551352" y="3861048"/>
            <a:ext cx="363975" cy="369332"/>
          </a:xfrm>
          <a:prstGeom prst="rect">
            <a:avLst/>
          </a:prstGeom>
          <a:solidFill>
            <a:srgbClr val="FFFF00"/>
          </a:solidFill>
          <a:ln>
            <a:solidFill>
              <a:schemeClr val="tx1"/>
            </a:solidFill>
          </a:ln>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tr-TR" altLang="tr-TR" dirty="0">
                <a:effectLst>
                  <a:outerShdw blurRad="38100" dist="38100" dir="2700000" algn="tl">
                    <a:srgbClr val="000000">
                      <a:alpha val="43137"/>
                    </a:srgbClr>
                  </a:outerShdw>
                </a:effectLst>
              </a:rPr>
              <a:t>C</a:t>
            </a:r>
          </a:p>
        </p:txBody>
      </p:sp>
      <p:sp>
        <p:nvSpPr>
          <p:cNvPr id="3" name="Dikdörtgen 2"/>
          <p:cNvSpPr/>
          <p:nvPr/>
        </p:nvSpPr>
        <p:spPr>
          <a:xfrm>
            <a:off x="1086339" y="3662434"/>
            <a:ext cx="7631158" cy="1169551"/>
          </a:xfrm>
          <a:prstGeom prst="rect">
            <a:avLst/>
          </a:prstGeom>
        </p:spPr>
        <p:txBody>
          <a:bodyPr wrap="square">
            <a:spAutoFit/>
          </a:bodyPr>
          <a:lstStyle/>
          <a:p>
            <a:pPr algn="just"/>
            <a:r>
              <a:rPr lang="tr-TR" sz="1400" dirty="0"/>
              <a:t> (A) ve (B) fıkralarında belirtilen hâller dışında, merkezde atamaya yetkili amir, ilde vali, ilçede kaymakam ve yurt dışında diplomatik misyon şefi tarafından, birim amirinin muvafakati ile bir yıl içinde toptan veya bölümler hâlinde, mazeretleri sebebiyle memurlara on gün izin verilebilir. Zaruret hâlinde öğretmenler hariç olmak üzere, aynı </a:t>
            </a:r>
            <a:r>
              <a:rPr lang="tr-TR" sz="1400" dirty="0" err="1"/>
              <a:t>usûlle</a:t>
            </a:r>
            <a:r>
              <a:rPr lang="tr-TR" sz="1400" dirty="0"/>
              <a:t> on gün daha mazeret izni verilebilir. Bu takdirde, ikinci kez verilen bu izin, yıllık izinden düşülür. </a:t>
            </a:r>
          </a:p>
        </p:txBody>
      </p:sp>
      <p:sp>
        <p:nvSpPr>
          <p:cNvPr id="35" name="Text Box 23"/>
          <p:cNvSpPr txBox="1">
            <a:spLocks noChangeArrowheads="1"/>
          </p:cNvSpPr>
          <p:nvPr/>
        </p:nvSpPr>
        <p:spPr bwMode="auto">
          <a:xfrm>
            <a:off x="551352" y="4940222"/>
            <a:ext cx="378681" cy="369332"/>
          </a:xfrm>
          <a:prstGeom prst="rect">
            <a:avLst/>
          </a:prstGeom>
          <a:solidFill>
            <a:srgbClr val="FFFF00"/>
          </a:solidFill>
          <a:ln>
            <a:solidFill>
              <a:schemeClr val="tx1"/>
            </a:solidFill>
          </a:ln>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tr-TR" altLang="tr-TR" dirty="0">
                <a:effectLst>
                  <a:outerShdw blurRad="38100" dist="38100" dir="2700000" algn="tl">
                    <a:srgbClr val="000000">
                      <a:alpha val="43137"/>
                    </a:srgbClr>
                  </a:outerShdw>
                </a:effectLst>
              </a:rPr>
              <a:t>D</a:t>
            </a:r>
          </a:p>
        </p:txBody>
      </p:sp>
    </p:spTree>
    <p:extLst>
      <p:ext uri="{BB962C8B-B14F-4D97-AF65-F5344CB8AC3E}">
        <p14:creationId xmlns:p14="http://schemas.microsoft.com/office/powerpoint/2010/main" val="2187997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kdörtgen 5"/>
          <p:cNvSpPr/>
          <p:nvPr/>
        </p:nvSpPr>
        <p:spPr>
          <a:xfrm>
            <a:off x="1178631" y="2204864"/>
            <a:ext cx="7704856" cy="3046988"/>
          </a:xfrm>
          <a:prstGeom prst="rect">
            <a:avLst/>
          </a:prstGeom>
        </p:spPr>
        <p:txBody>
          <a:bodyPr wrap="square">
            <a:spAutoFit/>
          </a:bodyPr>
          <a:lstStyle/>
          <a:p>
            <a:pPr algn="just"/>
            <a:r>
              <a:rPr lang="tr-TR" sz="1600" dirty="0" smtClean="0"/>
              <a:t>(Ek</a:t>
            </a:r>
            <a:r>
              <a:rPr lang="tr-TR" sz="1600" dirty="0"/>
              <a:t>: 29/1/2016-6663/6 </a:t>
            </a:r>
            <a:r>
              <a:rPr lang="tr-TR" sz="1600" dirty="0" err="1"/>
              <a:t>md.</a:t>
            </a:r>
            <a:r>
              <a:rPr lang="tr-TR" sz="1600" dirty="0"/>
              <a:t>) Doğum sonrası analık izni süresi sonunda kadın memur, isteği hâlinde çocuğun hayatta olması kaydıyla analık izni bitiminde başlamak üzere ayrıca süt izni verilmeksizin birinci doğumda iki ay, ikinci doğumda dört ay, sonraki doğumlarda ise altı ay süreyle günlük çalışma süresinin yarısı kadar çalışabilir. Çoğul doğumlarda bu sürelere birer ay ilave edilir. Çocuğun engelli doğması veya doğumdan sonraki on iki ay içinde çocuğun engellilik durumunun tespiti hâllerinde bu süreler on iki ay olarak uygulanır. Üç yaşını doldurmamış bir çocuğu eşiyle birlikte veya münferit olarak evlat edinen memurlar ile memur olmayan eşin münferit olarak evlat edinmesi hâlinde memur olan eşleri de, istekleri üzerine (A) fıkrası uyarınca verilen sekiz haftalık iznin bitiminden itibaren bu haktan aynı esaslar çerçevesinde yararlanır. Memurun çalışacağı süreler ilgili kurum tarafından belirlenir. </a:t>
            </a:r>
            <a:endParaRPr lang="tr-TR" sz="1600" dirty="0" smtClean="0"/>
          </a:p>
          <a:p>
            <a:pPr algn="just"/>
            <a:endParaRPr lang="tr-TR" sz="1600" dirty="0"/>
          </a:p>
        </p:txBody>
      </p:sp>
      <p:sp>
        <p:nvSpPr>
          <p:cNvPr id="8" name="Text Box 23"/>
          <p:cNvSpPr txBox="1">
            <a:spLocks noChangeArrowheads="1"/>
          </p:cNvSpPr>
          <p:nvPr/>
        </p:nvSpPr>
        <p:spPr bwMode="auto">
          <a:xfrm>
            <a:off x="464952" y="846674"/>
            <a:ext cx="378681" cy="369332"/>
          </a:xfrm>
          <a:prstGeom prst="rect">
            <a:avLst/>
          </a:prstGeom>
          <a:solidFill>
            <a:srgbClr val="FFFF00"/>
          </a:solidFill>
          <a:ln>
            <a:solidFill>
              <a:schemeClr val="tx1"/>
            </a:solidFill>
          </a:ln>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tr-TR" altLang="tr-TR" dirty="0" smtClean="0">
                <a:effectLst>
                  <a:outerShdw blurRad="38100" dist="38100" dir="2700000" algn="tl">
                    <a:srgbClr val="000000">
                      <a:alpha val="43137"/>
                    </a:srgbClr>
                  </a:outerShdw>
                </a:effectLst>
              </a:rPr>
              <a:t>E</a:t>
            </a:r>
            <a:endParaRPr lang="tr-TR" altLang="tr-TR" dirty="0">
              <a:effectLst>
                <a:outerShdw blurRad="38100" dist="38100" dir="2700000" algn="tl">
                  <a:srgbClr val="000000">
                    <a:alpha val="43137"/>
                  </a:srgbClr>
                </a:outerShdw>
              </a:effectLst>
            </a:endParaRPr>
          </a:p>
        </p:txBody>
      </p:sp>
      <p:sp>
        <p:nvSpPr>
          <p:cNvPr id="9" name="Dikdörtgen 8"/>
          <p:cNvSpPr/>
          <p:nvPr/>
        </p:nvSpPr>
        <p:spPr>
          <a:xfrm>
            <a:off x="1187624" y="668461"/>
            <a:ext cx="7200800" cy="1323439"/>
          </a:xfrm>
          <a:prstGeom prst="rect">
            <a:avLst/>
          </a:prstGeom>
        </p:spPr>
        <p:txBody>
          <a:bodyPr wrap="square">
            <a:spAutoFit/>
          </a:bodyPr>
          <a:lstStyle/>
          <a:p>
            <a:pPr algn="just"/>
            <a:r>
              <a:rPr lang="tr-TR" sz="1600" dirty="0"/>
              <a:t>(Ek: 20/2/2014-6525/7 </a:t>
            </a:r>
            <a:r>
              <a:rPr lang="tr-TR" sz="1600" dirty="0" err="1"/>
              <a:t>md.</a:t>
            </a:r>
            <a:r>
              <a:rPr lang="tr-TR" sz="1600" dirty="0"/>
              <a:t>) Memurlara; en az yüzde 70 oranında engelli ya da süreğen hastalığı olan çocuğunun (çocuğun evli olması durumunda eşinin de en az yüzde 70 oranında engelli olması kaydıyla) hastalanması hâlinde hastalık raporuna dayalı olarak ana veya babadan sadece biri tarafından kullanılması kaydıyla bir yıl içinde toptan veya bölümler hâlinde on güne kadar mazeret izni verilir. </a:t>
            </a:r>
          </a:p>
        </p:txBody>
      </p:sp>
      <p:sp>
        <p:nvSpPr>
          <p:cNvPr id="10" name="Text Box 23"/>
          <p:cNvSpPr txBox="1">
            <a:spLocks noChangeArrowheads="1"/>
          </p:cNvSpPr>
          <p:nvPr/>
        </p:nvSpPr>
        <p:spPr bwMode="auto">
          <a:xfrm>
            <a:off x="538654" y="2352559"/>
            <a:ext cx="378681" cy="369332"/>
          </a:xfrm>
          <a:prstGeom prst="rect">
            <a:avLst/>
          </a:prstGeom>
          <a:solidFill>
            <a:srgbClr val="FFFF00"/>
          </a:solidFill>
          <a:ln>
            <a:solidFill>
              <a:schemeClr val="tx1"/>
            </a:solidFill>
          </a:ln>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tr-TR" altLang="tr-TR" dirty="0">
                <a:effectLst>
                  <a:outerShdw blurRad="38100" dist="38100" dir="2700000" algn="tl">
                    <a:srgbClr val="000000">
                      <a:alpha val="43137"/>
                    </a:srgbClr>
                  </a:outerShdw>
                </a:effectLst>
              </a:rPr>
              <a:t>F</a:t>
            </a:r>
          </a:p>
        </p:txBody>
      </p:sp>
      <p:sp>
        <p:nvSpPr>
          <p:cNvPr id="11" name="Text Box 23"/>
          <p:cNvSpPr txBox="1">
            <a:spLocks noChangeArrowheads="1"/>
          </p:cNvSpPr>
          <p:nvPr/>
        </p:nvSpPr>
        <p:spPr bwMode="auto">
          <a:xfrm>
            <a:off x="538654" y="5261346"/>
            <a:ext cx="378681" cy="369332"/>
          </a:xfrm>
          <a:prstGeom prst="rect">
            <a:avLst/>
          </a:prstGeom>
          <a:solidFill>
            <a:srgbClr val="FFFF00"/>
          </a:solidFill>
          <a:ln>
            <a:solidFill>
              <a:schemeClr val="tx1"/>
            </a:solidFill>
          </a:ln>
          <a:extLst/>
        </p:spPr>
        <p:txBody>
          <a:bodyPr wrap="square">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tr-TR" altLang="tr-TR" dirty="0">
                <a:effectLst>
                  <a:outerShdw blurRad="38100" dist="38100" dir="2700000" algn="tl">
                    <a:srgbClr val="000000">
                      <a:alpha val="43137"/>
                    </a:srgbClr>
                  </a:outerShdw>
                </a:effectLst>
              </a:rPr>
              <a:t>G</a:t>
            </a:r>
          </a:p>
        </p:txBody>
      </p:sp>
      <p:sp>
        <p:nvSpPr>
          <p:cNvPr id="12" name="Dikdörtgen 11"/>
          <p:cNvSpPr/>
          <p:nvPr/>
        </p:nvSpPr>
        <p:spPr>
          <a:xfrm>
            <a:off x="1187624" y="5276778"/>
            <a:ext cx="7488832" cy="584775"/>
          </a:xfrm>
          <a:prstGeom prst="rect">
            <a:avLst/>
          </a:prstGeom>
        </p:spPr>
        <p:txBody>
          <a:bodyPr wrap="square">
            <a:spAutoFit/>
          </a:bodyPr>
          <a:lstStyle/>
          <a:p>
            <a:r>
              <a:rPr lang="tr-TR" sz="1600" u="sng" dirty="0" smtClean="0">
                <a:solidFill>
                  <a:srgbClr val="FF0000"/>
                </a:solidFill>
              </a:rPr>
              <a:t>Yıllık </a:t>
            </a:r>
            <a:r>
              <a:rPr lang="tr-TR" sz="1600" u="sng" dirty="0">
                <a:solidFill>
                  <a:srgbClr val="FF0000"/>
                </a:solidFill>
              </a:rPr>
              <a:t>izin ve mazeret izinleri sırasında fiili çalışmaya bağlı her türlü ödemeler hariç malî haklar ile sosyal yardımlara dokunulmaz.</a:t>
            </a:r>
          </a:p>
        </p:txBody>
      </p:sp>
    </p:spTree>
    <p:extLst>
      <p:ext uri="{BB962C8B-B14F-4D97-AF65-F5344CB8AC3E}">
        <p14:creationId xmlns:p14="http://schemas.microsoft.com/office/powerpoint/2010/main" val="1516715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kdörtgen 4"/>
          <p:cNvSpPr/>
          <p:nvPr/>
        </p:nvSpPr>
        <p:spPr>
          <a:xfrm>
            <a:off x="467544" y="260648"/>
            <a:ext cx="2449132" cy="646331"/>
          </a:xfrm>
          <a:prstGeom prst="rect">
            <a:avLst/>
          </a:prstGeom>
        </p:spPr>
        <p:txBody>
          <a:bodyPr wrap="none">
            <a:spAutoFit/>
          </a:bodyPr>
          <a:lstStyle/>
          <a:p>
            <a:r>
              <a:rPr lang="tr-TR" b="1" dirty="0">
                <a:solidFill>
                  <a:srgbClr val="0070C0"/>
                </a:solidFill>
              </a:rPr>
              <a:t>Hastalık ve refakat izni</a:t>
            </a:r>
            <a:r>
              <a:rPr lang="tr-TR" b="1" dirty="0" smtClean="0">
                <a:solidFill>
                  <a:srgbClr val="0070C0"/>
                </a:solidFill>
              </a:rPr>
              <a:t>: </a:t>
            </a:r>
          </a:p>
          <a:p>
            <a:r>
              <a:rPr lang="tr-TR" b="1" dirty="0" smtClean="0">
                <a:solidFill>
                  <a:srgbClr val="0070C0"/>
                </a:solidFill>
              </a:rPr>
              <a:t>Madde 105</a:t>
            </a:r>
            <a:endParaRPr lang="tr-TR" altLang="tr-TR" b="1" dirty="0">
              <a:solidFill>
                <a:srgbClr val="0070C0"/>
              </a:solidFill>
            </a:endParaRPr>
          </a:p>
        </p:txBody>
      </p:sp>
      <p:sp>
        <p:nvSpPr>
          <p:cNvPr id="6" name="Dikdörtgen 5"/>
          <p:cNvSpPr/>
          <p:nvPr/>
        </p:nvSpPr>
        <p:spPr>
          <a:xfrm>
            <a:off x="502466" y="1013202"/>
            <a:ext cx="5547084" cy="1815882"/>
          </a:xfrm>
          <a:prstGeom prst="rect">
            <a:avLst/>
          </a:prstGeom>
        </p:spPr>
        <p:txBody>
          <a:bodyPr wrap="square">
            <a:spAutoFit/>
          </a:bodyPr>
          <a:lstStyle/>
          <a:p>
            <a:pPr algn="just"/>
            <a:r>
              <a:rPr lang="tr-TR" sz="1600" dirty="0" smtClean="0"/>
              <a:t>	</a:t>
            </a:r>
            <a:r>
              <a:rPr lang="tr-TR" sz="1600" u="sng" dirty="0" smtClean="0">
                <a:solidFill>
                  <a:srgbClr val="FF0000"/>
                </a:solidFill>
              </a:rPr>
              <a:t>Memura</a:t>
            </a:r>
            <a:r>
              <a:rPr lang="tr-TR" sz="1600" u="sng" dirty="0">
                <a:solidFill>
                  <a:srgbClr val="FF0000"/>
                </a:solidFill>
              </a:rPr>
              <a:t>, aylık ve özlük hakları korunarak, verilecek raporda gösterilecek lüzum üzerine, kanser, verem ve akıl hastalığı gibi uzun süreli bir tedaviye ihtiyaç gösteren hastalığı hâlinde </a:t>
            </a:r>
            <a:r>
              <a:rPr lang="tr-TR" sz="1600" u="sng" dirty="0" err="1">
                <a:solidFill>
                  <a:srgbClr val="FF0000"/>
                </a:solidFill>
              </a:rPr>
              <a:t>onsekiz</a:t>
            </a:r>
            <a:r>
              <a:rPr lang="tr-TR" sz="1600" u="sng" dirty="0">
                <a:solidFill>
                  <a:srgbClr val="FF0000"/>
                </a:solidFill>
              </a:rPr>
              <a:t> aya kadar, diğer hastalık hâllerinde ise </a:t>
            </a:r>
            <a:r>
              <a:rPr lang="tr-TR" sz="1600" u="sng" dirty="0" err="1">
                <a:solidFill>
                  <a:srgbClr val="FF0000"/>
                </a:solidFill>
              </a:rPr>
              <a:t>oniki</a:t>
            </a:r>
            <a:r>
              <a:rPr lang="tr-TR" sz="1600" u="sng" dirty="0">
                <a:solidFill>
                  <a:srgbClr val="FF0000"/>
                </a:solidFill>
              </a:rPr>
              <a:t> aya kadar izin verilir. </a:t>
            </a:r>
            <a:r>
              <a:rPr lang="tr-TR" sz="1600" dirty="0"/>
              <a:t>Memurun, hastalığı sebebiyle yataklı tedavi kurumunda yatarak gördüğü tedavi süreleri, hastalık iznine ait sürenin hesabında dikkate </a:t>
            </a:r>
            <a:r>
              <a:rPr lang="tr-TR" sz="1600" dirty="0" smtClean="0"/>
              <a:t>alınır.</a:t>
            </a:r>
            <a:endParaRPr lang="tr-TR" sz="1600" dirty="0"/>
          </a:p>
        </p:txBody>
      </p:sp>
      <p:sp>
        <p:nvSpPr>
          <p:cNvPr id="7" name="Dikdörtgen 6"/>
          <p:cNvSpPr/>
          <p:nvPr/>
        </p:nvSpPr>
        <p:spPr>
          <a:xfrm>
            <a:off x="611560" y="2829084"/>
            <a:ext cx="7739778" cy="1569660"/>
          </a:xfrm>
          <a:prstGeom prst="rect">
            <a:avLst/>
          </a:prstGeom>
        </p:spPr>
        <p:txBody>
          <a:bodyPr wrap="square">
            <a:spAutoFit/>
          </a:bodyPr>
          <a:lstStyle/>
          <a:p>
            <a:pPr algn="just"/>
            <a:r>
              <a:rPr lang="tr-TR" sz="1600" dirty="0"/>
              <a:t>Bu maddede yazılı azamî süreler kadar izin verilen memurun, bu iznin sonunda işe başlayabilmesi için, iyileştiğine dair raporu (yurt dışındaki memurlar için mahallî </a:t>
            </a:r>
            <a:r>
              <a:rPr lang="tr-TR" sz="1600" dirty="0" err="1"/>
              <a:t>usûle</a:t>
            </a:r>
            <a:r>
              <a:rPr lang="tr-TR" sz="1600" dirty="0"/>
              <a:t> göre verilecek raporu) ibraz etmesi zorunludur. İzin süresinin sonunda, hastalığının devam ettiği resmî sağlık kurulu raporu ile tespit edilen memurun izni, birinci fıkrada belirtilen süreler kadar uzatılır, bu sürenin sonunda da iyileşemeyen memur hakkında emeklilik hükümleri uygulanır. </a:t>
            </a:r>
          </a:p>
        </p:txBody>
      </p:sp>
      <p:pic>
        <p:nvPicPr>
          <p:cNvPr id="8194" name="Picture 2" descr="http://us.123rf.com/450wm/marijapiliponyte/marijapiliponyte1311/marijapiliponyte131100099/23860561-ate%C5%9F-ile-yatakta-hasta-ada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9550" y="126063"/>
            <a:ext cx="3094449" cy="2703021"/>
          </a:xfrm>
          <a:prstGeom prst="rect">
            <a:avLst/>
          </a:prstGeom>
          <a:noFill/>
          <a:extLst>
            <a:ext uri="{909E8E84-426E-40DD-AFC4-6F175D3DCCD1}">
              <a14:hiddenFill xmlns:a14="http://schemas.microsoft.com/office/drawing/2010/main">
                <a:solidFill>
                  <a:srgbClr val="FFFFFF"/>
                </a:solidFill>
              </a14:hiddenFill>
            </a:ext>
          </a:extLst>
        </p:spPr>
      </p:pic>
      <p:sp>
        <p:nvSpPr>
          <p:cNvPr id="11" name="Dikdörtgen 10"/>
          <p:cNvSpPr/>
          <p:nvPr/>
        </p:nvSpPr>
        <p:spPr>
          <a:xfrm>
            <a:off x="655677" y="4367137"/>
            <a:ext cx="7704856" cy="830997"/>
          </a:xfrm>
          <a:prstGeom prst="rect">
            <a:avLst/>
          </a:prstGeom>
        </p:spPr>
        <p:txBody>
          <a:bodyPr wrap="square">
            <a:spAutoFit/>
          </a:bodyPr>
          <a:lstStyle/>
          <a:p>
            <a:pPr algn="just"/>
            <a:r>
              <a:rPr lang="tr-TR" sz="1600" dirty="0"/>
              <a:t>Bunlardan gerekli sağlık şartlarını yeniden kazandıkları resmî sağlık kurullarınca tespit edilen ve emeklilik hakkını elde etmemiş olanlar, yeniden memuriyete dönmek istemeleri hâlinde, niteliklerine uygun kadrolara öncelikle atanırlar. </a:t>
            </a:r>
          </a:p>
        </p:txBody>
      </p:sp>
    </p:spTree>
    <p:extLst>
      <p:ext uri="{BB962C8B-B14F-4D97-AF65-F5344CB8AC3E}">
        <p14:creationId xmlns:p14="http://schemas.microsoft.com/office/powerpoint/2010/main" val="14108268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ikdörtgen 5"/>
          <p:cNvSpPr/>
          <p:nvPr/>
        </p:nvSpPr>
        <p:spPr>
          <a:xfrm>
            <a:off x="2555776" y="338508"/>
            <a:ext cx="6192688" cy="1815882"/>
          </a:xfrm>
          <a:prstGeom prst="rect">
            <a:avLst/>
          </a:prstGeom>
        </p:spPr>
        <p:txBody>
          <a:bodyPr wrap="square">
            <a:spAutoFit/>
          </a:bodyPr>
          <a:lstStyle/>
          <a:p>
            <a:pPr algn="just"/>
            <a:r>
              <a:rPr lang="tr-TR" sz="1600" dirty="0" smtClean="0"/>
              <a:t>	</a:t>
            </a:r>
            <a:r>
              <a:rPr lang="tr-TR" sz="1600" i="1" dirty="0" smtClean="0">
                <a:solidFill>
                  <a:srgbClr val="FF0000"/>
                </a:solidFill>
              </a:rPr>
              <a:t>Görevi </a:t>
            </a:r>
            <a:r>
              <a:rPr lang="tr-TR" sz="1600" i="1" dirty="0">
                <a:solidFill>
                  <a:srgbClr val="FF0000"/>
                </a:solidFill>
              </a:rPr>
              <a:t>sırasında veya görevinden dolayı bir kazaya veya saldırıya uğrayan veya bir meslek hastalığına tutulan memur, iyileşinceye kadar izinli sayılır.</a:t>
            </a:r>
            <a:r>
              <a:rPr lang="tr-TR" sz="1600" dirty="0"/>
              <a:t> Hastalık raporlarının hangi hallerde, hangi hekimler veya sağlık kurulları tarafından verileceği ve süreleri ile bu konuya ilişkin diğer hususlar, Sağlık, Maliye ve Dışişleri Bakanlıkları ile Sosyal Güvenlik Kurumunun görüşleri alınarak Devlet Personel Başkanlığınca hazırlanacak bir yönetmelikle belirlenir. </a:t>
            </a:r>
          </a:p>
        </p:txBody>
      </p:sp>
      <p:sp>
        <p:nvSpPr>
          <p:cNvPr id="8" name="Dikdörtgen 7"/>
          <p:cNvSpPr/>
          <p:nvPr/>
        </p:nvSpPr>
        <p:spPr>
          <a:xfrm>
            <a:off x="2922372" y="2861802"/>
            <a:ext cx="5544616" cy="1815882"/>
          </a:xfrm>
          <a:prstGeom prst="rect">
            <a:avLst/>
          </a:prstGeom>
        </p:spPr>
        <p:txBody>
          <a:bodyPr wrap="square">
            <a:spAutoFit/>
          </a:bodyPr>
          <a:lstStyle/>
          <a:p>
            <a:pPr algn="just"/>
            <a:r>
              <a:rPr lang="tr-TR" sz="1600" dirty="0" smtClean="0"/>
              <a:t>	Ayrıca</a:t>
            </a:r>
            <a:r>
              <a:rPr lang="tr-TR" sz="1600" dirty="0"/>
              <a:t>, memurun bakmakla yükümlü olduğu veya memur refakat etmediği takdirde hayatı tehlikeye girecek ana, baba, eş ve çocukları ile kardeşlerinden birinin ağır bir kaza geçirmesi veya tedavisi uzun süren bir hastalığının bulunması hâllerinde, bu hâllerin sağlık kurulu raporuyla belgelendirilmesi şartıyla</a:t>
            </a:r>
            <a:r>
              <a:rPr lang="tr-TR" sz="1600" u="sng" dirty="0">
                <a:solidFill>
                  <a:srgbClr val="FF0000"/>
                </a:solidFill>
              </a:rPr>
              <a:t>, aylık ve özlük hakları korunarak, üç aya kadar izin verilir. Gerektiğinde bu süre bir katına kadar </a:t>
            </a:r>
            <a:r>
              <a:rPr lang="tr-TR" sz="1600" u="sng" dirty="0" smtClean="0">
                <a:solidFill>
                  <a:srgbClr val="FF0000"/>
                </a:solidFill>
              </a:rPr>
              <a:t>uzatılır.</a:t>
            </a:r>
            <a:endParaRPr lang="tr-TR" sz="1600" u="sng" dirty="0">
              <a:solidFill>
                <a:srgbClr val="FF0000"/>
              </a:solidFill>
            </a:endParaRPr>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
            <a:ext cx="2381250" cy="2492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1" name="Picture 5" descr="http://previews.123rf.com/images/tigatelu/tigatelu1407/tigatelu140700077/30337980-Happy-cartoon-family-Stock-Phot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65" y="2636912"/>
            <a:ext cx="2843808"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6995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TotalTime>
  <Words>1474</Words>
  <Application>Microsoft Office PowerPoint</Application>
  <PresentationFormat>Ekran Gösterisi (4:3)</PresentationFormat>
  <Paragraphs>117</Paragraphs>
  <Slides>13</Slides>
  <Notes>1</Notes>
  <HiddenSlides>0</HiddenSlides>
  <MMClips>0</MMClips>
  <ScaleCrop>false</ScaleCrop>
  <HeadingPairs>
    <vt:vector size="4" baseType="variant">
      <vt:variant>
        <vt:lpstr>Tema</vt:lpstr>
      </vt:variant>
      <vt:variant>
        <vt:i4>1</vt:i4>
      </vt:variant>
      <vt:variant>
        <vt:lpstr>Slayt Başlıkları</vt:lpstr>
      </vt:variant>
      <vt:variant>
        <vt:i4>13</vt:i4>
      </vt:variant>
    </vt:vector>
  </HeadingPairs>
  <TitlesOfParts>
    <vt:vector size="14" baseType="lpstr">
      <vt:lpstr>Ofis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MELEKY</dc:creator>
  <cp:lastModifiedBy>asus</cp:lastModifiedBy>
  <cp:revision>70</cp:revision>
  <dcterms:created xsi:type="dcterms:W3CDTF">2016-03-28T06:18:29Z</dcterms:created>
  <dcterms:modified xsi:type="dcterms:W3CDTF">2017-02-05T11:24:32Z</dcterms:modified>
</cp:coreProperties>
</file>