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x="10693400" cy="7556500"/>
  <p:notesSz cx="10693400" cy="7556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2515"/>
            <a:ext cx="9089390" cy="15868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1640"/>
            <a:ext cx="7485380" cy="1889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7995"/>
            <a:ext cx="4651629" cy="49872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06444" y="2651760"/>
            <a:ext cx="3307715" cy="636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72869" y="1892807"/>
            <a:ext cx="7947660" cy="4978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27545"/>
            <a:ext cx="3421888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7027545"/>
            <a:ext cx="2459482" cy="377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g"/><Relationship Id="rId3" Type="http://schemas.openxmlformats.org/officeDocument/2006/relationships/image" Target="../media/image22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&#304;smail_karakus@hotmail.com" TargetMode="External"/><Relationship Id="rId3" Type="http://schemas.openxmlformats.org/officeDocument/2006/relationships/image" Target="../media/image44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347979"/>
            <a:ext cx="9144000" cy="5971540"/>
          </a:xfrm>
          <a:custGeom>
            <a:avLst/>
            <a:gdLst/>
            <a:ahLst/>
            <a:cxnLst/>
            <a:rect l="l" t="t" r="r" b="b"/>
            <a:pathLst>
              <a:path w="9144000" h="5971540">
                <a:moveTo>
                  <a:pt x="0" y="5971032"/>
                </a:moveTo>
                <a:lnTo>
                  <a:pt x="9144000" y="5971032"/>
                </a:lnTo>
                <a:lnTo>
                  <a:pt x="9144000" y="0"/>
                </a:lnTo>
                <a:lnTo>
                  <a:pt x="0" y="0"/>
                </a:lnTo>
                <a:lnTo>
                  <a:pt x="0" y="5971032"/>
                </a:lnTo>
                <a:close/>
              </a:path>
            </a:pathLst>
          </a:custGeom>
          <a:solidFill>
            <a:srgbClr val="765E5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4191" y="6401308"/>
            <a:ext cx="2240280" cy="713740"/>
          </a:xfrm>
          <a:custGeom>
            <a:avLst/>
            <a:gdLst/>
            <a:ahLst/>
            <a:cxnLst/>
            <a:rect l="l" t="t" r="r" b="b"/>
            <a:pathLst>
              <a:path w="2240280" h="713740">
                <a:moveTo>
                  <a:pt x="0" y="713231"/>
                </a:moveTo>
                <a:lnTo>
                  <a:pt x="2240280" y="713231"/>
                </a:lnTo>
                <a:lnTo>
                  <a:pt x="2240280" y="0"/>
                </a:lnTo>
                <a:lnTo>
                  <a:pt x="0" y="0"/>
                </a:lnTo>
                <a:lnTo>
                  <a:pt x="0" y="713231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47216" y="777748"/>
            <a:ext cx="8288020" cy="1929764"/>
          </a:xfrm>
          <a:custGeom>
            <a:avLst/>
            <a:gdLst/>
            <a:ahLst/>
            <a:cxnLst/>
            <a:rect l="l" t="t" r="r" b="b"/>
            <a:pathLst>
              <a:path w="8288020" h="1929764">
                <a:moveTo>
                  <a:pt x="0" y="1929384"/>
                </a:moveTo>
                <a:lnTo>
                  <a:pt x="8287511" y="1929384"/>
                </a:lnTo>
                <a:lnTo>
                  <a:pt x="8287511" y="0"/>
                </a:lnTo>
                <a:lnTo>
                  <a:pt x="0" y="0"/>
                </a:lnTo>
                <a:lnTo>
                  <a:pt x="0" y="1929384"/>
                </a:lnTo>
                <a:close/>
              </a:path>
            </a:pathLst>
          </a:custGeom>
          <a:solidFill>
            <a:srgbClr val="C9DBD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31975" y="762508"/>
            <a:ext cx="8315325" cy="1960245"/>
          </a:xfrm>
          <a:custGeom>
            <a:avLst/>
            <a:gdLst/>
            <a:ahLst/>
            <a:cxnLst/>
            <a:rect l="l" t="t" r="r" b="b"/>
            <a:pathLst>
              <a:path w="8315325" h="1960245">
                <a:moveTo>
                  <a:pt x="8314944" y="0"/>
                </a:moveTo>
                <a:lnTo>
                  <a:pt x="0" y="0"/>
                </a:lnTo>
                <a:lnTo>
                  <a:pt x="0" y="1959864"/>
                </a:lnTo>
                <a:lnTo>
                  <a:pt x="8314944" y="1959864"/>
                </a:lnTo>
                <a:lnTo>
                  <a:pt x="8314944" y="1944624"/>
                </a:lnTo>
                <a:lnTo>
                  <a:pt x="30480" y="1944624"/>
                </a:lnTo>
                <a:lnTo>
                  <a:pt x="15240" y="1929384"/>
                </a:lnTo>
                <a:lnTo>
                  <a:pt x="30480" y="1929384"/>
                </a:lnTo>
                <a:lnTo>
                  <a:pt x="30480" y="30480"/>
                </a:lnTo>
                <a:lnTo>
                  <a:pt x="15240" y="30480"/>
                </a:lnTo>
                <a:lnTo>
                  <a:pt x="30480" y="15240"/>
                </a:lnTo>
                <a:lnTo>
                  <a:pt x="8314944" y="15240"/>
                </a:lnTo>
                <a:lnTo>
                  <a:pt x="8314944" y="0"/>
                </a:lnTo>
                <a:close/>
              </a:path>
              <a:path w="8315325" h="1960245">
                <a:moveTo>
                  <a:pt x="30480" y="1929384"/>
                </a:moveTo>
                <a:lnTo>
                  <a:pt x="15240" y="1929384"/>
                </a:lnTo>
                <a:lnTo>
                  <a:pt x="30480" y="1944624"/>
                </a:lnTo>
                <a:lnTo>
                  <a:pt x="30480" y="1929384"/>
                </a:lnTo>
                <a:close/>
              </a:path>
              <a:path w="8315325" h="1960245">
                <a:moveTo>
                  <a:pt x="8287512" y="1929384"/>
                </a:moveTo>
                <a:lnTo>
                  <a:pt x="30480" y="1929384"/>
                </a:lnTo>
                <a:lnTo>
                  <a:pt x="30480" y="1944624"/>
                </a:lnTo>
                <a:lnTo>
                  <a:pt x="8287512" y="1944624"/>
                </a:lnTo>
                <a:lnTo>
                  <a:pt x="8287512" y="1929384"/>
                </a:lnTo>
                <a:close/>
              </a:path>
              <a:path w="8315325" h="1960245">
                <a:moveTo>
                  <a:pt x="8287512" y="15240"/>
                </a:moveTo>
                <a:lnTo>
                  <a:pt x="8287512" y="1944624"/>
                </a:lnTo>
                <a:lnTo>
                  <a:pt x="8302752" y="1929384"/>
                </a:lnTo>
                <a:lnTo>
                  <a:pt x="8314944" y="1929384"/>
                </a:lnTo>
                <a:lnTo>
                  <a:pt x="8314944" y="30480"/>
                </a:lnTo>
                <a:lnTo>
                  <a:pt x="8302752" y="30480"/>
                </a:lnTo>
                <a:lnTo>
                  <a:pt x="8287512" y="15240"/>
                </a:lnTo>
                <a:close/>
              </a:path>
              <a:path w="8315325" h="1960245">
                <a:moveTo>
                  <a:pt x="8314944" y="1929384"/>
                </a:moveTo>
                <a:lnTo>
                  <a:pt x="8302752" y="1929384"/>
                </a:lnTo>
                <a:lnTo>
                  <a:pt x="8287512" y="1944624"/>
                </a:lnTo>
                <a:lnTo>
                  <a:pt x="8314944" y="1944624"/>
                </a:lnTo>
                <a:lnTo>
                  <a:pt x="8314944" y="1929384"/>
                </a:lnTo>
                <a:close/>
              </a:path>
              <a:path w="8315325" h="1960245">
                <a:moveTo>
                  <a:pt x="30480" y="15240"/>
                </a:moveTo>
                <a:lnTo>
                  <a:pt x="15240" y="30480"/>
                </a:lnTo>
                <a:lnTo>
                  <a:pt x="30480" y="30480"/>
                </a:lnTo>
                <a:lnTo>
                  <a:pt x="30480" y="15240"/>
                </a:lnTo>
                <a:close/>
              </a:path>
              <a:path w="8315325" h="1960245">
                <a:moveTo>
                  <a:pt x="8287512" y="15240"/>
                </a:moveTo>
                <a:lnTo>
                  <a:pt x="30480" y="15240"/>
                </a:lnTo>
                <a:lnTo>
                  <a:pt x="30480" y="30480"/>
                </a:lnTo>
                <a:lnTo>
                  <a:pt x="8287512" y="30480"/>
                </a:lnTo>
                <a:lnTo>
                  <a:pt x="8287512" y="15240"/>
                </a:lnTo>
                <a:close/>
              </a:path>
              <a:path w="8315325" h="1960245">
                <a:moveTo>
                  <a:pt x="8314944" y="15240"/>
                </a:moveTo>
                <a:lnTo>
                  <a:pt x="8287512" y="15240"/>
                </a:lnTo>
                <a:lnTo>
                  <a:pt x="8302752" y="30480"/>
                </a:lnTo>
                <a:lnTo>
                  <a:pt x="8314944" y="30480"/>
                </a:lnTo>
                <a:lnTo>
                  <a:pt x="8314944" y="15240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347216" y="972312"/>
            <a:ext cx="8288020" cy="148780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algn="ctr" marL="377825" marR="370840">
              <a:lnSpc>
                <a:spcPct val="100000"/>
              </a:lnSpc>
              <a:spcBef>
                <a:spcPts val="90"/>
              </a:spcBef>
            </a:pPr>
            <a:r>
              <a:rPr dirty="0" sz="3200" spc="10">
                <a:solidFill>
                  <a:srgbClr val="FF0000"/>
                </a:solidFill>
                <a:latin typeface="Arial Black"/>
                <a:cs typeface="Arial Black"/>
              </a:rPr>
              <a:t>ETKİLİ </a:t>
            </a:r>
            <a:r>
              <a:rPr dirty="0" sz="3200" spc="5">
                <a:solidFill>
                  <a:srgbClr val="FF0000"/>
                </a:solidFill>
                <a:latin typeface="Arial Black"/>
                <a:cs typeface="Arial Black"/>
              </a:rPr>
              <a:t>TEST </a:t>
            </a:r>
            <a:r>
              <a:rPr dirty="0" sz="3200" spc="10">
                <a:solidFill>
                  <a:srgbClr val="FF0000"/>
                </a:solidFill>
                <a:latin typeface="Arial Black"/>
                <a:cs typeface="Arial Black"/>
              </a:rPr>
              <a:t>ÇÖZME</a:t>
            </a:r>
            <a:r>
              <a:rPr dirty="0" sz="3200" spc="-254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200" spc="5">
                <a:solidFill>
                  <a:srgbClr val="FF0000"/>
                </a:solidFill>
                <a:latin typeface="Arial Black"/>
                <a:cs typeface="Arial Black"/>
              </a:rPr>
              <a:t>TEKNİKLERİ  </a:t>
            </a:r>
            <a:r>
              <a:rPr dirty="0" sz="3200" spc="-5">
                <a:solidFill>
                  <a:srgbClr val="FF0000"/>
                </a:solidFill>
                <a:latin typeface="Arial Black"/>
                <a:cs typeface="Arial Black"/>
              </a:rPr>
              <a:t>VE</a:t>
            </a:r>
            <a:endParaRPr sz="3200">
              <a:latin typeface="Arial Black"/>
              <a:cs typeface="Arial Black"/>
            </a:endParaRPr>
          </a:p>
          <a:p>
            <a:pPr algn="ctr">
              <a:lnSpc>
                <a:spcPct val="100000"/>
              </a:lnSpc>
            </a:pPr>
            <a:r>
              <a:rPr dirty="0" sz="3200" spc="-35">
                <a:solidFill>
                  <a:srgbClr val="FF0000"/>
                </a:solidFill>
                <a:latin typeface="Arial Black"/>
                <a:cs typeface="Arial Black"/>
              </a:rPr>
              <a:t>SINAV </a:t>
            </a:r>
            <a:r>
              <a:rPr dirty="0" sz="3200" spc="5">
                <a:solidFill>
                  <a:srgbClr val="FF0000"/>
                </a:solidFill>
                <a:latin typeface="Arial Black"/>
                <a:cs typeface="Arial Black"/>
              </a:rPr>
              <a:t>ANI</a:t>
            </a:r>
            <a:r>
              <a:rPr dirty="0" sz="3200" spc="-85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dirty="0" sz="3200" spc="-15">
                <a:solidFill>
                  <a:srgbClr val="FF0000"/>
                </a:solidFill>
                <a:latin typeface="Arial Black"/>
                <a:cs typeface="Arial Black"/>
              </a:rPr>
              <a:t>STRATEJİLERİ</a:t>
            </a:r>
            <a:endParaRPr sz="3200">
              <a:latin typeface="Arial Black"/>
              <a:cs typeface="Arial Black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13888" y="4130547"/>
            <a:ext cx="4639310" cy="1335405"/>
          </a:xfrm>
          <a:custGeom>
            <a:avLst/>
            <a:gdLst/>
            <a:ahLst/>
            <a:cxnLst/>
            <a:rect l="l" t="t" r="r" b="b"/>
            <a:pathLst>
              <a:path w="4639309" h="1335404">
                <a:moveTo>
                  <a:pt x="4636008" y="0"/>
                </a:moveTo>
                <a:lnTo>
                  <a:pt x="0" y="0"/>
                </a:lnTo>
                <a:lnTo>
                  <a:pt x="0" y="1335024"/>
                </a:lnTo>
                <a:lnTo>
                  <a:pt x="4636008" y="1335024"/>
                </a:lnTo>
                <a:lnTo>
                  <a:pt x="4639056" y="1331976"/>
                </a:lnTo>
                <a:lnTo>
                  <a:pt x="4639056" y="1328927"/>
                </a:lnTo>
                <a:lnTo>
                  <a:pt x="6095" y="1328927"/>
                </a:lnTo>
                <a:lnTo>
                  <a:pt x="6095" y="6096"/>
                </a:lnTo>
                <a:lnTo>
                  <a:pt x="4639056" y="6096"/>
                </a:lnTo>
                <a:lnTo>
                  <a:pt x="4639056" y="3048"/>
                </a:lnTo>
                <a:lnTo>
                  <a:pt x="4636008" y="0"/>
                </a:lnTo>
                <a:close/>
              </a:path>
            </a:pathLst>
          </a:custGeom>
          <a:solidFill>
            <a:srgbClr val="D7B15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919983" y="4136644"/>
            <a:ext cx="4627245" cy="1323340"/>
          </a:xfrm>
          <a:custGeom>
            <a:avLst/>
            <a:gdLst/>
            <a:ahLst/>
            <a:cxnLst/>
            <a:rect l="l" t="t" r="r" b="b"/>
            <a:pathLst>
              <a:path w="4627245" h="1323339">
                <a:moveTo>
                  <a:pt x="0" y="1322831"/>
                </a:moveTo>
                <a:lnTo>
                  <a:pt x="4626864" y="1322831"/>
                </a:lnTo>
                <a:lnTo>
                  <a:pt x="4626864" y="0"/>
                </a:lnTo>
                <a:lnTo>
                  <a:pt x="0" y="0"/>
                </a:lnTo>
                <a:lnTo>
                  <a:pt x="0" y="1322831"/>
                </a:lnTo>
                <a:close/>
              </a:path>
            </a:pathLst>
          </a:custGeom>
          <a:solidFill>
            <a:srgbClr val="ECDCC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13888" y="4130547"/>
            <a:ext cx="4639310" cy="1335405"/>
          </a:xfrm>
          <a:custGeom>
            <a:avLst/>
            <a:gdLst/>
            <a:ahLst/>
            <a:cxnLst/>
            <a:rect l="l" t="t" r="r" b="b"/>
            <a:pathLst>
              <a:path w="4639309" h="1335404">
                <a:moveTo>
                  <a:pt x="4636008" y="0"/>
                </a:moveTo>
                <a:lnTo>
                  <a:pt x="0" y="0"/>
                </a:lnTo>
                <a:lnTo>
                  <a:pt x="0" y="1335024"/>
                </a:lnTo>
                <a:lnTo>
                  <a:pt x="4636008" y="1335024"/>
                </a:lnTo>
                <a:lnTo>
                  <a:pt x="4639056" y="1331976"/>
                </a:lnTo>
                <a:lnTo>
                  <a:pt x="4639056" y="1328927"/>
                </a:lnTo>
                <a:lnTo>
                  <a:pt x="12192" y="1328927"/>
                </a:lnTo>
                <a:lnTo>
                  <a:pt x="6096" y="1322832"/>
                </a:lnTo>
                <a:lnTo>
                  <a:pt x="12192" y="1322832"/>
                </a:lnTo>
                <a:lnTo>
                  <a:pt x="12192" y="12191"/>
                </a:lnTo>
                <a:lnTo>
                  <a:pt x="6095" y="12191"/>
                </a:lnTo>
                <a:lnTo>
                  <a:pt x="12192" y="6096"/>
                </a:lnTo>
                <a:lnTo>
                  <a:pt x="4639056" y="6096"/>
                </a:lnTo>
                <a:lnTo>
                  <a:pt x="4639056" y="3048"/>
                </a:lnTo>
                <a:lnTo>
                  <a:pt x="4636008" y="0"/>
                </a:lnTo>
                <a:close/>
              </a:path>
              <a:path w="4639309" h="1335404">
                <a:moveTo>
                  <a:pt x="12192" y="1322832"/>
                </a:moveTo>
                <a:lnTo>
                  <a:pt x="6096" y="1322832"/>
                </a:lnTo>
                <a:lnTo>
                  <a:pt x="12192" y="1328927"/>
                </a:lnTo>
                <a:lnTo>
                  <a:pt x="12192" y="1322832"/>
                </a:lnTo>
                <a:close/>
              </a:path>
              <a:path w="4639309" h="1335404">
                <a:moveTo>
                  <a:pt x="4626864" y="1322832"/>
                </a:moveTo>
                <a:lnTo>
                  <a:pt x="12192" y="1322832"/>
                </a:lnTo>
                <a:lnTo>
                  <a:pt x="12192" y="1328927"/>
                </a:lnTo>
                <a:lnTo>
                  <a:pt x="4626864" y="1328927"/>
                </a:lnTo>
                <a:lnTo>
                  <a:pt x="4626864" y="1322832"/>
                </a:lnTo>
                <a:close/>
              </a:path>
              <a:path w="4639309" h="1335404">
                <a:moveTo>
                  <a:pt x="4626864" y="6096"/>
                </a:moveTo>
                <a:lnTo>
                  <a:pt x="4626864" y="1328927"/>
                </a:lnTo>
                <a:lnTo>
                  <a:pt x="4632960" y="1322832"/>
                </a:lnTo>
                <a:lnTo>
                  <a:pt x="4639056" y="1322832"/>
                </a:lnTo>
                <a:lnTo>
                  <a:pt x="4639056" y="12191"/>
                </a:lnTo>
                <a:lnTo>
                  <a:pt x="4632960" y="12191"/>
                </a:lnTo>
                <a:lnTo>
                  <a:pt x="4626864" y="6096"/>
                </a:lnTo>
                <a:close/>
              </a:path>
              <a:path w="4639309" h="1335404">
                <a:moveTo>
                  <a:pt x="4639056" y="1322832"/>
                </a:moveTo>
                <a:lnTo>
                  <a:pt x="4632960" y="1322832"/>
                </a:lnTo>
                <a:lnTo>
                  <a:pt x="4626864" y="1328927"/>
                </a:lnTo>
                <a:lnTo>
                  <a:pt x="4639056" y="1328927"/>
                </a:lnTo>
                <a:lnTo>
                  <a:pt x="4639056" y="1322832"/>
                </a:lnTo>
                <a:close/>
              </a:path>
              <a:path w="4639309" h="1335404">
                <a:moveTo>
                  <a:pt x="12192" y="6096"/>
                </a:moveTo>
                <a:lnTo>
                  <a:pt x="6095" y="12191"/>
                </a:lnTo>
                <a:lnTo>
                  <a:pt x="12192" y="12191"/>
                </a:lnTo>
                <a:lnTo>
                  <a:pt x="12192" y="6096"/>
                </a:lnTo>
                <a:close/>
              </a:path>
              <a:path w="4639309" h="1335404">
                <a:moveTo>
                  <a:pt x="4626864" y="6096"/>
                </a:moveTo>
                <a:lnTo>
                  <a:pt x="12192" y="6096"/>
                </a:lnTo>
                <a:lnTo>
                  <a:pt x="12192" y="12191"/>
                </a:lnTo>
                <a:lnTo>
                  <a:pt x="4626864" y="12191"/>
                </a:lnTo>
                <a:lnTo>
                  <a:pt x="4626864" y="6096"/>
                </a:lnTo>
                <a:close/>
              </a:path>
              <a:path w="4639309" h="1335404">
                <a:moveTo>
                  <a:pt x="4639056" y="6096"/>
                </a:moveTo>
                <a:lnTo>
                  <a:pt x="4626864" y="6096"/>
                </a:lnTo>
                <a:lnTo>
                  <a:pt x="4632960" y="12191"/>
                </a:lnTo>
                <a:lnTo>
                  <a:pt x="4639056" y="12191"/>
                </a:lnTo>
                <a:lnTo>
                  <a:pt x="4639056" y="6096"/>
                </a:lnTo>
                <a:close/>
              </a:path>
            </a:pathLst>
          </a:custGeom>
          <a:solidFill>
            <a:srgbClr val="D7B15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3026155" y="4154423"/>
            <a:ext cx="4415790" cy="9391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0"/>
              </a:spcBef>
            </a:pPr>
            <a:r>
              <a:rPr dirty="0" sz="2000" spc="-229" b="1" i="1">
                <a:latin typeface="Arial"/>
                <a:cs typeface="Arial"/>
              </a:rPr>
              <a:t>İsmail</a:t>
            </a:r>
            <a:r>
              <a:rPr dirty="0" sz="2000" spc="-40" b="1" i="1">
                <a:latin typeface="Arial"/>
                <a:cs typeface="Arial"/>
              </a:rPr>
              <a:t> </a:t>
            </a:r>
            <a:r>
              <a:rPr dirty="0" sz="2000" spc="-305" b="1" i="1">
                <a:latin typeface="Arial"/>
                <a:cs typeface="Arial"/>
              </a:rPr>
              <a:t>KARAKUŞ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000" spc="-225" b="1" i="1">
                <a:latin typeface="Arial"/>
                <a:cs typeface="Arial"/>
              </a:rPr>
              <a:t>Eğitim </a:t>
            </a:r>
            <a:r>
              <a:rPr dirty="0" sz="2000" spc="-250" b="1" i="1">
                <a:latin typeface="Arial"/>
                <a:cs typeface="Arial"/>
              </a:rPr>
              <a:t>Bilim </a:t>
            </a:r>
            <a:r>
              <a:rPr dirty="0" sz="2000" spc="-235" b="1" i="1">
                <a:latin typeface="Arial"/>
                <a:cs typeface="Arial"/>
              </a:rPr>
              <a:t>Uzmanı/Psikolojik</a:t>
            </a:r>
            <a:r>
              <a:rPr dirty="0" sz="2000" spc="-150" b="1" i="1">
                <a:latin typeface="Arial"/>
                <a:cs typeface="Arial"/>
              </a:rPr>
              <a:t> </a:t>
            </a:r>
            <a:r>
              <a:rPr dirty="0" sz="2000" spc="-305" b="1" i="1">
                <a:latin typeface="Arial"/>
                <a:cs typeface="Arial"/>
              </a:rPr>
              <a:t>Danışman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000" spc="-170" b="1" i="1">
                <a:latin typeface="Arial"/>
                <a:cs typeface="Arial"/>
              </a:rPr>
              <a:t>İsmail_karakus@hotmail.com/05052213149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026664" y="6392164"/>
            <a:ext cx="6891528" cy="734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29452" y="2856039"/>
            <a:ext cx="9546336" cy="4328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93980" rIns="0" bIns="0" rtlCol="0" vert="horz">
            <a:spAutoFit/>
          </a:bodyPr>
          <a:lstStyle/>
          <a:p>
            <a:pPr marL="425450" marR="5080" indent="-320040">
              <a:lnSpc>
                <a:spcPts val="2590"/>
              </a:lnSpc>
              <a:spcBef>
                <a:spcPts val="74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z="2700" spc="-225" b="0">
                <a:latin typeface="Arial"/>
                <a:cs typeface="Arial"/>
              </a:rPr>
              <a:t>İnsan </a:t>
            </a:r>
            <a:r>
              <a:rPr dirty="0" sz="2700" spc="-130" b="0">
                <a:latin typeface="Arial"/>
                <a:cs typeface="Arial"/>
              </a:rPr>
              <a:t>psikolojisi </a:t>
            </a: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125" b="0">
                <a:latin typeface="Arial"/>
                <a:cs typeface="Arial"/>
              </a:rPr>
              <a:t>içindeki </a:t>
            </a:r>
            <a:r>
              <a:rPr dirty="0" sz="2700" spc="-20" b="0">
                <a:latin typeface="Arial"/>
                <a:cs typeface="Arial"/>
              </a:rPr>
              <a:t>ifadeleri </a:t>
            </a:r>
            <a:r>
              <a:rPr dirty="0" sz="2700" spc="-210" b="0">
                <a:latin typeface="Arial"/>
                <a:cs typeface="Arial"/>
              </a:rPr>
              <a:t>olumlu </a:t>
            </a:r>
            <a:r>
              <a:rPr dirty="0" sz="2700" spc="-140" b="0">
                <a:latin typeface="Arial"/>
                <a:cs typeface="Arial"/>
              </a:rPr>
              <a:t>yönde  </a:t>
            </a:r>
            <a:r>
              <a:rPr dirty="0" sz="2700" spc="-85" b="0">
                <a:latin typeface="Arial"/>
                <a:cs typeface="Arial"/>
              </a:rPr>
              <a:t>algılamaya eğilimlidir. </a:t>
            </a:r>
            <a:r>
              <a:rPr dirty="0" sz="2700" spc="-375" b="0">
                <a:latin typeface="Arial"/>
                <a:cs typeface="Arial"/>
              </a:rPr>
              <a:t>Bu </a:t>
            </a:r>
            <a:r>
              <a:rPr dirty="0" sz="2700" spc="-160" b="0">
                <a:latin typeface="Arial"/>
                <a:cs typeface="Arial"/>
              </a:rPr>
              <a:t>nedenle </a:t>
            </a: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85" b="0">
                <a:latin typeface="Arial"/>
                <a:cs typeface="Arial"/>
              </a:rPr>
              <a:t>formlarında </a:t>
            </a:r>
            <a:r>
              <a:rPr dirty="0" sz="2700" spc="-50" b="0">
                <a:latin typeface="Arial"/>
                <a:cs typeface="Arial"/>
              </a:rPr>
              <a:t>altı  </a:t>
            </a:r>
            <a:r>
              <a:rPr dirty="0" sz="2700" spc="-90" b="0">
                <a:latin typeface="Arial"/>
                <a:cs typeface="Arial"/>
              </a:rPr>
              <a:t>çizili </a:t>
            </a:r>
            <a:r>
              <a:rPr dirty="0" sz="2700" spc="-150" b="0">
                <a:latin typeface="Arial"/>
                <a:cs typeface="Arial"/>
              </a:rPr>
              <a:t>veya </a:t>
            </a:r>
            <a:r>
              <a:rPr dirty="0" sz="2700" spc="-135" b="0">
                <a:latin typeface="Arial"/>
                <a:cs typeface="Arial"/>
              </a:rPr>
              <a:t>kalın </a:t>
            </a:r>
            <a:r>
              <a:rPr dirty="0" sz="2700" spc="-114" b="0">
                <a:latin typeface="Arial"/>
                <a:cs typeface="Arial"/>
              </a:rPr>
              <a:t>yazı </a:t>
            </a:r>
            <a:r>
              <a:rPr dirty="0" sz="2700" spc="-50" b="0">
                <a:latin typeface="Arial"/>
                <a:cs typeface="Arial"/>
              </a:rPr>
              <a:t>karakterli </a:t>
            </a:r>
            <a:r>
              <a:rPr dirty="0" sz="2700" spc="-20" b="0">
                <a:latin typeface="Arial"/>
                <a:cs typeface="Arial"/>
              </a:rPr>
              <a:t>ifadeleri </a:t>
            </a:r>
            <a:r>
              <a:rPr dirty="0" sz="2700" spc="-95" b="0">
                <a:latin typeface="Arial"/>
                <a:cs typeface="Arial"/>
              </a:rPr>
              <a:t>daha </a:t>
            </a:r>
            <a:r>
              <a:rPr dirty="0" sz="2700" spc="-55" b="0">
                <a:latin typeface="Arial"/>
                <a:cs typeface="Arial"/>
              </a:rPr>
              <a:t>dikkatli  </a:t>
            </a:r>
            <a:r>
              <a:rPr dirty="0" sz="2700" spc="-210" b="0">
                <a:latin typeface="Arial"/>
                <a:cs typeface="Arial"/>
              </a:rPr>
              <a:t>okumalısınız.</a:t>
            </a:r>
            <a:endParaRPr sz="2700">
              <a:latin typeface="Arial"/>
              <a:cs typeface="Arial"/>
            </a:endParaRPr>
          </a:p>
          <a:p>
            <a:pPr marL="425450" marR="349885" indent="-320040">
              <a:lnSpc>
                <a:spcPts val="2590"/>
              </a:lnSpc>
              <a:spcBef>
                <a:spcPts val="70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260" b="0">
                <a:latin typeface="Arial"/>
                <a:cs typeface="Arial"/>
              </a:rPr>
              <a:t>kökünün </a:t>
            </a:r>
            <a:r>
              <a:rPr dirty="0" sz="2700" spc="-150" b="0">
                <a:latin typeface="Arial"/>
                <a:cs typeface="Arial"/>
              </a:rPr>
              <a:t>veya </a:t>
            </a: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200" b="0">
                <a:latin typeface="Arial"/>
                <a:cs typeface="Arial"/>
              </a:rPr>
              <a:t>metninin </a:t>
            </a:r>
            <a:r>
              <a:rPr dirty="0" sz="2700" spc="-290" b="0">
                <a:latin typeface="Arial"/>
                <a:cs typeface="Arial"/>
              </a:rPr>
              <a:t>uzun </a:t>
            </a:r>
            <a:r>
              <a:rPr dirty="0" sz="2700" spc="-250" b="0">
                <a:latin typeface="Arial"/>
                <a:cs typeface="Arial"/>
              </a:rPr>
              <a:t>olusu </a:t>
            </a:r>
            <a:r>
              <a:rPr dirty="0" sz="2700" spc="-190" b="0">
                <a:latin typeface="Arial"/>
                <a:cs typeface="Arial"/>
              </a:rPr>
              <a:t>sizin </a:t>
            </a:r>
            <a:r>
              <a:rPr dirty="0" sz="2700" spc="-165" b="0">
                <a:latin typeface="Arial"/>
                <a:cs typeface="Arial"/>
              </a:rPr>
              <a:t>için  </a:t>
            </a:r>
            <a:r>
              <a:rPr dirty="0" sz="2700" spc="-95" b="0">
                <a:latin typeface="Arial"/>
                <a:cs typeface="Arial"/>
              </a:rPr>
              <a:t>daha </a:t>
            </a:r>
            <a:r>
              <a:rPr dirty="0" sz="2700" spc="-10" b="0">
                <a:latin typeface="Arial"/>
                <a:cs typeface="Arial"/>
              </a:rPr>
              <a:t>fazla </a:t>
            </a:r>
            <a:r>
              <a:rPr dirty="0" sz="2700" spc="-200" b="0">
                <a:latin typeface="Arial"/>
                <a:cs typeface="Arial"/>
              </a:rPr>
              <a:t>ipucu </a:t>
            </a:r>
            <a:r>
              <a:rPr dirty="0" sz="2700" spc="-165" b="0">
                <a:latin typeface="Arial"/>
                <a:cs typeface="Arial"/>
              </a:rPr>
              <a:t>anlamına </a:t>
            </a:r>
            <a:r>
              <a:rPr dirty="0" sz="2700" spc="-95" b="0">
                <a:latin typeface="Arial"/>
                <a:cs typeface="Arial"/>
              </a:rPr>
              <a:t>gelir. </a:t>
            </a:r>
            <a:r>
              <a:rPr dirty="0" sz="2700" spc="-375" b="0">
                <a:latin typeface="Arial"/>
                <a:cs typeface="Arial"/>
              </a:rPr>
              <a:t>Bu </a:t>
            </a:r>
            <a:r>
              <a:rPr dirty="0" sz="2700" spc="-135" b="0">
                <a:latin typeface="Arial"/>
                <a:cs typeface="Arial"/>
              </a:rPr>
              <a:t>sebeple </a:t>
            </a:r>
            <a:r>
              <a:rPr dirty="0" sz="2700" spc="-290" b="0">
                <a:latin typeface="Arial"/>
                <a:cs typeface="Arial"/>
              </a:rPr>
              <a:t>uzun  </a:t>
            </a:r>
            <a:r>
              <a:rPr dirty="0" sz="2700" spc="-135" b="0">
                <a:latin typeface="Arial"/>
                <a:cs typeface="Arial"/>
              </a:rPr>
              <a:t>metinli </a:t>
            </a:r>
            <a:r>
              <a:rPr dirty="0" sz="2700" spc="-125" b="0">
                <a:latin typeface="Arial"/>
                <a:cs typeface="Arial"/>
              </a:rPr>
              <a:t>sorular </a:t>
            </a:r>
            <a:r>
              <a:rPr dirty="0" sz="2700" spc="-95" b="0">
                <a:latin typeface="Arial"/>
                <a:cs typeface="Arial"/>
              </a:rPr>
              <a:t>daha </a:t>
            </a:r>
            <a:r>
              <a:rPr dirty="0" sz="2700" spc="-85" b="0">
                <a:latin typeface="Arial"/>
                <a:cs typeface="Arial"/>
              </a:rPr>
              <a:t>kolay </a:t>
            </a:r>
            <a:r>
              <a:rPr dirty="0" sz="2700" spc="-150" b="0">
                <a:latin typeface="Arial"/>
                <a:cs typeface="Arial"/>
              </a:rPr>
              <a:t>çözülebilen </a:t>
            </a:r>
            <a:r>
              <a:rPr dirty="0" sz="2700" spc="-125" b="0">
                <a:latin typeface="Arial"/>
                <a:cs typeface="Arial"/>
              </a:rPr>
              <a:t>sorular </a:t>
            </a:r>
            <a:r>
              <a:rPr dirty="0" sz="2700" spc="-60" b="0">
                <a:latin typeface="Arial"/>
                <a:cs typeface="Arial"/>
              </a:rPr>
              <a:t>olarak  </a:t>
            </a:r>
            <a:r>
              <a:rPr dirty="0" sz="2700" spc="-114" b="0">
                <a:latin typeface="Arial"/>
                <a:cs typeface="Arial"/>
              </a:rPr>
              <a:t>algılanmalıdır.</a:t>
            </a:r>
            <a:endParaRPr sz="2700">
              <a:latin typeface="Arial"/>
              <a:cs typeface="Arial"/>
            </a:endParaRPr>
          </a:p>
          <a:p>
            <a:pPr marL="425450" marR="26670" indent="-320040">
              <a:lnSpc>
                <a:spcPts val="2590"/>
              </a:lnSpc>
              <a:spcBef>
                <a:spcPts val="705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z="2700" spc="-70" b="0">
                <a:latin typeface="Arial"/>
                <a:cs typeface="Arial"/>
              </a:rPr>
              <a:t>Paragraf </a:t>
            </a:r>
            <a:r>
              <a:rPr dirty="0" sz="2700" spc="-10" b="0">
                <a:latin typeface="Arial"/>
                <a:cs typeface="Arial"/>
              </a:rPr>
              <a:t>tipli </a:t>
            </a:r>
            <a:r>
              <a:rPr dirty="0" sz="2700" spc="-100" b="0">
                <a:latin typeface="Arial"/>
                <a:cs typeface="Arial"/>
              </a:rPr>
              <a:t>sorularda </a:t>
            </a:r>
            <a:r>
              <a:rPr dirty="0" sz="2700" spc="-105" b="0">
                <a:latin typeface="Arial"/>
                <a:cs typeface="Arial"/>
              </a:rPr>
              <a:t>genellikle </a:t>
            </a:r>
            <a:r>
              <a:rPr dirty="0" sz="2700" spc="-30" b="0">
                <a:latin typeface="Arial"/>
                <a:cs typeface="Arial"/>
              </a:rPr>
              <a:t>paragraftan </a:t>
            </a:r>
            <a:r>
              <a:rPr dirty="0" sz="2700" spc="-235" b="0">
                <a:latin typeface="Arial"/>
                <a:cs typeface="Arial"/>
              </a:rPr>
              <a:t>önce  </a:t>
            </a: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260" b="0">
                <a:latin typeface="Arial"/>
                <a:cs typeface="Arial"/>
              </a:rPr>
              <a:t>kökünün </a:t>
            </a:r>
            <a:r>
              <a:rPr dirty="0" sz="2700" spc="-254" b="0">
                <a:latin typeface="Arial"/>
                <a:cs typeface="Arial"/>
              </a:rPr>
              <a:t>okunması </a:t>
            </a:r>
            <a:r>
              <a:rPr dirty="0" sz="2700" spc="-45" b="0">
                <a:latin typeface="Arial"/>
                <a:cs typeface="Arial"/>
              </a:rPr>
              <a:t>paragrafın </a:t>
            </a:r>
            <a:r>
              <a:rPr dirty="0" sz="2700" spc="-145" b="0">
                <a:latin typeface="Arial"/>
                <a:cs typeface="Arial"/>
              </a:rPr>
              <a:t>ikinci </a:t>
            </a:r>
            <a:r>
              <a:rPr dirty="0" sz="2700" b="0">
                <a:latin typeface="Arial"/>
                <a:cs typeface="Arial"/>
              </a:rPr>
              <a:t>defa </a:t>
            </a:r>
            <a:r>
              <a:rPr dirty="0" sz="2700" spc="-254" b="0">
                <a:latin typeface="Arial"/>
                <a:cs typeface="Arial"/>
              </a:rPr>
              <a:t>okunması  </a:t>
            </a:r>
            <a:r>
              <a:rPr dirty="0" sz="2700" spc="-140" b="0">
                <a:latin typeface="Arial"/>
                <a:cs typeface="Arial"/>
              </a:rPr>
              <a:t>mecburiyetini </a:t>
            </a:r>
            <a:r>
              <a:rPr dirty="0" sz="2700" spc="-160" b="0">
                <a:latin typeface="Arial"/>
                <a:cs typeface="Arial"/>
              </a:rPr>
              <a:t>önler. </a:t>
            </a:r>
            <a:r>
              <a:rPr dirty="0" sz="2700" spc="-210" b="0">
                <a:latin typeface="Arial"/>
                <a:cs typeface="Arial"/>
              </a:rPr>
              <a:t>Soru </a:t>
            </a:r>
            <a:r>
              <a:rPr dirty="0" sz="2700" spc="-250" b="0">
                <a:latin typeface="Arial"/>
                <a:cs typeface="Arial"/>
              </a:rPr>
              <a:t>kökünü </a:t>
            </a:r>
            <a:r>
              <a:rPr dirty="0" sz="2700" spc="-180" b="0">
                <a:latin typeface="Arial"/>
                <a:cs typeface="Arial"/>
              </a:rPr>
              <a:t>okuyan </a:t>
            </a:r>
            <a:r>
              <a:rPr dirty="0" sz="2700" spc="-170" b="0">
                <a:latin typeface="Arial"/>
                <a:cs typeface="Arial"/>
              </a:rPr>
              <a:t>zihin, </a:t>
            </a:r>
            <a:r>
              <a:rPr dirty="0" sz="2700" spc="-195" b="0">
                <a:latin typeface="Arial"/>
                <a:cs typeface="Arial"/>
              </a:rPr>
              <a:t>soruyu  </a:t>
            </a:r>
            <a:r>
              <a:rPr dirty="0" sz="2700" spc="-170" b="0">
                <a:latin typeface="Arial"/>
                <a:cs typeface="Arial"/>
              </a:rPr>
              <a:t>zihni </a:t>
            </a:r>
            <a:r>
              <a:rPr dirty="0" sz="2700" spc="-100" b="0">
                <a:latin typeface="Arial"/>
                <a:cs typeface="Arial"/>
              </a:rPr>
              <a:t>hazırlıkla </a:t>
            </a:r>
            <a:r>
              <a:rPr dirty="0" sz="2700" spc="-220" b="0">
                <a:latin typeface="Arial"/>
                <a:cs typeface="Arial"/>
              </a:rPr>
              <a:t>okuma </a:t>
            </a:r>
            <a:r>
              <a:rPr dirty="0" sz="2700" spc="-110" b="0">
                <a:latin typeface="Arial"/>
                <a:cs typeface="Arial"/>
              </a:rPr>
              <a:t>eğiliminde</a:t>
            </a:r>
            <a:r>
              <a:rPr dirty="0" sz="2700" spc="-175" b="0">
                <a:latin typeface="Arial"/>
                <a:cs typeface="Arial"/>
              </a:rPr>
              <a:t> </a:t>
            </a:r>
            <a:r>
              <a:rPr dirty="0" sz="2700" spc="-165" b="0">
                <a:latin typeface="Arial"/>
                <a:cs typeface="Arial"/>
              </a:rPr>
              <a:t>olur.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1015" y="6523085"/>
            <a:ext cx="2877312" cy="640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785360"/>
          </a:xfrm>
          <a:custGeom>
            <a:avLst/>
            <a:gdLst/>
            <a:ahLst/>
            <a:cxnLst/>
            <a:rect l="l" t="t" r="r" b="b"/>
            <a:pathLst>
              <a:path w="8181340" h="4785359">
                <a:moveTo>
                  <a:pt x="8180832" y="0"/>
                </a:moveTo>
                <a:lnTo>
                  <a:pt x="0" y="0"/>
                </a:lnTo>
                <a:lnTo>
                  <a:pt x="0" y="4785360"/>
                </a:lnTo>
                <a:lnTo>
                  <a:pt x="8180832" y="4785360"/>
                </a:lnTo>
                <a:lnTo>
                  <a:pt x="8180832" y="4770121"/>
                </a:lnTo>
                <a:lnTo>
                  <a:pt x="27432" y="4770121"/>
                </a:lnTo>
                <a:lnTo>
                  <a:pt x="15240" y="4757928"/>
                </a:lnTo>
                <a:lnTo>
                  <a:pt x="27432" y="4757928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785359">
                <a:moveTo>
                  <a:pt x="27432" y="4757928"/>
                </a:moveTo>
                <a:lnTo>
                  <a:pt x="15240" y="4757928"/>
                </a:lnTo>
                <a:lnTo>
                  <a:pt x="27432" y="4770121"/>
                </a:lnTo>
                <a:lnTo>
                  <a:pt x="27432" y="4757928"/>
                </a:lnTo>
                <a:close/>
              </a:path>
              <a:path w="8181340" h="4785359">
                <a:moveTo>
                  <a:pt x="8153400" y="4757928"/>
                </a:moveTo>
                <a:lnTo>
                  <a:pt x="27432" y="4757928"/>
                </a:lnTo>
                <a:lnTo>
                  <a:pt x="27432" y="4770121"/>
                </a:lnTo>
                <a:lnTo>
                  <a:pt x="8153400" y="4770121"/>
                </a:lnTo>
                <a:lnTo>
                  <a:pt x="8153400" y="4757928"/>
                </a:lnTo>
                <a:close/>
              </a:path>
              <a:path w="8181340" h="4785359">
                <a:moveTo>
                  <a:pt x="8153400" y="12191"/>
                </a:moveTo>
                <a:lnTo>
                  <a:pt x="8153400" y="4770121"/>
                </a:lnTo>
                <a:lnTo>
                  <a:pt x="8168640" y="4757928"/>
                </a:lnTo>
                <a:lnTo>
                  <a:pt x="8180832" y="4757928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785359">
                <a:moveTo>
                  <a:pt x="8180832" y="4757928"/>
                </a:moveTo>
                <a:lnTo>
                  <a:pt x="8168640" y="4757928"/>
                </a:lnTo>
                <a:lnTo>
                  <a:pt x="8153400" y="4770121"/>
                </a:lnTo>
                <a:lnTo>
                  <a:pt x="8180832" y="4770121"/>
                </a:lnTo>
                <a:lnTo>
                  <a:pt x="8180832" y="4757928"/>
                </a:lnTo>
                <a:close/>
              </a:path>
              <a:path w="8181340" h="4785359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785359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785359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5855"/>
            <a:ext cx="7930515" cy="466471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332740" marR="584200" indent="-320040">
              <a:lnSpc>
                <a:spcPts val="2300"/>
              </a:lnSpc>
              <a:spcBef>
                <a:spcPts val="660"/>
              </a:spcBef>
              <a:buClr>
                <a:srgbClr val="DC7F46"/>
              </a:buClr>
              <a:buSzPct val="60416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400" spc="-275">
                <a:latin typeface="Arial"/>
                <a:cs typeface="Arial"/>
              </a:rPr>
              <a:t>ÖSS </a:t>
            </a:r>
            <a:r>
              <a:rPr dirty="0" sz="2400" spc="-180">
                <a:latin typeface="Arial"/>
                <a:cs typeface="Arial"/>
              </a:rPr>
              <a:t>bütün </a:t>
            </a:r>
            <a:r>
              <a:rPr dirty="0" sz="2400" spc="-120">
                <a:latin typeface="Arial"/>
                <a:cs typeface="Arial"/>
              </a:rPr>
              <a:t>soruları cevaplama </a:t>
            </a:r>
            <a:r>
              <a:rPr dirty="0" sz="2400" spc="-125">
                <a:latin typeface="Arial"/>
                <a:cs typeface="Arial"/>
              </a:rPr>
              <a:t>mecburiyeti </a:t>
            </a:r>
            <a:r>
              <a:rPr dirty="0" sz="2400" spc="-114">
                <a:latin typeface="Arial"/>
                <a:cs typeface="Arial"/>
              </a:rPr>
              <a:t>olan </a:t>
            </a:r>
            <a:r>
              <a:rPr dirty="0" sz="2400" spc="-10">
                <a:latin typeface="Arial"/>
                <a:cs typeface="Arial"/>
              </a:rPr>
              <a:t>bir </a:t>
            </a:r>
            <a:r>
              <a:rPr dirty="0" sz="2400" spc="-200">
                <a:latin typeface="Arial"/>
                <a:cs typeface="Arial"/>
              </a:rPr>
              <a:t>sınav  </a:t>
            </a:r>
            <a:r>
              <a:rPr dirty="0" sz="2400" spc="-60">
                <a:latin typeface="Arial"/>
                <a:cs typeface="Arial"/>
              </a:rPr>
              <a:t>değildir. </a:t>
            </a:r>
            <a:r>
              <a:rPr dirty="0" sz="2400" spc="-140">
                <a:latin typeface="Arial"/>
                <a:cs typeface="Arial"/>
              </a:rPr>
              <a:t>Biliyorsanız </a:t>
            </a:r>
            <a:r>
              <a:rPr dirty="0" sz="2400" spc="-70">
                <a:latin typeface="Arial"/>
                <a:cs typeface="Arial"/>
              </a:rPr>
              <a:t>elbette </a:t>
            </a:r>
            <a:r>
              <a:rPr dirty="0" sz="2400" spc="-120">
                <a:latin typeface="Arial"/>
                <a:cs typeface="Arial"/>
              </a:rPr>
              <a:t>cevaplandırmanızda </a:t>
            </a:r>
            <a:r>
              <a:rPr dirty="0" sz="2400" spc="-235">
                <a:latin typeface="Arial"/>
                <a:cs typeface="Arial"/>
              </a:rPr>
              <a:t>mahsur  </a:t>
            </a:r>
            <a:r>
              <a:rPr dirty="0" sz="2400" spc="-140">
                <a:latin typeface="Arial"/>
                <a:cs typeface="Arial"/>
              </a:rPr>
              <a:t>yoktur. </a:t>
            </a:r>
            <a:r>
              <a:rPr dirty="0" sz="2400" spc="-180">
                <a:latin typeface="Arial"/>
                <a:cs typeface="Arial"/>
              </a:rPr>
              <a:t>Ancak </a:t>
            </a:r>
            <a:r>
              <a:rPr dirty="0" sz="2400" spc="-110">
                <a:latin typeface="Arial"/>
                <a:cs typeface="Arial"/>
              </a:rPr>
              <a:t>cevabi </a:t>
            </a:r>
            <a:r>
              <a:rPr dirty="0" sz="2400" spc="-210">
                <a:latin typeface="Arial"/>
                <a:cs typeface="Arial"/>
              </a:rPr>
              <a:t>konusunda </a:t>
            </a:r>
            <a:r>
              <a:rPr dirty="0" sz="2400" spc="-80">
                <a:latin typeface="Arial"/>
                <a:cs typeface="Arial"/>
              </a:rPr>
              <a:t>tereddüt </a:t>
            </a:r>
            <a:r>
              <a:rPr dirty="0" sz="2400" spc="-75">
                <a:latin typeface="Arial"/>
                <a:cs typeface="Arial"/>
              </a:rPr>
              <a:t>ettiğiniz </a:t>
            </a:r>
            <a:r>
              <a:rPr dirty="0" sz="2400" spc="-125">
                <a:latin typeface="Arial"/>
                <a:cs typeface="Arial"/>
              </a:rPr>
              <a:t>soruları  </a:t>
            </a:r>
            <a:r>
              <a:rPr dirty="0" sz="2400" spc="-114">
                <a:latin typeface="Arial"/>
                <a:cs typeface="Arial"/>
              </a:rPr>
              <a:t>gelişigüzel </a:t>
            </a:r>
            <a:r>
              <a:rPr dirty="0" sz="2400" spc="-120">
                <a:latin typeface="Arial"/>
                <a:cs typeface="Arial"/>
              </a:rPr>
              <a:t>cevaplandırmak </a:t>
            </a:r>
            <a:r>
              <a:rPr dirty="0" sz="2400" spc="-15">
                <a:latin typeface="Arial"/>
                <a:cs typeface="Arial"/>
              </a:rPr>
              <a:t>fayda </a:t>
            </a:r>
            <a:r>
              <a:rPr dirty="0" sz="2400" spc="-60">
                <a:latin typeface="Arial"/>
                <a:cs typeface="Arial"/>
              </a:rPr>
              <a:t>değil, </a:t>
            </a:r>
            <a:r>
              <a:rPr dirty="0" sz="2400" spc="-45">
                <a:latin typeface="Arial"/>
                <a:cs typeface="Arial"/>
              </a:rPr>
              <a:t>zarar </a:t>
            </a:r>
            <a:r>
              <a:rPr dirty="0" sz="2400" spc="-114">
                <a:latin typeface="Arial"/>
                <a:cs typeface="Arial"/>
              </a:rPr>
              <a:t>verir.  </a:t>
            </a:r>
            <a:r>
              <a:rPr dirty="0" sz="2400" spc="-200">
                <a:latin typeface="Arial"/>
                <a:cs typeface="Arial"/>
              </a:rPr>
              <a:t>Unutmayın </a:t>
            </a:r>
            <a:r>
              <a:rPr dirty="0" sz="2400" spc="-80">
                <a:latin typeface="Arial"/>
                <a:cs typeface="Arial"/>
              </a:rPr>
              <a:t>ki </a:t>
            </a:r>
            <a:r>
              <a:rPr dirty="0" sz="2400" spc="-140">
                <a:latin typeface="Arial"/>
                <a:cs typeface="Arial"/>
              </a:rPr>
              <a:t>her </a:t>
            </a:r>
            <a:r>
              <a:rPr dirty="0" sz="2400" spc="-190">
                <a:latin typeface="Arial"/>
                <a:cs typeface="Arial"/>
              </a:rPr>
              <a:t>soru, </a:t>
            </a:r>
            <a:r>
              <a:rPr dirty="0" sz="2400" spc="-140">
                <a:latin typeface="Arial"/>
                <a:cs typeface="Arial"/>
              </a:rPr>
              <a:t>her </a:t>
            </a:r>
            <a:r>
              <a:rPr dirty="0" sz="2400" spc="-145">
                <a:latin typeface="Arial"/>
                <a:cs typeface="Arial"/>
              </a:rPr>
              <a:t>net </a:t>
            </a:r>
            <a:r>
              <a:rPr dirty="0" sz="2400" spc="-135">
                <a:latin typeface="Arial"/>
                <a:cs typeface="Arial"/>
              </a:rPr>
              <a:t>önemlidir. </a:t>
            </a:r>
            <a:r>
              <a:rPr dirty="0" sz="2400" spc="-140">
                <a:latin typeface="Arial"/>
                <a:cs typeface="Arial"/>
              </a:rPr>
              <a:t>Bir </a:t>
            </a:r>
            <a:r>
              <a:rPr dirty="0" sz="2400" spc="-200">
                <a:latin typeface="Arial"/>
                <a:cs typeface="Arial"/>
              </a:rPr>
              <a:t>soru </a:t>
            </a:r>
            <a:r>
              <a:rPr dirty="0" sz="2400" spc="-145">
                <a:latin typeface="Arial"/>
                <a:cs typeface="Arial"/>
              </a:rPr>
              <a:t>sizi </a:t>
            </a:r>
            <a:r>
              <a:rPr dirty="0" sz="2400" spc="-210">
                <a:latin typeface="Arial"/>
                <a:cs typeface="Arial"/>
              </a:rPr>
              <a:t>en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85">
                <a:latin typeface="Arial"/>
                <a:cs typeface="Arial"/>
              </a:rPr>
              <a:t>az</a:t>
            </a:r>
            <a:endParaRPr sz="2400">
              <a:latin typeface="Arial"/>
              <a:cs typeface="Arial"/>
            </a:endParaRPr>
          </a:p>
          <a:p>
            <a:pPr marL="332105">
              <a:lnSpc>
                <a:spcPts val="2340"/>
              </a:lnSpc>
            </a:pPr>
            <a:r>
              <a:rPr dirty="0" sz="2400" spc="-40">
                <a:latin typeface="Arial"/>
                <a:cs typeface="Arial"/>
              </a:rPr>
              <a:t>20.000 </a:t>
            </a:r>
            <a:r>
              <a:rPr dirty="0" sz="2400" spc="-165">
                <a:latin typeface="Arial"/>
                <a:cs typeface="Arial"/>
              </a:rPr>
              <a:t>kişinin </a:t>
            </a:r>
            <a:r>
              <a:rPr dirty="0" sz="2400" spc="-235">
                <a:latin typeface="Arial"/>
                <a:cs typeface="Arial"/>
              </a:rPr>
              <a:t>üstüne </a:t>
            </a:r>
            <a:r>
              <a:rPr dirty="0" sz="2400" spc="-80">
                <a:latin typeface="Arial"/>
                <a:cs typeface="Arial"/>
              </a:rPr>
              <a:t>de </a:t>
            </a:r>
            <a:r>
              <a:rPr dirty="0" sz="2400" spc="-85">
                <a:latin typeface="Arial"/>
                <a:cs typeface="Arial"/>
              </a:rPr>
              <a:t>çıkarabilir, altına </a:t>
            </a:r>
            <a:r>
              <a:rPr dirty="0" sz="2400" spc="-15">
                <a:latin typeface="Arial"/>
                <a:cs typeface="Arial"/>
              </a:rPr>
              <a:t>da</a:t>
            </a:r>
            <a:r>
              <a:rPr dirty="0" sz="2400" spc="225">
                <a:latin typeface="Arial"/>
                <a:cs typeface="Arial"/>
              </a:rPr>
              <a:t> </a:t>
            </a:r>
            <a:r>
              <a:rPr dirty="0" sz="2400" spc="-130">
                <a:latin typeface="Arial"/>
                <a:cs typeface="Arial"/>
              </a:rPr>
              <a:t>düşürebilir.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 marL="332740" marR="5080" indent="-320040">
              <a:lnSpc>
                <a:spcPts val="2300"/>
              </a:lnSpc>
              <a:buClr>
                <a:srgbClr val="DC7F46"/>
              </a:buClr>
              <a:buSzPct val="60416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400" spc="-130">
                <a:latin typeface="Arial"/>
                <a:cs typeface="Arial"/>
              </a:rPr>
              <a:t>Cevap </a:t>
            </a:r>
            <a:r>
              <a:rPr dirty="0" sz="2400" spc="-135">
                <a:latin typeface="Arial"/>
                <a:cs typeface="Arial"/>
              </a:rPr>
              <a:t>şıklarından </a:t>
            </a:r>
            <a:r>
              <a:rPr dirty="0" sz="2400" spc="-235">
                <a:latin typeface="Arial"/>
                <a:cs typeface="Arial"/>
              </a:rPr>
              <a:t>sorunun </a:t>
            </a:r>
            <a:r>
              <a:rPr dirty="0" sz="2400" spc="-240">
                <a:latin typeface="Arial"/>
                <a:cs typeface="Arial"/>
              </a:rPr>
              <a:t>çözümüne </a:t>
            </a:r>
            <a:r>
              <a:rPr dirty="0" sz="2400" spc="-125">
                <a:latin typeface="Arial"/>
                <a:cs typeface="Arial"/>
              </a:rPr>
              <a:t>gitmek </a:t>
            </a:r>
            <a:r>
              <a:rPr dirty="0" sz="2400" spc="-80">
                <a:latin typeface="Arial"/>
                <a:cs typeface="Arial"/>
              </a:rPr>
              <a:t>de </a:t>
            </a:r>
            <a:r>
              <a:rPr dirty="0" sz="2400" spc="-145">
                <a:latin typeface="Arial"/>
                <a:cs typeface="Arial"/>
              </a:rPr>
              <a:t>test </a:t>
            </a:r>
            <a:r>
              <a:rPr dirty="0" sz="2400" spc="-110">
                <a:latin typeface="Arial"/>
                <a:cs typeface="Arial"/>
              </a:rPr>
              <a:t>tekniğinde  </a:t>
            </a:r>
            <a:r>
              <a:rPr dirty="0" sz="2400" spc="-165">
                <a:latin typeface="Arial"/>
                <a:cs typeface="Arial"/>
              </a:rPr>
              <a:t>önemli </a:t>
            </a:r>
            <a:r>
              <a:rPr dirty="0" sz="2400" spc="-10">
                <a:latin typeface="Arial"/>
                <a:cs typeface="Arial"/>
              </a:rPr>
              <a:t>bir </a:t>
            </a:r>
            <a:r>
              <a:rPr dirty="0" sz="2400" spc="-120">
                <a:latin typeface="Arial"/>
                <a:cs typeface="Arial"/>
              </a:rPr>
              <a:t>yoldur. </a:t>
            </a:r>
            <a:r>
              <a:rPr dirty="0" sz="2400" spc="-180">
                <a:latin typeface="Arial"/>
                <a:cs typeface="Arial"/>
              </a:rPr>
              <a:t>Yüzde </a:t>
            </a:r>
            <a:r>
              <a:rPr dirty="0" sz="2400" spc="-145">
                <a:latin typeface="Arial"/>
                <a:cs typeface="Arial"/>
              </a:rPr>
              <a:t>yüz </a:t>
            </a:r>
            <a:r>
              <a:rPr dirty="0" sz="2400" spc="-210">
                <a:latin typeface="Arial"/>
                <a:cs typeface="Arial"/>
              </a:rPr>
              <a:t>emin </a:t>
            </a:r>
            <a:r>
              <a:rPr dirty="0" sz="2400" spc="-135">
                <a:latin typeface="Arial"/>
                <a:cs typeface="Arial"/>
              </a:rPr>
              <a:t>olmadığınız </a:t>
            </a:r>
            <a:r>
              <a:rPr dirty="0" sz="2400" spc="-95">
                <a:latin typeface="Arial"/>
                <a:cs typeface="Arial"/>
              </a:rPr>
              <a:t>sorularda </a:t>
            </a:r>
            <a:r>
              <a:rPr dirty="0" sz="2400" spc="-130">
                <a:latin typeface="Arial"/>
                <a:cs typeface="Arial"/>
              </a:rPr>
              <a:t>şıkları  </a:t>
            </a:r>
            <a:r>
              <a:rPr dirty="0" sz="2400" spc="-110">
                <a:latin typeface="Arial"/>
                <a:cs typeface="Arial"/>
              </a:rPr>
              <a:t>eleyerek </a:t>
            </a:r>
            <a:r>
              <a:rPr dirty="0" sz="2400" spc="-85">
                <a:latin typeface="Arial"/>
                <a:cs typeface="Arial"/>
              </a:rPr>
              <a:t>doğru </a:t>
            </a:r>
            <a:r>
              <a:rPr dirty="0" sz="2400" spc="-110">
                <a:latin typeface="Arial"/>
                <a:cs typeface="Arial"/>
              </a:rPr>
              <a:t>cevaba </a:t>
            </a:r>
            <a:r>
              <a:rPr dirty="0" sz="2400" spc="-100">
                <a:latin typeface="Arial"/>
                <a:cs typeface="Arial"/>
              </a:rPr>
              <a:t>yaklaşabilirsiniz. </a:t>
            </a:r>
            <a:r>
              <a:rPr dirty="0" sz="2400" spc="-130">
                <a:latin typeface="Arial"/>
                <a:cs typeface="Arial"/>
              </a:rPr>
              <a:t>Cevap </a:t>
            </a:r>
            <a:r>
              <a:rPr dirty="0" sz="2400" spc="-145">
                <a:latin typeface="Arial"/>
                <a:cs typeface="Arial"/>
              </a:rPr>
              <a:t>şıklarını  </a:t>
            </a:r>
            <a:r>
              <a:rPr dirty="0" sz="2400" spc="-125">
                <a:latin typeface="Arial"/>
                <a:cs typeface="Arial"/>
              </a:rPr>
              <a:t>elerken </a:t>
            </a:r>
            <a:r>
              <a:rPr dirty="0" sz="2400" spc="-75">
                <a:latin typeface="Arial"/>
                <a:cs typeface="Arial"/>
              </a:rPr>
              <a:t>eğer </a:t>
            </a:r>
            <a:r>
              <a:rPr dirty="0" sz="2400" spc="-15">
                <a:latin typeface="Arial"/>
                <a:cs typeface="Arial"/>
              </a:rPr>
              <a:t>2 </a:t>
            </a:r>
            <a:r>
              <a:rPr dirty="0" sz="2400" spc="-175">
                <a:latin typeface="Arial"/>
                <a:cs typeface="Arial"/>
              </a:rPr>
              <a:t>şıkka </a:t>
            </a:r>
            <a:r>
              <a:rPr dirty="0" sz="2400" spc="-140">
                <a:latin typeface="Arial"/>
                <a:cs typeface="Arial"/>
              </a:rPr>
              <a:t>indirebilmişseniz </a:t>
            </a:r>
            <a:r>
              <a:rPr dirty="0" sz="2400" spc="-105">
                <a:latin typeface="Arial"/>
                <a:cs typeface="Arial"/>
              </a:rPr>
              <a:t>bunlardan </a:t>
            </a:r>
            <a:r>
              <a:rPr dirty="0" sz="2400" spc="-95">
                <a:latin typeface="Arial"/>
                <a:cs typeface="Arial"/>
              </a:rPr>
              <a:t>birisini  </a:t>
            </a:r>
            <a:r>
              <a:rPr dirty="0" sz="2400" spc="-200">
                <a:latin typeface="Arial"/>
                <a:cs typeface="Arial"/>
              </a:rPr>
              <a:t>seçmenizde </a:t>
            </a:r>
            <a:r>
              <a:rPr dirty="0" sz="2400" spc="-235">
                <a:latin typeface="Arial"/>
                <a:cs typeface="Arial"/>
              </a:rPr>
              <a:t>mahsur </a:t>
            </a:r>
            <a:r>
              <a:rPr dirty="0" sz="2400" spc="-140">
                <a:latin typeface="Arial"/>
                <a:cs typeface="Arial"/>
              </a:rPr>
              <a:t>yoktur. </a:t>
            </a:r>
            <a:r>
              <a:rPr dirty="0" sz="2400" spc="-180">
                <a:latin typeface="Arial"/>
                <a:cs typeface="Arial"/>
              </a:rPr>
              <a:t>Ancak </a:t>
            </a:r>
            <a:r>
              <a:rPr dirty="0" sz="2400" spc="-105">
                <a:latin typeface="Arial"/>
                <a:cs typeface="Arial"/>
              </a:rPr>
              <a:t>ikiden </a:t>
            </a:r>
            <a:r>
              <a:rPr dirty="0" sz="2400" spc="-15">
                <a:latin typeface="Arial"/>
                <a:cs typeface="Arial"/>
              </a:rPr>
              <a:t>fazla </a:t>
            </a:r>
            <a:r>
              <a:rPr dirty="0" sz="2400" spc="-240">
                <a:latin typeface="Arial"/>
                <a:cs typeface="Arial"/>
              </a:rPr>
              <a:t>şık </a:t>
            </a:r>
            <a:r>
              <a:rPr dirty="0" sz="2400" spc="-130">
                <a:latin typeface="Arial"/>
                <a:cs typeface="Arial"/>
              </a:rPr>
              <a:t>cevap  </a:t>
            </a:r>
            <a:r>
              <a:rPr dirty="0" sz="2400" spc="-90">
                <a:latin typeface="Arial"/>
                <a:cs typeface="Arial"/>
              </a:rPr>
              <a:t>olabilecek </a:t>
            </a:r>
            <a:r>
              <a:rPr dirty="0" sz="2400" spc="-120">
                <a:latin typeface="Arial"/>
                <a:cs typeface="Arial"/>
              </a:rPr>
              <a:t>nitelikteyse </a:t>
            </a:r>
            <a:r>
              <a:rPr dirty="0" sz="2400" spc="-150">
                <a:latin typeface="Arial"/>
                <a:cs typeface="Arial"/>
              </a:rPr>
              <a:t>bu </a:t>
            </a:r>
            <a:r>
              <a:rPr dirty="0" sz="2400" spc="-180">
                <a:latin typeface="Arial"/>
                <a:cs typeface="Arial"/>
              </a:rPr>
              <a:t>soruyu </a:t>
            </a:r>
            <a:r>
              <a:rPr dirty="0" sz="2400" spc="-140">
                <a:latin typeface="Arial"/>
                <a:cs typeface="Arial"/>
              </a:rPr>
              <a:t>cevaplandırmamanız, </a:t>
            </a:r>
            <a:r>
              <a:rPr dirty="0" sz="2400" spc="-210">
                <a:latin typeface="Arial"/>
                <a:cs typeface="Arial"/>
              </a:rPr>
              <a:t>en  </a:t>
            </a:r>
            <a:r>
              <a:rPr dirty="0" sz="2400" spc="-130">
                <a:latin typeface="Arial"/>
                <a:cs typeface="Arial"/>
              </a:rPr>
              <a:t>azından </a:t>
            </a:r>
            <a:r>
              <a:rPr dirty="0" sz="2400" spc="-204">
                <a:latin typeface="Arial"/>
                <a:cs typeface="Arial"/>
              </a:rPr>
              <a:t>sınavın </a:t>
            </a:r>
            <a:r>
              <a:rPr dirty="0" sz="2400" spc="-145">
                <a:latin typeface="Arial"/>
                <a:cs typeface="Arial"/>
              </a:rPr>
              <a:t>sonlarına </a:t>
            </a:r>
            <a:r>
              <a:rPr dirty="0" sz="2400" spc="-85">
                <a:latin typeface="Arial"/>
                <a:cs typeface="Arial"/>
              </a:rPr>
              <a:t>doğru </a:t>
            </a:r>
            <a:r>
              <a:rPr dirty="0" sz="2400" spc="-150">
                <a:latin typeface="Arial"/>
                <a:cs typeface="Arial"/>
              </a:rPr>
              <a:t>soruya </a:t>
            </a:r>
            <a:r>
              <a:rPr dirty="0" sz="2400" spc="-190">
                <a:latin typeface="Arial"/>
                <a:cs typeface="Arial"/>
              </a:rPr>
              <a:t>dönmek </a:t>
            </a:r>
            <a:r>
              <a:rPr dirty="0" sz="2400" spc="-145">
                <a:latin typeface="Arial"/>
                <a:cs typeface="Arial"/>
              </a:rPr>
              <a:t>üzere </a:t>
            </a:r>
            <a:r>
              <a:rPr dirty="0" sz="2400" spc="-185">
                <a:latin typeface="Arial"/>
                <a:cs typeface="Arial"/>
              </a:rPr>
              <a:t>bos  </a:t>
            </a:r>
            <a:r>
              <a:rPr dirty="0" sz="2400" spc="-135">
                <a:latin typeface="Arial"/>
                <a:cs typeface="Arial"/>
              </a:rPr>
              <a:t>bırakmanız </a:t>
            </a:r>
            <a:r>
              <a:rPr dirty="0" sz="2400" spc="-85">
                <a:latin typeface="Arial"/>
                <a:cs typeface="Arial"/>
              </a:rPr>
              <a:t>daha </a:t>
            </a:r>
            <a:r>
              <a:rPr dirty="0" sz="2400" spc="-185">
                <a:latin typeface="Arial"/>
                <a:cs typeface="Arial"/>
              </a:rPr>
              <a:t>uygun</a:t>
            </a:r>
            <a:r>
              <a:rPr dirty="0" sz="2400" spc="160">
                <a:latin typeface="Arial"/>
                <a:cs typeface="Arial"/>
              </a:rPr>
              <a:t> </a:t>
            </a:r>
            <a:r>
              <a:rPr dirty="0" sz="2400" spc="-110">
                <a:latin typeface="Arial"/>
                <a:cs typeface="Arial"/>
              </a:rPr>
              <a:t>olacaktır.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11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8044" y="542544"/>
            <a:ext cx="3582670" cy="292036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67310" marR="5080" indent="-55244">
              <a:lnSpc>
                <a:spcPct val="100000"/>
              </a:lnSpc>
              <a:spcBef>
                <a:spcPts val="90"/>
              </a:spcBef>
            </a:pPr>
            <a:r>
              <a:rPr dirty="0" sz="3800" spc="-595">
                <a:solidFill>
                  <a:srgbClr val="000000"/>
                </a:solidFill>
              </a:rPr>
              <a:t>DENEME  </a:t>
            </a:r>
            <a:r>
              <a:rPr dirty="0" sz="3800" spc="-395">
                <a:solidFill>
                  <a:srgbClr val="000000"/>
                </a:solidFill>
              </a:rPr>
              <a:t>SINAVLARINI  </a:t>
            </a:r>
            <a:r>
              <a:rPr dirty="0" sz="3800" spc="-595">
                <a:solidFill>
                  <a:srgbClr val="000000"/>
                </a:solidFill>
              </a:rPr>
              <a:t>GERÇEK </a:t>
            </a:r>
            <a:r>
              <a:rPr dirty="0" sz="3800" spc="-335">
                <a:solidFill>
                  <a:srgbClr val="000000"/>
                </a:solidFill>
              </a:rPr>
              <a:t>SINAVIN  </a:t>
            </a:r>
            <a:r>
              <a:rPr dirty="0" sz="3800" spc="-500">
                <a:solidFill>
                  <a:srgbClr val="000000"/>
                </a:solidFill>
              </a:rPr>
              <a:t>BİR </a:t>
            </a:r>
            <a:r>
              <a:rPr dirty="0" sz="3800" spc="-459">
                <a:solidFill>
                  <a:srgbClr val="000000"/>
                </a:solidFill>
              </a:rPr>
              <a:t>PROVASI </a:t>
            </a:r>
            <a:r>
              <a:rPr dirty="0" sz="3800" spc="-170">
                <a:solidFill>
                  <a:srgbClr val="000000"/>
                </a:solidFill>
              </a:rPr>
              <a:t>GİBİ  </a:t>
            </a:r>
            <a:r>
              <a:rPr dirty="0" sz="3800" spc="-320">
                <a:solidFill>
                  <a:srgbClr val="000000"/>
                </a:solidFill>
              </a:rPr>
              <a:t>GÖRÜN</a:t>
            </a:r>
            <a:endParaRPr sz="3800"/>
          </a:p>
        </p:txBody>
      </p:sp>
      <p:sp>
        <p:nvSpPr>
          <p:cNvPr id="3" name="object 3"/>
          <p:cNvSpPr/>
          <p:nvPr/>
        </p:nvSpPr>
        <p:spPr>
          <a:xfrm>
            <a:off x="5059679" y="347979"/>
            <a:ext cx="4858512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715510"/>
          </a:xfrm>
          <a:custGeom>
            <a:avLst/>
            <a:gdLst/>
            <a:ahLst/>
            <a:cxnLst/>
            <a:rect l="l" t="t" r="r" b="b"/>
            <a:pathLst>
              <a:path w="8181340" h="4715509">
                <a:moveTo>
                  <a:pt x="8180832" y="0"/>
                </a:moveTo>
                <a:lnTo>
                  <a:pt x="0" y="0"/>
                </a:lnTo>
                <a:lnTo>
                  <a:pt x="0" y="4715256"/>
                </a:lnTo>
                <a:lnTo>
                  <a:pt x="8180832" y="4715256"/>
                </a:lnTo>
                <a:lnTo>
                  <a:pt x="8180832" y="4700016"/>
                </a:lnTo>
                <a:lnTo>
                  <a:pt x="27432" y="4700016"/>
                </a:lnTo>
                <a:lnTo>
                  <a:pt x="15240" y="4684776"/>
                </a:lnTo>
                <a:lnTo>
                  <a:pt x="27432" y="4684776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715509">
                <a:moveTo>
                  <a:pt x="27432" y="4684776"/>
                </a:moveTo>
                <a:lnTo>
                  <a:pt x="15240" y="4684776"/>
                </a:lnTo>
                <a:lnTo>
                  <a:pt x="27432" y="4700016"/>
                </a:lnTo>
                <a:lnTo>
                  <a:pt x="27432" y="4684776"/>
                </a:lnTo>
                <a:close/>
              </a:path>
              <a:path w="8181340" h="4715509">
                <a:moveTo>
                  <a:pt x="8153400" y="4684776"/>
                </a:moveTo>
                <a:lnTo>
                  <a:pt x="27432" y="4684776"/>
                </a:lnTo>
                <a:lnTo>
                  <a:pt x="27432" y="4700016"/>
                </a:lnTo>
                <a:lnTo>
                  <a:pt x="8153400" y="4700016"/>
                </a:lnTo>
                <a:lnTo>
                  <a:pt x="8153400" y="4684776"/>
                </a:lnTo>
                <a:close/>
              </a:path>
              <a:path w="8181340" h="4715509">
                <a:moveTo>
                  <a:pt x="8153400" y="12191"/>
                </a:moveTo>
                <a:lnTo>
                  <a:pt x="8153400" y="4700016"/>
                </a:lnTo>
                <a:lnTo>
                  <a:pt x="8168640" y="4684776"/>
                </a:lnTo>
                <a:lnTo>
                  <a:pt x="8180832" y="4684776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715509">
                <a:moveTo>
                  <a:pt x="8180832" y="4684776"/>
                </a:moveTo>
                <a:lnTo>
                  <a:pt x="8168640" y="4684776"/>
                </a:lnTo>
                <a:lnTo>
                  <a:pt x="8153400" y="4700016"/>
                </a:lnTo>
                <a:lnTo>
                  <a:pt x="8180832" y="4700016"/>
                </a:lnTo>
                <a:lnTo>
                  <a:pt x="8180832" y="4684776"/>
                </a:lnTo>
                <a:close/>
              </a:path>
              <a:path w="8181340" h="4715509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715509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715509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2807"/>
            <a:ext cx="7973695" cy="454533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20701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300">
                <a:latin typeface="Arial"/>
                <a:cs typeface="Arial"/>
              </a:rPr>
              <a:t>Test </a:t>
            </a:r>
            <a:r>
              <a:rPr dirty="0" sz="2500" spc="-165">
                <a:latin typeface="Arial"/>
                <a:cs typeface="Arial"/>
              </a:rPr>
              <a:t>çözerken </a:t>
            </a:r>
            <a:r>
              <a:rPr dirty="0" sz="2500" spc="-240">
                <a:latin typeface="Arial"/>
                <a:cs typeface="Arial"/>
              </a:rPr>
              <a:t>sorunun </a:t>
            </a:r>
            <a:r>
              <a:rPr dirty="0" sz="2500" spc="-85">
                <a:latin typeface="Arial"/>
                <a:cs typeface="Arial"/>
              </a:rPr>
              <a:t>doğru </a:t>
            </a:r>
            <a:r>
              <a:rPr dirty="0" sz="2500" spc="-125">
                <a:latin typeface="Arial"/>
                <a:cs typeface="Arial"/>
              </a:rPr>
              <a:t>cevabini </a:t>
            </a:r>
            <a:r>
              <a:rPr dirty="0" sz="2500" spc="-155">
                <a:latin typeface="Arial"/>
                <a:cs typeface="Arial"/>
              </a:rPr>
              <a:t>bulmak </a:t>
            </a:r>
            <a:r>
              <a:rPr dirty="0" sz="2500" spc="-45">
                <a:latin typeface="Arial"/>
                <a:cs typeface="Arial"/>
              </a:rPr>
              <a:t>kadar </a:t>
            </a:r>
            <a:r>
              <a:rPr dirty="0" sz="2500" spc="-170">
                <a:latin typeface="Arial"/>
                <a:cs typeface="Arial"/>
              </a:rPr>
              <a:t>önemli  </a:t>
            </a:r>
            <a:r>
              <a:rPr dirty="0" sz="2500" spc="-120">
                <a:latin typeface="Arial"/>
                <a:cs typeface="Arial"/>
              </a:rPr>
              <a:t>olan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40">
                <a:latin typeface="Arial"/>
                <a:cs typeface="Arial"/>
              </a:rPr>
              <a:t>diğer </a:t>
            </a:r>
            <a:r>
              <a:rPr dirty="0" sz="2500" spc="-60">
                <a:latin typeface="Arial"/>
                <a:cs typeface="Arial"/>
              </a:rPr>
              <a:t>olay </a:t>
            </a:r>
            <a:r>
              <a:rPr dirty="0" sz="2500" spc="-20">
                <a:latin typeface="Arial"/>
                <a:cs typeface="Arial"/>
              </a:rPr>
              <a:t>da </a:t>
            </a:r>
            <a:r>
              <a:rPr dirty="0" sz="2500" spc="-135">
                <a:latin typeface="Arial"/>
                <a:cs typeface="Arial"/>
              </a:rPr>
              <a:t>cevap </a:t>
            </a:r>
            <a:r>
              <a:rPr dirty="0" sz="2500" spc="-140">
                <a:latin typeface="Arial"/>
                <a:cs typeface="Arial"/>
              </a:rPr>
              <a:t>olmayacak </a:t>
            </a:r>
            <a:r>
              <a:rPr dirty="0" sz="2500" spc="-150">
                <a:latin typeface="Arial"/>
                <a:cs typeface="Arial"/>
              </a:rPr>
              <a:t>şıkların </a:t>
            </a:r>
            <a:r>
              <a:rPr dirty="0" sz="2500" spc="-125">
                <a:latin typeface="Arial"/>
                <a:cs typeface="Arial"/>
              </a:rPr>
              <a:t>tespitinin  </a:t>
            </a:r>
            <a:r>
              <a:rPr dirty="0" sz="2500" spc="-140">
                <a:latin typeface="Arial"/>
                <a:cs typeface="Arial"/>
              </a:rPr>
              <a:t>yapılmasıdır. </a:t>
            </a:r>
            <a:r>
              <a:rPr dirty="0" sz="2500" spc="-175">
                <a:latin typeface="Arial"/>
                <a:cs typeface="Arial"/>
              </a:rPr>
              <a:t>Böylece </a:t>
            </a:r>
            <a:r>
              <a:rPr dirty="0" sz="2500" spc="-260">
                <a:latin typeface="Arial"/>
                <a:cs typeface="Arial"/>
              </a:rPr>
              <a:t>çözüm </a:t>
            </a:r>
            <a:r>
              <a:rPr dirty="0" sz="2500" spc="-50">
                <a:latin typeface="Arial"/>
                <a:cs typeface="Arial"/>
              </a:rPr>
              <a:t>alternatiflerini </a:t>
            </a:r>
            <a:r>
              <a:rPr dirty="0" sz="2500" spc="-90">
                <a:latin typeface="Arial"/>
                <a:cs typeface="Arial"/>
              </a:rPr>
              <a:t>daha </a:t>
            </a:r>
            <a:r>
              <a:rPr dirty="0" sz="2500" spc="-100">
                <a:latin typeface="Arial"/>
                <a:cs typeface="Arial"/>
              </a:rPr>
              <a:t>netleştirir 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90">
                <a:latin typeface="Arial"/>
                <a:cs typeface="Arial"/>
              </a:rPr>
              <a:t>doğru </a:t>
            </a:r>
            <a:r>
              <a:rPr dirty="0" sz="2500" spc="-175">
                <a:latin typeface="Arial"/>
                <a:cs typeface="Arial"/>
              </a:rPr>
              <a:t>şıkka </a:t>
            </a:r>
            <a:r>
              <a:rPr dirty="0" sz="2500" spc="-140">
                <a:latin typeface="Arial"/>
                <a:cs typeface="Arial"/>
              </a:rPr>
              <a:t>ulaşabilme </a:t>
            </a:r>
            <a:r>
              <a:rPr dirty="0" sz="2500" spc="-185">
                <a:latin typeface="Arial"/>
                <a:cs typeface="Arial"/>
              </a:rPr>
              <a:t>hızınızı </a:t>
            </a:r>
            <a:r>
              <a:rPr dirty="0" sz="2500" spc="-90">
                <a:latin typeface="Arial"/>
                <a:cs typeface="Arial"/>
              </a:rPr>
              <a:t>daha </a:t>
            </a:r>
            <a:r>
              <a:rPr dirty="0" sz="2500" spc="-20">
                <a:latin typeface="Arial"/>
                <a:cs typeface="Arial"/>
              </a:rPr>
              <a:t>da</a:t>
            </a:r>
            <a:r>
              <a:rPr dirty="0" sz="2500" spc="-195">
                <a:latin typeface="Arial"/>
                <a:cs typeface="Arial"/>
              </a:rPr>
              <a:t> </a:t>
            </a:r>
            <a:r>
              <a:rPr dirty="0" sz="2500" spc="-75">
                <a:latin typeface="Arial"/>
                <a:cs typeface="Arial"/>
              </a:rPr>
              <a:t>arttırabilirsiniz.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DC7F46"/>
              </a:buClr>
              <a:buFont typeface="Wingdings"/>
              <a:buChar char=""/>
            </a:pPr>
            <a:endParaRPr sz="3300">
              <a:latin typeface="Times New Roman"/>
              <a:cs typeface="Times New Roman"/>
            </a:endParaRPr>
          </a:p>
          <a:p>
            <a:pPr marL="332740" marR="5080" indent="-320040">
              <a:lnSpc>
                <a:spcPct val="80000"/>
              </a:lnSpc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90">
                <a:latin typeface="Arial"/>
                <a:cs typeface="Arial"/>
              </a:rPr>
              <a:t>ÖSS </a:t>
            </a:r>
            <a:r>
              <a:rPr dirty="0" sz="2500" spc="-20">
                <a:latin typeface="Arial"/>
                <a:cs typeface="Arial"/>
              </a:rPr>
              <a:t>tipi </a:t>
            </a:r>
            <a:r>
              <a:rPr dirty="0" sz="2500" spc="-110">
                <a:latin typeface="Arial"/>
                <a:cs typeface="Arial"/>
              </a:rPr>
              <a:t>sınavlarda </a:t>
            </a:r>
            <a:r>
              <a:rPr dirty="0" sz="2500" spc="-285">
                <a:latin typeface="Arial"/>
                <a:cs typeface="Arial"/>
              </a:rPr>
              <a:t>hem </a:t>
            </a:r>
            <a:r>
              <a:rPr dirty="0" sz="2500" spc="-110">
                <a:latin typeface="Arial"/>
                <a:cs typeface="Arial"/>
              </a:rPr>
              <a:t>psikolojik </a:t>
            </a:r>
            <a:r>
              <a:rPr dirty="0" sz="2500" spc="-85">
                <a:latin typeface="Arial"/>
                <a:cs typeface="Arial"/>
              </a:rPr>
              <a:t>gerilimi </a:t>
            </a:r>
            <a:r>
              <a:rPr dirty="0" sz="2500" spc="-195">
                <a:latin typeface="Arial"/>
                <a:cs typeface="Arial"/>
              </a:rPr>
              <a:t>yüksek </a:t>
            </a:r>
            <a:r>
              <a:rPr dirty="0" sz="2500" spc="-120">
                <a:latin typeface="Arial"/>
                <a:cs typeface="Arial"/>
              </a:rPr>
              <a:t>olan </a:t>
            </a:r>
            <a:r>
              <a:rPr dirty="0" sz="2500" spc="-285">
                <a:latin typeface="Arial"/>
                <a:cs typeface="Arial"/>
              </a:rPr>
              <a:t>hem  </a:t>
            </a:r>
            <a:r>
              <a:rPr dirty="0" sz="2500" spc="-85">
                <a:latin typeface="Arial"/>
                <a:cs typeface="Arial"/>
              </a:rPr>
              <a:t>de </a:t>
            </a:r>
            <a:r>
              <a:rPr dirty="0" sz="2500" spc="-190">
                <a:latin typeface="Arial"/>
                <a:cs typeface="Arial"/>
              </a:rPr>
              <a:t>muhteva </a:t>
            </a:r>
            <a:r>
              <a:rPr dirty="0" sz="2500" spc="-95">
                <a:latin typeface="Arial"/>
                <a:cs typeface="Arial"/>
              </a:rPr>
              <a:t>zenginliği </a:t>
            </a:r>
            <a:r>
              <a:rPr dirty="0" sz="2500" spc="-175">
                <a:latin typeface="Arial"/>
                <a:cs typeface="Arial"/>
              </a:rPr>
              <a:t>bulunan </a:t>
            </a:r>
            <a:r>
              <a:rPr dirty="0" sz="2500" spc="-130">
                <a:latin typeface="Arial"/>
                <a:cs typeface="Arial"/>
              </a:rPr>
              <a:t>sınavlardır. </a:t>
            </a:r>
            <a:r>
              <a:rPr dirty="0" sz="2500" spc="-360">
                <a:latin typeface="Arial"/>
                <a:cs typeface="Arial"/>
              </a:rPr>
              <a:t>Bu </a:t>
            </a:r>
            <a:r>
              <a:rPr dirty="0" sz="2500" spc="-110">
                <a:latin typeface="Arial"/>
                <a:cs typeface="Arial"/>
              </a:rPr>
              <a:t>sınavlarda </a:t>
            </a:r>
            <a:r>
              <a:rPr dirty="0" sz="2500" spc="-150">
                <a:latin typeface="Arial"/>
                <a:cs typeface="Arial"/>
              </a:rPr>
              <a:t>test  </a:t>
            </a:r>
            <a:r>
              <a:rPr dirty="0" sz="2500" spc="-265">
                <a:latin typeface="Arial"/>
                <a:cs typeface="Arial"/>
              </a:rPr>
              <a:t>çözümünü </a:t>
            </a:r>
            <a:r>
              <a:rPr dirty="0" sz="2500" spc="-170">
                <a:latin typeface="Arial"/>
                <a:cs typeface="Arial"/>
              </a:rPr>
              <a:t>sekteye </a:t>
            </a:r>
            <a:r>
              <a:rPr dirty="0" sz="2500" spc="-100">
                <a:latin typeface="Arial"/>
                <a:cs typeface="Arial"/>
              </a:rPr>
              <a:t>uğratan </a:t>
            </a:r>
            <a:r>
              <a:rPr dirty="0" sz="2500" spc="-220">
                <a:latin typeface="Arial"/>
                <a:cs typeface="Arial"/>
              </a:rPr>
              <a:t>en </a:t>
            </a:r>
            <a:r>
              <a:rPr dirty="0" sz="2500" spc="-170">
                <a:latin typeface="Arial"/>
                <a:cs typeface="Arial"/>
              </a:rPr>
              <a:t>önemli </a:t>
            </a:r>
            <a:r>
              <a:rPr dirty="0" sz="2500" spc="-150">
                <a:latin typeface="Arial"/>
                <a:cs typeface="Arial"/>
              </a:rPr>
              <a:t>unsurlardan </a:t>
            </a:r>
            <a:r>
              <a:rPr dirty="0" sz="2500" spc="-90">
                <a:latin typeface="Arial"/>
                <a:cs typeface="Arial"/>
              </a:rPr>
              <a:t>birisi, </a:t>
            </a:r>
            <a:r>
              <a:rPr dirty="0" sz="2500" spc="-210">
                <a:latin typeface="Arial"/>
                <a:cs typeface="Arial"/>
              </a:rPr>
              <a:t>sınav  </a:t>
            </a:r>
            <a:r>
              <a:rPr dirty="0" sz="2500" spc="-145">
                <a:latin typeface="Arial"/>
                <a:cs typeface="Arial"/>
              </a:rPr>
              <a:t>kaygısı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165">
                <a:latin typeface="Arial"/>
                <a:cs typeface="Arial"/>
              </a:rPr>
              <a:t>bu </a:t>
            </a:r>
            <a:r>
              <a:rPr dirty="0" sz="2500" spc="-195">
                <a:latin typeface="Arial"/>
                <a:cs typeface="Arial"/>
              </a:rPr>
              <a:t>yüksek </a:t>
            </a:r>
            <a:r>
              <a:rPr dirty="0" sz="2500" spc="-90">
                <a:latin typeface="Arial"/>
                <a:cs typeface="Arial"/>
              </a:rPr>
              <a:t>kaygı </a:t>
            </a:r>
            <a:r>
              <a:rPr dirty="0" sz="2500" spc="-175">
                <a:latin typeface="Arial"/>
                <a:cs typeface="Arial"/>
              </a:rPr>
              <a:t>seviyesinin </a:t>
            </a:r>
            <a:r>
              <a:rPr dirty="0" sz="2500" spc="-125">
                <a:latin typeface="Arial"/>
                <a:cs typeface="Arial"/>
              </a:rPr>
              <a:t>soruları anlamayı </a:t>
            </a:r>
            <a:r>
              <a:rPr dirty="0" sz="2500" spc="-170">
                <a:latin typeface="Arial"/>
                <a:cs typeface="Arial"/>
              </a:rPr>
              <a:t>ve  </a:t>
            </a:r>
            <a:r>
              <a:rPr dirty="0" sz="2500" spc="-90">
                <a:latin typeface="Arial"/>
                <a:cs typeface="Arial"/>
              </a:rPr>
              <a:t>problemleri </a:t>
            </a:r>
            <a:r>
              <a:rPr dirty="0" sz="2500" spc="-180">
                <a:latin typeface="Arial"/>
                <a:cs typeface="Arial"/>
              </a:rPr>
              <a:t>çözmeyi </a:t>
            </a:r>
            <a:r>
              <a:rPr dirty="0" sz="2500" spc="-140">
                <a:latin typeface="Arial"/>
                <a:cs typeface="Arial"/>
              </a:rPr>
              <a:t>zorlaştırmasıdır. </a:t>
            </a:r>
            <a:r>
              <a:rPr dirty="0" sz="2500" spc="-300">
                <a:latin typeface="Arial"/>
                <a:cs typeface="Arial"/>
              </a:rPr>
              <a:t>Test </a:t>
            </a:r>
            <a:r>
              <a:rPr dirty="0" sz="2500" spc="-260">
                <a:latin typeface="Arial"/>
                <a:cs typeface="Arial"/>
              </a:rPr>
              <a:t>çözümü </a:t>
            </a:r>
            <a:r>
              <a:rPr dirty="0" sz="2500" spc="-195">
                <a:latin typeface="Arial"/>
                <a:cs typeface="Arial"/>
              </a:rPr>
              <a:t>esnasında  </a:t>
            </a:r>
            <a:r>
              <a:rPr dirty="0" sz="2500" spc="-130">
                <a:latin typeface="Arial"/>
                <a:cs typeface="Arial"/>
              </a:rPr>
              <a:t>testte </a:t>
            </a:r>
            <a:r>
              <a:rPr dirty="0" sz="2500" spc="-70">
                <a:latin typeface="Arial"/>
                <a:cs typeface="Arial"/>
              </a:rPr>
              <a:t>yer </a:t>
            </a:r>
            <a:r>
              <a:rPr dirty="0" sz="2500" spc="-90">
                <a:latin typeface="Arial"/>
                <a:cs typeface="Arial"/>
              </a:rPr>
              <a:t>alan </a:t>
            </a:r>
            <a:r>
              <a:rPr dirty="0" sz="2500" spc="-155">
                <a:latin typeface="Arial"/>
                <a:cs typeface="Arial"/>
              </a:rPr>
              <a:t>konuların dışında </a:t>
            </a:r>
            <a:r>
              <a:rPr dirty="0" sz="2500" spc="-270">
                <a:latin typeface="Arial"/>
                <a:cs typeface="Arial"/>
              </a:rPr>
              <a:t>düşünme </a:t>
            </a:r>
            <a:r>
              <a:rPr dirty="0" sz="2500" spc="-145">
                <a:latin typeface="Arial"/>
                <a:cs typeface="Arial"/>
              </a:rPr>
              <a:t>süreçleri  </a:t>
            </a:r>
            <a:r>
              <a:rPr dirty="0" sz="2500" spc="-190">
                <a:latin typeface="Arial"/>
                <a:cs typeface="Arial"/>
              </a:rPr>
              <a:t>konsantrasyonu </a:t>
            </a:r>
            <a:r>
              <a:rPr dirty="0" sz="2500" spc="-110">
                <a:latin typeface="Arial"/>
                <a:cs typeface="Arial"/>
              </a:rPr>
              <a:t>bozar. </a:t>
            </a:r>
            <a:r>
              <a:rPr dirty="0" sz="2500" spc="-360">
                <a:latin typeface="Arial"/>
                <a:cs typeface="Arial"/>
              </a:rPr>
              <a:t>Bu </a:t>
            </a:r>
            <a:r>
              <a:rPr dirty="0" sz="2500" spc="-140">
                <a:latin typeface="Arial"/>
                <a:cs typeface="Arial"/>
              </a:rPr>
              <a:t>sebeple </a:t>
            </a:r>
            <a:r>
              <a:rPr dirty="0" sz="2500" spc="-130">
                <a:latin typeface="Arial"/>
                <a:cs typeface="Arial"/>
              </a:rPr>
              <a:t>hangi </a:t>
            </a:r>
            <a:r>
              <a:rPr dirty="0" sz="2500" spc="-125">
                <a:latin typeface="Arial"/>
                <a:cs typeface="Arial"/>
              </a:rPr>
              <a:t>testi </a:t>
            </a:r>
            <a:r>
              <a:rPr dirty="0" sz="2500" spc="-175">
                <a:latin typeface="Arial"/>
                <a:cs typeface="Arial"/>
              </a:rPr>
              <a:t>çözüyorsanız,  </a:t>
            </a:r>
            <a:r>
              <a:rPr dirty="0" sz="2500" spc="-150">
                <a:latin typeface="Arial"/>
                <a:cs typeface="Arial"/>
              </a:rPr>
              <a:t>zihni </a:t>
            </a:r>
            <a:r>
              <a:rPr dirty="0" sz="2500" spc="-165">
                <a:latin typeface="Arial"/>
                <a:cs typeface="Arial"/>
              </a:rPr>
              <a:t>yorgunluğunuz </a:t>
            </a:r>
            <a:r>
              <a:rPr dirty="0" sz="2500" spc="-20">
                <a:latin typeface="Arial"/>
                <a:cs typeface="Arial"/>
              </a:rPr>
              <a:t>da </a:t>
            </a:r>
            <a:r>
              <a:rPr dirty="0" sz="2500" spc="-145">
                <a:latin typeface="Arial"/>
                <a:cs typeface="Arial"/>
              </a:rPr>
              <a:t>o </a:t>
            </a:r>
            <a:r>
              <a:rPr dirty="0" sz="2500" spc="-254">
                <a:latin typeface="Arial"/>
                <a:cs typeface="Arial"/>
              </a:rPr>
              <a:t>konunun </a:t>
            </a:r>
            <a:r>
              <a:rPr dirty="0" sz="2500" spc="-125">
                <a:latin typeface="Arial"/>
                <a:cs typeface="Arial"/>
              </a:rPr>
              <a:t>sınırları </a:t>
            </a:r>
            <a:r>
              <a:rPr dirty="0" sz="2500" spc="-130">
                <a:latin typeface="Arial"/>
                <a:cs typeface="Arial"/>
              </a:rPr>
              <a:t>içinde </a:t>
            </a:r>
            <a:r>
              <a:rPr dirty="0" sz="2500" spc="-195">
                <a:latin typeface="Arial"/>
                <a:cs typeface="Arial"/>
              </a:rPr>
              <a:t>olması  </a:t>
            </a:r>
            <a:r>
              <a:rPr dirty="0" sz="2500" spc="-105">
                <a:latin typeface="Arial"/>
                <a:cs typeface="Arial"/>
              </a:rPr>
              <a:t>gerekir.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84751" y="6653952"/>
            <a:ext cx="2542032" cy="2926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20240"/>
            <a:ext cx="7967980" cy="394716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332740" marR="5080" indent="-320040">
              <a:lnSpc>
                <a:spcPct val="90100"/>
              </a:lnSpc>
              <a:spcBef>
                <a:spcPts val="43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55">
                <a:latin typeface="Arial"/>
                <a:cs typeface="Arial"/>
              </a:rPr>
              <a:t>Her </a:t>
            </a:r>
            <a:r>
              <a:rPr dirty="0" sz="2700" spc="-150">
                <a:latin typeface="Arial"/>
                <a:cs typeface="Arial"/>
              </a:rPr>
              <a:t>derse </a:t>
            </a:r>
            <a:r>
              <a:rPr dirty="0" sz="2700" spc="-15">
                <a:latin typeface="Arial"/>
                <a:cs typeface="Arial"/>
              </a:rPr>
              <a:t>ait </a:t>
            </a:r>
            <a:r>
              <a:rPr dirty="0" sz="2700" spc="-155">
                <a:latin typeface="Arial"/>
                <a:cs typeface="Arial"/>
              </a:rPr>
              <a:t>test </a:t>
            </a:r>
            <a:r>
              <a:rPr dirty="0" sz="2700" spc="-229">
                <a:latin typeface="Arial"/>
                <a:cs typeface="Arial"/>
              </a:rPr>
              <a:t>muhtevası </a:t>
            </a:r>
            <a:r>
              <a:rPr dirty="0" sz="2700" spc="-150">
                <a:latin typeface="Arial"/>
                <a:cs typeface="Arial"/>
              </a:rPr>
              <a:t>o </a:t>
            </a:r>
            <a:r>
              <a:rPr dirty="0" sz="2700" spc="-155">
                <a:latin typeface="Arial"/>
                <a:cs typeface="Arial"/>
              </a:rPr>
              <a:t>dersin </a:t>
            </a:r>
            <a:r>
              <a:rPr dirty="0" sz="2700" spc="-90">
                <a:latin typeface="Arial"/>
                <a:cs typeface="Arial"/>
              </a:rPr>
              <a:t>özelliklerini </a:t>
            </a:r>
            <a:r>
              <a:rPr dirty="0" sz="2700" spc="-165">
                <a:latin typeface="Arial"/>
                <a:cs typeface="Arial"/>
              </a:rPr>
              <a:t>taşır.  </a:t>
            </a:r>
            <a:r>
              <a:rPr dirty="0" sz="2700" spc="-375">
                <a:latin typeface="Arial"/>
                <a:cs typeface="Arial"/>
              </a:rPr>
              <a:t>Bu </a:t>
            </a:r>
            <a:r>
              <a:rPr dirty="0" sz="2700" spc="-165">
                <a:latin typeface="Arial"/>
                <a:cs typeface="Arial"/>
              </a:rPr>
              <a:t>yüzden </a:t>
            </a:r>
            <a:r>
              <a:rPr dirty="0" sz="2700" spc="-155">
                <a:latin typeface="Arial"/>
                <a:cs typeface="Arial"/>
              </a:rPr>
              <a:t>her </a:t>
            </a:r>
            <a:r>
              <a:rPr dirty="0" sz="2700" spc="-150">
                <a:latin typeface="Arial"/>
                <a:cs typeface="Arial"/>
              </a:rPr>
              <a:t>ders </a:t>
            </a:r>
            <a:r>
              <a:rPr dirty="0" sz="2700" spc="-165">
                <a:latin typeface="Arial"/>
                <a:cs typeface="Arial"/>
              </a:rPr>
              <a:t>için </a:t>
            </a:r>
            <a:r>
              <a:rPr dirty="0" sz="2700" spc="-100">
                <a:latin typeface="Arial"/>
                <a:cs typeface="Arial"/>
              </a:rPr>
              <a:t>ayni </a:t>
            </a:r>
            <a:r>
              <a:rPr dirty="0" sz="2700" spc="-155">
                <a:latin typeface="Arial"/>
                <a:cs typeface="Arial"/>
              </a:rPr>
              <a:t>test </a:t>
            </a:r>
            <a:r>
              <a:rPr dirty="0" sz="2700" spc="-250">
                <a:latin typeface="Arial"/>
                <a:cs typeface="Arial"/>
              </a:rPr>
              <a:t>çözme </a:t>
            </a:r>
            <a:r>
              <a:rPr dirty="0" sz="2700" spc="-180">
                <a:latin typeface="Arial"/>
                <a:cs typeface="Arial"/>
              </a:rPr>
              <a:t>mantığını  </a:t>
            </a:r>
            <a:r>
              <a:rPr dirty="0" sz="2700" spc="-170">
                <a:latin typeface="Arial"/>
                <a:cs typeface="Arial"/>
              </a:rPr>
              <a:t>kullanmak </a:t>
            </a:r>
            <a:r>
              <a:rPr dirty="0" sz="2700" spc="-110">
                <a:latin typeface="Arial"/>
                <a:cs typeface="Arial"/>
              </a:rPr>
              <a:t>hatadır. </a:t>
            </a:r>
            <a:r>
              <a:rPr dirty="0" sz="2700" spc="-155">
                <a:latin typeface="Arial"/>
                <a:cs typeface="Arial"/>
              </a:rPr>
              <a:t>Her test </a:t>
            </a:r>
            <a:r>
              <a:rPr dirty="0" sz="2700" spc="-165">
                <a:latin typeface="Arial"/>
                <a:cs typeface="Arial"/>
              </a:rPr>
              <a:t>için </a:t>
            </a:r>
            <a:r>
              <a:rPr dirty="0" sz="2700" spc="-25">
                <a:latin typeface="Arial"/>
                <a:cs typeface="Arial"/>
              </a:rPr>
              <a:t>farklı </a:t>
            </a:r>
            <a:r>
              <a:rPr dirty="0" sz="2700" spc="-155">
                <a:latin typeface="Arial"/>
                <a:cs typeface="Arial"/>
              </a:rPr>
              <a:t>test </a:t>
            </a:r>
            <a:r>
              <a:rPr dirty="0" sz="2700" spc="-250">
                <a:latin typeface="Arial"/>
                <a:cs typeface="Arial"/>
              </a:rPr>
              <a:t>çözme </a:t>
            </a:r>
            <a:r>
              <a:rPr dirty="0" sz="2700" spc="-160">
                <a:latin typeface="Arial"/>
                <a:cs typeface="Arial"/>
              </a:rPr>
              <a:t>mantığı  </a:t>
            </a:r>
            <a:r>
              <a:rPr dirty="0" sz="2700" spc="-135">
                <a:latin typeface="Arial"/>
                <a:cs typeface="Arial"/>
              </a:rPr>
              <a:t>geliştirmeniz </a:t>
            </a:r>
            <a:r>
              <a:rPr dirty="0" sz="2700" spc="-155">
                <a:latin typeface="Arial"/>
                <a:cs typeface="Arial"/>
              </a:rPr>
              <a:t>test </a:t>
            </a:r>
            <a:r>
              <a:rPr dirty="0" sz="2700" spc="-125">
                <a:latin typeface="Arial"/>
                <a:cs typeface="Arial"/>
              </a:rPr>
              <a:t>tekniğinizin </a:t>
            </a:r>
            <a:r>
              <a:rPr dirty="0" sz="2700" spc="-200">
                <a:latin typeface="Arial"/>
                <a:cs typeface="Arial"/>
              </a:rPr>
              <a:t>gelişmesine </a:t>
            </a:r>
            <a:r>
              <a:rPr dirty="0" sz="2700" spc="-100">
                <a:latin typeface="Arial"/>
                <a:cs typeface="Arial"/>
              </a:rPr>
              <a:t>yardim</a:t>
            </a:r>
            <a:r>
              <a:rPr dirty="0" sz="2700" spc="305">
                <a:latin typeface="Arial"/>
                <a:cs typeface="Arial"/>
              </a:rPr>
              <a:t> </a:t>
            </a:r>
            <a:r>
              <a:rPr dirty="0" sz="2700" spc="-125">
                <a:latin typeface="Arial"/>
                <a:cs typeface="Arial"/>
              </a:rPr>
              <a:t>eder.</a:t>
            </a:r>
            <a:endParaRPr sz="2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DC7F46"/>
              </a:buClr>
              <a:buFont typeface="Wingdings"/>
              <a:buChar char=""/>
            </a:pPr>
            <a:endParaRPr sz="3700">
              <a:latin typeface="Times New Roman"/>
              <a:cs typeface="Times New Roman"/>
            </a:endParaRPr>
          </a:p>
          <a:p>
            <a:pPr marL="332740" marR="22860" indent="-320040">
              <a:lnSpc>
                <a:spcPct val="90000"/>
              </a:lnSpc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40">
                <a:latin typeface="Arial"/>
                <a:cs typeface="Arial"/>
              </a:rPr>
              <a:t>Cevap </a:t>
            </a:r>
            <a:r>
              <a:rPr dirty="0" sz="2700" spc="-130">
                <a:latin typeface="Arial"/>
                <a:cs typeface="Arial"/>
              </a:rPr>
              <a:t>şıklarında </a:t>
            </a:r>
            <a:r>
              <a:rPr dirty="0" sz="2700" spc="-120">
                <a:latin typeface="Arial"/>
                <a:cs typeface="Arial"/>
              </a:rPr>
              <a:t>cevaba </a:t>
            </a:r>
            <a:r>
              <a:rPr dirty="0" sz="2700" spc="-175">
                <a:latin typeface="Arial"/>
                <a:cs typeface="Arial"/>
              </a:rPr>
              <a:t>benzeyecek </a:t>
            </a:r>
            <a:r>
              <a:rPr dirty="0" sz="2700" spc="-135">
                <a:latin typeface="Arial"/>
                <a:cs typeface="Arial"/>
              </a:rPr>
              <a:t>bazen </a:t>
            </a:r>
            <a:r>
              <a:rPr dirty="0" sz="2700" spc="-90">
                <a:latin typeface="Arial"/>
                <a:cs typeface="Arial"/>
              </a:rPr>
              <a:t>iki, </a:t>
            </a:r>
            <a:r>
              <a:rPr dirty="0" sz="2700" spc="-135">
                <a:latin typeface="Arial"/>
                <a:cs typeface="Arial"/>
              </a:rPr>
              <a:t>bazen  </a:t>
            </a:r>
            <a:r>
              <a:rPr dirty="0" sz="2700" spc="-85">
                <a:latin typeface="Arial"/>
                <a:cs typeface="Arial"/>
              </a:rPr>
              <a:t>de </a:t>
            </a:r>
            <a:r>
              <a:rPr dirty="0" sz="2700" spc="-320">
                <a:latin typeface="Arial"/>
                <a:cs typeface="Arial"/>
              </a:rPr>
              <a:t>üç </a:t>
            </a:r>
            <a:r>
              <a:rPr dirty="0" sz="2700" spc="-204">
                <a:latin typeface="Arial"/>
                <a:cs typeface="Arial"/>
              </a:rPr>
              <a:t>sik </a:t>
            </a:r>
            <a:r>
              <a:rPr dirty="0" sz="2700" spc="-120">
                <a:latin typeface="Arial"/>
                <a:cs typeface="Arial"/>
              </a:rPr>
              <a:t>bulunabilir. </a:t>
            </a:r>
            <a:r>
              <a:rPr dirty="0" sz="2700" spc="-165">
                <a:latin typeface="Arial"/>
                <a:cs typeface="Arial"/>
              </a:rPr>
              <a:t>Bunlara </a:t>
            </a:r>
            <a:r>
              <a:rPr dirty="0" sz="2700" spc="-90">
                <a:latin typeface="Arial"/>
                <a:cs typeface="Arial"/>
              </a:rPr>
              <a:t>çeldirici </a:t>
            </a:r>
            <a:r>
              <a:rPr dirty="0" sz="2700" spc="-15">
                <a:latin typeface="Arial"/>
                <a:cs typeface="Arial"/>
              </a:rPr>
              <a:t>adi </a:t>
            </a:r>
            <a:r>
              <a:rPr dirty="0" sz="2700" spc="-90">
                <a:latin typeface="Arial"/>
                <a:cs typeface="Arial"/>
              </a:rPr>
              <a:t>verilir.  </a:t>
            </a:r>
            <a:r>
              <a:rPr dirty="0" sz="2700" spc="-85">
                <a:latin typeface="Arial"/>
                <a:cs typeface="Arial"/>
              </a:rPr>
              <a:t>Çeldiriciler </a:t>
            </a:r>
            <a:r>
              <a:rPr dirty="0" sz="2700" spc="-60">
                <a:latin typeface="Arial"/>
                <a:cs typeface="Arial"/>
              </a:rPr>
              <a:t>ilk </a:t>
            </a:r>
            <a:r>
              <a:rPr dirty="0" sz="2700" spc="-100">
                <a:latin typeface="Arial"/>
                <a:cs typeface="Arial"/>
              </a:rPr>
              <a:t>basta </a:t>
            </a:r>
            <a:r>
              <a:rPr dirty="0" sz="2700" spc="-140">
                <a:latin typeface="Arial"/>
                <a:cs typeface="Arial"/>
              </a:rPr>
              <a:t>cevap </a:t>
            </a:r>
            <a:r>
              <a:rPr dirty="0" sz="2700" spc="-15">
                <a:latin typeface="Arial"/>
                <a:cs typeface="Arial"/>
              </a:rPr>
              <a:t>gibi </a:t>
            </a:r>
            <a:r>
              <a:rPr dirty="0" sz="2700" spc="-90">
                <a:latin typeface="Arial"/>
                <a:cs typeface="Arial"/>
              </a:rPr>
              <a:t>görünebilir </a:t>
            </a:r>
            <a:r>
              <a:rPr dirty="0" sz="2700" spc="-160">
                <a:latin typeface="Arial"/>
                <a:cs typeface="Arial"/>
              </a:rPr>
              <a:t>ama </a:t>
            </a:r>
            <a:r>
              <a:rPr dirty="0" sz="2700" spc="-90">
                <a:latin typeface="Arial"/>
                <a:cs typeface="Arial"/>
              </a:rPr>
              <a:t>ufak  </a:t>
            </a:r>
            <a:r>
              <a:rPr dirty="0" sz="2700" spc="-10">
                <a:latin typeface="Arial"/>
                <a:cs typeface="Arial"/>
              </a:rPr>
              <a:t>bir </a:t>
            </a:r>
            <a:r>
              <a:rPr dirty="0" sz="2700" spc="-170">
                <a:latin typeface="Arial"/>
                <a:cs typeface="Arial"/>
              </a:rPr>
              <a:t>zihni </a:t>
            </a:r>
            <a:r>
              <a:rPr dirty="0" sz="2700" spc="-125">
                <a:latin typeface="Arial"/>
                <a:cs typeface="Arial"/>
              </a:rPr>
              <a:t>egzersizle </a:t>
            </a:r>
            <a:r>
              <a:rPr dirty="0" sz="2700" spc="-85">
                <a:latin typeface="Arial"/>
                <a:cs typeface="Arial"/>
              </a:rPr>
              <a:t>doğru </a:t>
            </a:r>
            <a:r>
              <a:rPr dirty="0" sz="2700" spc="-120">
                <a:latin typeface="Arial"/>
                <a:cs typeface="Arial"/>
              </a:rPr>
              <a:t>cevabi </a:t>
            </a:r>
            <a:r>
              <a:rPr dirty="0" sz="2700" spc="-185">
                <a:latin typeface="Arial"/>
                <a:cs typeface="Arial"/>
              </a:rPr>
              <a:t>bulmanız </a:t>
            </a:r>
            <a:r>
              <a:rPr dirty="0" sz="2700" spc="-270">
                <a:latin typeface="Arial"/>
                <a:cs typeface="Arial"/>
              </a:rPr>
              <a:t>mümkündür.  </a:t>
            </a:r>
            <a:r>
              <a:rPr dirty="0" sz="2700" spc="-375">
                <a:latin typeface="Arial"/>
                <a:cs typeface="Arial"/>
              </a:rPr>
              <a:t>Bu </a:t>
            </a:r>
            <a:r>
              <a:rPr dirty="0" sz="2700" spc="-10">
                <a:latin typeface="Arial"/>
                <a:cs typeface="Arial"/>
              </a:rPr>
              <a:t>tip </a:t>
            </a:r>
            <a:r>
              <a:rPr dirty="0" sz="2700" spc="-100">
                <a:latin typeface="Arial"/>
                <a:cs typeface="Arial"/>
              </a:rPr>
              <a:t>sorularda </a:t>
            </a:r>
            <a:r>
              <a:rPr dirty="0" sz="2700" spc="-140">
                <a:latin typeface="Arial"/>
                <a:cs typeface="Arial"/>
              </a:rPr>
              <a:t>cevap </a:t>
            </a:r>
            <a:r>
              <a:rPr dirty="0" sz="2700" spc="-105">
                <a:latin typeface="Arial"/>
                <a:cs typeface="Arial"/>
              </a:rPr>
              <a:t>genellikle </a:t>
            </a:r>
            <a:r>
              <a:rPr dirty="0" sz="2700" spc="-210">
                <a:latin typeface="Arial"/>
                <a:cs typeface="Arial"/>
              </a:rPr>
              <a:t>soru </a:t>
            </a:r>
            <a:r>
              <a:rPr dirty="0" sz="2700" spc="-180">
                <a:latin typeface="Arial"/>
                <a:cs typeface="Arial"/>
              </a:rPr>
              <a:t>metninde</a:t>
            </a:r>
            <a:r>
              <a:rPr dirty="0" sz="2700" spc="-275">
                <a:latin typeface="Arial"/>
                <a:cs typeface="Arial"/>
              </a:rPr>
              <a:t> </a:t>
            </a:r>
            <a:r>
              <a:rPr dirty="0" sz="2700" spc="-145">
                <a:latin typeface="Arial"/>
                <a:cs typeface="Arial"/>
              </a:rPr>
              <a:t>saklıdır.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15612" y="6535296"/>
            <a:ext cx="2743199" cy="4206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852932" y="5571744"/>
            <a:ext cx="7087234" cy="11791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 marR="5080">
              <a:lnSpc>
                <a:spcPct val="99200"/>
              </a:lnSpc>
              <a:spcBef>
                <a:spcPts val="135"/>
              </a:spcBef>
            </a:pPr>
            <a:r>
              <a:rPr dirty="0" sz="3600" spc="-365">
                <a:solidFill>
                  <a:srgbClr val="765E54"/>
                </a:solidFill>
                <a:latin typeface="Arial"/>
                <a:cs typeface="Arial"/>
              </a:rPr>
              <a:t>KENDİMİZE </a:t>
            </a:r>
            <a:r>
              <a:rPr dirty="0" sz="3600" spc="-355">
                <a:solidFill>
                  <a:srgbClr val="765E54"/>
                </a:solidFill>
                <a:latin typeface="Arial"/>
                <a:cs typeface="Arial"/>
              </a:rPr>
              <a:t>GÜVENELİM, </a:t>
            </a:r>
            <a:r>
              <a:rPr dirty="0" sz="3600" spc="-229">
                <a:solidFill>
                  <a:srgbClr val="765E54"/>
                </a:solidFill>
                <a:latin typeface="Arial"/>
                <a:cs typeface="Arial"/>
              </a:rPr>
              <a:t>GÜVENİMİZİ  </a:t>
            </a:r>
            <a:r>
              <a:rPr dirty="0" sz="3600" spc="-635">
                <a:solidFill>
                  <a:srgbClr val="765E54"/>
                </a:solidFill>
                <a:latin typeface="Arial"/>
                <a:cs typeface="Arial"/>
              </a:rPr>
              <a:t>DENEMELERLE</a:t>
            </a:r>
            <a:r>
              <a:rPr dirty="0" sz="3600" spc="-47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3600" spc="-490">
                <a:solidFill>
                  <a:srgbClr val="765E54"/>
                </a:solidFill>
                <a:latin typeface="Arial"/>
                <a:cs typeface="Arial"/>
              </a:rPr>
              <a:t>TAZELEYELİM</a:t>
            </a:r>
            <a:r>
              <a:rPr dirty="0" sz="4000" spc="-490">
                <a:solidFill>
                  <a:srgbClr val="765E54"/>
                </a:solidFill>
                <a:latin typeface="Arial"/>
                <a:cs typeface="Arial"/>
              </a:rPr>
              <a:t>.</a:t>
            </a:r>
            <a:endParaRPr sz="4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30096" y="536955"/>
            <a:ext cx="6912864" cy="4681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998720"/>
          </a:xfrm>
          <a:custGeom>
            <a:avLst/>
            <a:gdLst/>
            <a:ahLst/>
            <a:cxnLst/>
            <a:rect l="l" t="t" r="r" b="b"/>
            <a:pathLst>
              <a:path w="8181340" h="4998720">
                <a:moveTo>
                  <a:pt x="8180832" y="0"/>
                </a:moveTo>
                <a:lnTo>
                  <a:pt x="0" y="0"/>
                </a:lnTo>
                <a:lnTo>
                  <a:pt x="0" y="4998720"/>
                </a:lnTo>
                <a:lnTo>
                  <a:pt x="8180832" y="4998720"/>
                </a:lnTo>
                <a:lnTo>
                  <a:pt x="8180832" y="4986528"/>
                </a:lnTo>
                <a:lnTo>
                  <a:pt x="27432" y="4986528"/>
                </a:lnTo>
                <a:lnTo>
                  <a:pt x="15240" y="4971288"/>
                </a:lnTo>
                <a:lnTo>
                  <a:pt x="27432" y="4971288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998720">
                <a:moveTo>
                  <a:pt x="27432" y="4971288"/>
                </a:moveTo>
                <a:lnTo>
                  <a:pt x="15240" y="4971288"/>
                </a:lnTo>
                <a:lnTo>
                  <a:pt x="27432" y="4986528"/>
                </a:lnTo>
                <a:lnTo>
                  <a:pt x="27432" y="4971288"/>
                </a:lnTo>
                <a:close/>
              </a:path>
              <a:path w="8181340" h="4998720">
                <a:moveTo>
                  <a:pt x="8153400" y="4971288"/>
                </a:moveTo>
                <a:lnTo>
                  <a:pt x="27432" y="4971288"/>
                </a:lnTo>
                <a:lnTo>
                  <a:pt x="27432" y="4986528"/>
                </a:lnTo>
                <a:lnTo>
                  <a:pt x="8153400" y="4986528"/>
                </a:lnTo>
                <a:lnTo>
                  <a:pt x="8153400" y="4971288"/>
                </a:lnTo>
                <a:close/>
              </a:path>
              <a:path w="8181340" h="4998720">
                <a:moveTo>
                  <a:pt x="8153400" y="12191"/>
                </a:moveTo>
                <a:lnTo>
                  <a:pt x="8153400" y="4986528"/>
                </a:lnTo>
                <a:lnTo>
                  <a:pt x="8168640" y="4971288"/>
                </a:lnTo>
                <a:lnTo>
                  <a:pt x="8180832" y="4971288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998720">
                <a:moveTo>
                  <a:pt x="8180832" y="4971288"/>
                </a:moveTo>
                <a:lnTo>
                  <a:pt x="8168640" y="4971288"/>
                </a:lnTo>
                <a:lnTo>
                  <a:pt x="8153400" y="4986528"/>
                </a:lnTo>
                <a:lnTo>
                  <a:pt x="8180832" y="4986528"/>
                </a:lnTo>
                <a:lnTo>
                  <a:pt x="8180832" y="4971288"/>
                </a:lnTo>
                <a:close/>
              </a:path>
              <a:path w="8181340" h="499872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99872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99872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5725" rIns="0" bIns="0" rtlCol="0" vert="horz">
            <a:spAutoFit/>
          </a:bodyPr>
          <a:lstStyle/>
          <a:p>
            <a:pPr marL="425450" marR="508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pc="-300" b="0">
                <a:latin typeface="Arial"/>
                <a:cs typeface="Arial"/>
              </a:rPr>
              <a:t>Test </a:t>
            </a:r>
            <a:r>
              <a:rPr dirty="0" spc="-225" b="0">
                <a:latin typeface="Arial"/>
                <a:cs typeface="Arial"/>
              </a:rPr>
              <a:t>çözümünde </a:t>
            </a:r>
            <a:r>
              <a:rPr dirty="0" spc="-120" b="0">
                <a:latin typeface="Arial"/>
                <a:cs typeface="Arial"/>
              </a:rPr>
              <a:t>kodlama </a:t>
            </a:r>
            <a:r>
              <a:rPr dirty="0" spc="-20" b="0">
                <a:latin typeface="Arial"/>
                <a:cs typeface="Arial"/>
              </a:rPr>
              <a:t>da </a:t>
            </a:r>
            <a:r>
              <a:rPr dirty="0" spc="-140" b="0">
                <a:latin typeface="Arial"/>
                <a:cs typeface="Arial"/>
              </a:rPr>
              <a:t>önemlidir. </a:t>
            </a:r>
            <a:r>
              <a:rPr dirty="0" spc="-185" b="0">
                <a:latin typeface="Arial"/>
                <a:cs typeface="Arial"/>
              </a:rPr>
              <a:t>Soruyu </a:t>
            </a:r>
            <a:r>
              <a:rPr dirty="0" spc="-105" b="0">
                <a:latin typeface="Arial"/>
                <a:cs typeface="Arial"/>
              </a:rPr>
              <a:t>kitapçık  </a:t>
            </a:r>
            <a:r>
              <a:rPr dirty="0" spc="-130" b="0">
                <a:latin typeface="Arial"/>
                <a:cs typeface="Arial"/>
              </a:rPr>
              <a:t>üzerinde </a:t>
            </a:r>
            <a:r>
              <a:rPr dirty="0" spc="-280" b="0">
                <a:latin typeface="Arial"/>
                <a:cs typeface="Arial"/>
              </a:rPr>
              <a:t>çözmüş </a:t>
            </a:r>
            <a:r>
              <a:rPr dirty="0" spc="-155" b="0">
                <a:latin typeface="Arial"/>
                <a:cs typeface="Arial"/>
              </a:rPr>
              <a:t>olmak </a:t>
            </a:r>
            <a:r>
              <a:rPr dirty="0" spc="-145" b="0">
                <a:latin typeface="Arial"/>
                <a:cs typeface="Arial"/>
              </a:rPr>
              <a:t>o </a:t>
            </a:r>
            <a:r>
              <a:rPr dirty="0" spc="-120" b="0">
                <a:latin typeface="Arial"/>
                <a:cs typeface="Arial"/>
              </a:rPr>
              <a:t>soruyla </a:t>
            </a:r>
            <a:r>
              <a:rPr dirty="0" spc="-150" b="0">
                <a:latin typeface="Arial"/>
                <a:cs typeface="Arial"/>
              </a:rPr>
              <a:t>isinizin </a:t>
            </a:r>
            <a:r>
              <a:rPr dirty="0" spc="-15" b="0">
                <a:latin typeface="Arial"/>
                <a:cs typeface="Arial"/>
              </a:rPr>
              <a:t>bittiği </a:t>
            </a:r>
            <a:r>
              <a:rPr dirty="0" spc="-155" b="0">
                <a:latin typeface="Arial"/>
                <a:cs typeface="Arial"/>
              </a:rPr>
              <a:t>anlamına  gelmez. </a:t>
            </a:r>
            <a:r>
              <a:rPr dirty="0" spc="-185" b="0">
                <a:latin typeface="Arial"/>
                <a:cs typeface="Arial"/>
              </a:rPr>
              <a:t>Soruyu </a:t>
            </a:r>
            <a:r>
              <a:rPr dirty="0" spc="-85" b="0">
                <a:latin typeface="Arial"/>
                <a:cs typeface="Arial"/>
              </a:rPr>
              <a:t>doğru </a:t>
            </a:r>
            <a:r>
              <a:rPr dirty="0" spc="-220" b="0">
                <a:latin typeface="Arial"/>
                <a:cs typeface="Arial"/>
              </a:rPr>
              <a:t>çözmek </a:t>
            </a:r>
            <a:r>
              <a:rPr dirty="0" spc="-45" b="0">
                <a:latin typeface="Arial"/>
                <a:cs typeface="Arial"/>
              </a:rPr>
              <a:t>kadar </a:t>
            </a:r>
            <a:r>
              <a:rPr dirty="0" spc="-75" b="0">
                <a:latin typeface="Arial"/>
                <a:cs typeface="Arial"/>
              </a:rPr>
              <a:t>optik </a:t>
            </a:r>
            <a:r>
              <a:rPr dirty="0" spc="-90" b="0">
                <a:latin typeface="Arial"/>
                <a:cs typeface="Arial"/>
              </a:rPr>
              <a:t>forma doğru  </a:t>
            </a:r>
            <a:r>
              <a:rPr dirty="0" spc="-125" b="0">
                <a:latin typeface="Arial"/>
                <a:cs typeface="Arial"/>
              </a:rPr>
              <a:t>kodlamak </a:t>
            </a:r>
            <a:r>
              <a:rPr dirty="0" spc="-20" b="0">
                <a:latin typeface="Arial"/>
                <a:cs typeface="Arial"/>
              </a:rPr>
              <a:t>da </a:t>
            </a:r>
            <a:r>
              <a:rPr dirty="0" spc="-140" b="0">
                <a:latin typeface="Arial"/>
                <a:cs typeface="Arial"/>
              </a:rPr>
              <a:t>önemlidir. </a:t>
            </a:r>
            <a:r>
              <a:rPr dirty="0" spc="-145" b="0">
                <a:latin typeface="Arial"/>
                <a:cs typeface="Arial"/>
              </a:rPr>
              <a:t>Kodlama her </a:t>
            </a:r>
            <a:r>
              <a:rPr dirty="0" spc="-165" b="0">
                <a:latin typeface="Arial"/>
                <a:cs typeface="Arial"/>
              </a:rPr>
              <a:t>sorudan </a:t>
            </a:r>
            <a:r>
              <a:rPr dirty="0" spc="-175" b="0">
                <a:latin typeface="Arial"/>
                <a:cs typeface="Arial"/>
              </a:rPr>
              <a:t>sonra  </a:t>
            </a:r>
            <a:r>
              <a:rPr dirty="0" spc="-110" b="0">
                <a:latin typeface="Arial"/>
                <a:cs typeface="Arial"/>
              </a:rPr>
              <a:t>yapılmalıdır. </a:t>
            </a:r>
            <a:r>
              <a:rPr dirty="0" spc="-360" b="0">
                <a:latin typeface="Arial"/>
                <a:cs typeface="Arial"/>
              </a:rPr>
              <a:t>Bu </a:t>
            </a:r>
            <a:r>
              <a:rPr dirty="0" spc="-114" b="0">
                <a:latin typeface="Arial"/>
                <a:cs typeface="Arial"/>
              </a:rPr>
              <a:t>asla </a:t>
            </a:r>
            <a:r>
              <a:rPr dirty="0" spc="-15" b="0">
                <a:latin typeface="Arial"/>
                <a:cs typeface="Arial"/>
              </a:rPr>
              <a:t>bir </a:t>
            </a:r>
            <a:r>
              <a:rPr dirty="0" spc="-185" b="0">
                <a:latin typeface="Arial"/>
                <a:cs typeface="Arial"/>
              </a:rPr>
              <a:t>zaman </a:t>
            </a:r>
            <a:r>
              <a:rPr dirty="0" spc="-80" b="0">
                <a:latin typeface="Arial"/>
                <a:cs typeface="Arial"/>
              </a:rPr>
              <a:t>kaybı </a:t>
            </a:r>
            <a:r>
              <a:rPr dirty="0" spc="-65" b="0">
                <a:latin typeface="Arial"/>
                <a:cs typeface="Arial"/>
              </a:rPr>
              <a:t>değildir. </a:t>
            </a:r>
            <a:r>
              <a:rPr dirty="0" spc="-265" b="0">
                <a:latin typeface="Arial"/>
                <a:cs typeface="Arial"/>
              </a:rPr>
              <a:t>Çünkü  </a:t>
            </a:r>
            <a:r>
              <a:rPr dirty="0" spc="-120" b="0">
                <a:latin typeface="Arial"/>
                <a:cs typeface="Arial"/>
              </a:rPr>
              <a:t>kodlama </a:t>
            </a:r>
            <a:r>
              <a:rPr dirty="0" spc="-150" b="0">
                <a:latin typeface="Arial"/>
                <a:cs typeface="Arial"/>
              </a:rPr>
              <a:t>için </a:t>
            </a:r>
            <a:r>
              <a:rPr dirty="0" spc="-190" b="0">
                <a:latin typeface="Arial"/>
                <a:cs typeface="Arial"/>
              </a:rPr>
              <a:t>geçen </a:t>
            </a:r>
            <a:r>
              <a:rPr dirty="0" spc="-210" b="0">
                <a:latin typeface="Arial"/>
                <a:cs typeface="Arial"/>
              </a:rPr>
              <a:t>süre </a:t>
            </a:r>
            <a:r>
              <a:rPr dirty="0" spc="-15" b="0">
                <a:latin typeface="Arial"/>
                <a:cs typeface="Arial"/>
              </a:rPr>
              <a:t>bir </a:t>
            </a:r>
            <a:r>
              <a:rPr dirty="0" spc="-150" b="0">
                <a:latin typeface="Arial"/>
                <a:cs typeface="Arial"/>
              </a:rPr>
              <a:t>ölçüde </a:t>
            </a:r>
            <a:r>
              <a:rPr dirty="0" spc="-170" b="0">
                <a:latin typeface="Arial"/>
                <a:cs typeface="Arial"/>
              </a:rPr>
              <a:t>dinlenme </a:t>
            </a:r>
            <a:r>
              <a:rPr dirty="0" spc="-150" b="0">
                <a:latin typeface="Arial"/>
                <a:cs typeface="Arial"/>
              </a:rPr>
              <a:t>sürenizdir. </a:t>
            </a:r>
            <a:r>
              <a:rPr dirty="0" spc="-360" b="0">
                <a:latin typeface="Arial"/>
                <a:cs typeface="Arial"/>
              </a:rPr>
              <a:t>Bu  </a:t>
            </a:r>
            <a:r>
              <a:rPr dirty="0" spc="-185" b="0">
                <a:latin typeface="Arial"/>
                <a:cs typeface="Arial"/>
              </a:rPr>
              <a:t>zaman </a:t>
            </a:r>
            <a:r>
              <a:rPr dirty="0" spc="-85" b="0">
                <a:latin typeface="Arial"/>
                <a:cs typeface="Arial"/>
              </a:rPr>
              <a:t>dilimi </a:t>
            </a:r>
            <a:r>
              <a:rPr dirty="0" spc="-130" b="0">
                <a:latin typeface="Arial"/>
                <a:cs typeface="Arial"/>
              </a:rPr>
              <a:t>içinde </a:t>
            </a:r>
            <a:r>
              <a:rPr dirty="0" spc="-15" b="0">
                <a:latin typeface="Arial"/>
                <a:cs typeface="Arial"/>
              </a:rPr>
              <a:t>bir </a:t>
            </a:r>
            <a:r>
              <a:rPr dirty="0" spc="-120" b="0">
                <a:latin typeface="Arial"/>
                <a:cs typeface="Arial"/>
              </a:rPr>
              <a:t>soruyla olan </a:t>
            </a:r>
            <a:r>
              <a:rPr dirty="0" spc="-150" b="0">
                <a:latin typeface="Arial"/>
                <a:cs typeface="Arial"/>
              </a:rPr>
              <a:t>zihni </a:t>
            </a:r>
            <a:r>
              <a:rPr dirty="0" spc="-120" b="0">
                <a:latin typeface="Arial"/>
                <a:cs typeface="Arial"/>
              </a:rPr>
              <a:t>bağınızı </a:t>
            </a:r>
            <a:r>
              <a:rPr dirty="0" spc="-105" b="0">
                <a:latin typeface="Arial"/>
                <a:cs typeface="Arial"/>
              </a:rPr>
              <a:t>koparır,  </a:t>
            </a:r>
            <a:r>
              <a:rPr dirty="0" spc="-125" b="0">
                <a:latin typeface="Arial"/>
                <a:cs typeface="Arial"/>
              </a:rPr>
              <a:t>başka </a:t>
            </a:r>
            <a:r>
              <a:rPr dirty="0" spc="-155" b="0">
                <a:latin typeface="Arial"/>
                <a:cs typeface="Arial"/>
              </a:rPr>
              <a:t>soruya </a:t>
            </a:r>
            <a:r>
              <a:rPr dirty="0" spc="-210" b="0">
                <a:latin typeface="Arial"/>
                <a:cs typeface="Arial"/>
              </a:rPr>
              <a:t>geçmek </a:t>
            </a:r>
            <a:r>
              <a:rPr dirty="0" spc="-150" b="0">
                <a:latin typeface="Arial"/>
                <a:cs typeface="Arial"/>
              </a:rPr>
              <a:t>için </a:t>
            </a:r>
            <a:r>
              <a:rPr dirty="0" spc="-195" b="0">
                <a:latin typeface="Arial"/>
                <a:cs typeface="Arial"/>
              </a:rPr>
              <a:t>zamanın </a:t>
            </a:r>
            <a:r>
              <a:rPr dirty="0" spc="-65" b="0">
                <a:latin typeface="Arial"/>
                <a:cs typeface="Arial"/>
              </a:rPr>
              <a:t>geldiğini </a:t>
            </a:r>
            <a:r>
              <a:rPr dirty="0" spc="-245" b="0">
                <a:latin typeface="Arial"/>
                <a:cs typeface="Arial"/>
              </a:rPr>
              <a:t>düşünürsünüz.  </a:t>
            </a:r>
            <a:r>
              <a:rPr dirty="0" spc="-360" b="0">
                <a:latin typeface="Arial"/>
                <a:cs typeface="Arial"/>
              </a:rPr>
              <a:t>Bu </a:t>
            </a:r>
            <a:r>
              <a:rPr dirty="0" spc="-140" b="0">
                <a:latin typeface="Arial"/>
                <a:cs typeface="Arial"/>
              </a:rPr>
              <a:t>bilinçdışı </a:t>
            </a:r>
            <a:r>
              <a:rPr dirty="0" spc="-15" b="0">
                <a:latin typeface="Arial"/>
                <a:cs typeface="Arial"/>
              </a:rPr>
              <a:t>bir </a:t>
            </a:r>
            <a:r>
              <a:rPr dirty="0" spc="-40" b="0">
                <a:latin typeface="Arial"/>
                <a:cs typeface="Arial"/>
              </a:rPr>
              <a:t>faaliyettir. </a:t>
            </a:r>
            <a:r>
              <a:rPr dirty="0" spc="-120" b="0">
                <a:latin typeface="Arial"/>
                <a:cs typeface="Arial"/>
              </a:rPr>
              <a:t>Ayrıca </a:t>
            </a:r>
            <a:r>
              <a:rPr dirty="0" spc="-210" b="0">
                <a:latin typeface="Arial"/>
                <a:cs typeface="Arial"/>
              </a:rPr>
              <a:t>sınavın </a:t>
            </a:r>
            <a:r>
              <a:rPr dirty="0" spc="-95" b="0">
                <a:latin typeface="Arial"/>
                <a:cs typeface="Arial"/>
              </a:rPr>
              <a:t>ilerleyen </a:t>
            </a:r>
            <a:r>
              <a:rPr dirty="0" spc="-105" b="0">
                <a:latin typeface="Arial"/>
                <a:cs typeface="Arial"/>
              </a:rPr>
              <a:t>diliminde  </a:t>
            </a:r>
            <a:r>
              <a:rPr dirty="0" spc="-195" b="0">
                <a:latin typeface="Arial"/>
                <a:cs typeface="Arial"/>
              </a:rPr>
              <a:t>bos </a:t>
            </a:r>
            <a:r>
              <a:rPr dirty="0" spc="-135" b="0">
                <a:latin typeface="Arial"/>
                <a:cs typeface="Arial"/>
              </a:rPr>
              <a:t>cevap </a:t>
            </a:r>
            <a:r>
              <a:rPr dirty="0" spc="-85" b="0">
                <a:latin typeface="Arial"/>
                <a:cs typeface="Arial"/>
              </a:rPr>
              <a:t>kağıdı </a:t>
            </a:r>
            <a:r>
              <a:rPr dirty="0" spc="-145" b="0">
                <a:latin typeface="Arial"/>
                <a:cs typeface="Arial"/>
              </a:rPr>
              <a:t>görmek </a:t>
            </a:r>
            <a:r>
              <a:rPr dirty="0" spc="-105" b="0">
                <a:latin typeface="Arial"/>
                <a:cs typeface="Arial"/>
              </a:rPr>
              <a:t>yerine </a:t>
            </a:r>
            <a:r>
              <a:rPr dirty="0" spc="-120" b="0">
                <a:latin typeface="Arial"/>
                <a:cs typeface="Arial"/>
              </a:rPr>
              <a:t>dolu </a:t>
            </a:r>
            <a:r>
              <a:rPr dirty="0" spc="-135" b="0">
                <a:latin typeface="Arial"/>
                <a:cs typeface="Arial"/>
              </a:rPr>
              <a:t>cevap </a:t>
            </a:r>
            <a:r>
              <a:rPr dirty="0" spc="-85" b="0">
                <a:latin typeface="Arial"/>
                <a:cs typeface="Arial"/>
              </a:rPr>
              <a:t>kağıdı </a:t>
            </a:r>
            <a:r>
              <a:rPr dirty="0" spc="-145" b="0">
                <a:latin typeface="Arial"/>
                <a:cs typeface="Arial"/>
              </a:rPr>
              <a:t>görmek  </a:t>
            </a:r>
            <a:r>
              <a:rPr dirty="0" spc="-140" b="0">
                <a:latin typeface="Arial"/>
                <a:cs typeface="Arial"/>
              </a:rPr>
              <a:t>kendinize </a:t>
            </a:r>
            <a:r>
              <a:rPr dirty="0" spc="-190" b="0">
                <a:latin typeface="Arial"/>
                <a:cs typeface="Arial"/>
              </a:rPr>
              <a:t>güven </a:t>
            </a:r>
            <a:r>
              <a:rPr dirty="0" spc="-155" b="0">
                <a:latin typeface="Arial"/>
                <a:cs typeface="Arial"/>
              </a:rPr>
              <a:t>duymanıza </a:t>
            </a:r>
            <a:r>
              <a:rPr dirty="0" spc="-95" b="0">
                <a:latin typeface="Arial"/>
                <a:cs typeface="Arial"/>
              </a:rPr>
              <a:t>yardim </a:t>
            </a:r>
            <a:r>
              <a:rPr dirty="0" spc="-125" b="0">
                <a:latin typeface="Arial"/>
                <a:cs typeface="Arial"/>
              </a:rPr>
              <a:t>eder. </a:t>
            </a:r>
            <a:r>
              <a:rPr dirty="0" spc="-215" b="0">
                <a:latin typeface="Arial"/>
                <a:cs typeface="Arial"/>
              </a:rPr>
              <a:t>Zaman  </a:t>
            </a:r>
            <a:r>
              <a:rPr dirty="0" spc="-140" b="0">
                <a:latin typeface="Arial"/>
                <a:cs typeface="Arial"/>
              </a:rPr>
              <a:t>kazanacağım </a:t>
            </a:r>
            <a:r>
              <a:rPr dirty="0" spc="-60" b="0">
                <a:latin typeface="Arial"/>
                <a:cs typeface="Arial"/>
              </a:rPr>
              <a:t>diye </a:t>
            </a:r>
            <a:r>
              <a:rPr dirty="0" spc="-114" b="0">
                <a:latin typeface="Arial"/>
                <a:cs typeface="Arial"/>
              </a:rPr>
              <a:t>kodlamayı </a:t>
            </a:r>
            <a:r>
              <a:rPr dirty="0" spc="-215" b="0">
                <a:latin typeface="Arial"/>
                <a:cs typeface="Arial"/>
              </a:rPr>
              <a:t>sona </a:t>
            </a:r>
            <a:r>
              <a:rPr dirty="0" spc="-125" b="0">
                <a:latin typeface="Arial"/>
                <a:cs typeface="Arial"/>
              </a:rPr>
              <a:t>bırakmak </a:t>
            </a:r>
            <a:r>
              <a:rPr dirty="0" spc="-210" b="0">
                <a:latin typeface="Arial"/>
                <a:cs typeface="Arial"/>
              </a:rPr>
              <a:t>sınav sonrası  </a:t>
            </a:r>
            <a:r>
              <a:rPr dirty="0" spc="-140" b="0">
                <a:latin typeface="Arial"/>
                <a:cs typeface="Arial"/>
              </a:rPr>
              <a:t>yorgunluk </a:t>
            </a:r>
            <a:r>
              <a:rPr dirty="0" spc="-170" b="0">
                <a:latin typeface="Arial"/>
                <a:cs typeface="Arial"/>
              </a:rPr>
              <a:t>ve </a:t>
            </a:r>
            <a:r>
              <a:rPr dirty="0" spc="-65" b="0">
                <a:latin typeface="Arial"/>
                <a:cs typeface="Arial"/>
              </a:rPr>
              <a:t>dikkat </a:t>
            </a:r>
            <a:r>
              <a:rPr dirty="0" spc="-130" b="0">
                <a:latin typeface="Arial"/>
                <a:cs typeface="Arial"/>
              </a:rPr>
              <a:t>dağınıklığının </a:t>
            </a:r>
            <a:r>
              <a:rPr dirty="0" spc="-45" b="0">
                <a:latin typeface="Arial"/>
                <a:cs typeface="Arial"/>
              </a:rPr>
              <a:t>fazlalığı </a:t>
            </a:r>
            <a:r>
              <a:rPr dirty="0" spc="-120" b="0">
                <a:latin typeface="Arial"/>
                <a:cs typeface="Arial"/>
              </a:rPr>
              <a:t>nedeniyle </a:t>
            </a:r>
            <a:r>
              <a:rPr dirty="0" spc="-90" b="0">
                <a:latin typeface="Arial"/>
                <a:cs typeface="Arial"/>
              </a:rPr>
              <a:t>hatalı  </a:t>
            </a:r>
            <a:r>
              <a:rPr dirty="0" spc="-135" b="0">
                <a:latin typeface="Arial"/>
                <a:cs typeface="Arial"/>
              </a:rPr>
              <a:t>veya </a:t>
            </a:r>
            <a:r>
              <a:rPr dirty="0" spc="-175" b="0">
                <a:latin typeface="Arial"/>
                <a:cs typeface="Arial"/>
              </a:rPr>
              <a:t>eksik </a:t>
            </a:r>
            <a:r>
              <a:rPr dirty="0" spc="-120" b="0">
                <a:latin typeface="Arial"/>
                <a:cs typeface="Arial"/>
              </a:rPr>
              <a:t>kodlama </a:t>
            </a:r>
            <a:r>
              <a:rPr dirty="0" spc="-125" b="0">
                <a:latin typeface="Arial"/>
                <a:cs typeface="Arial"/>
              </a:rPr>
              <a:t>riskini </a:t>
            </a:r>
            <a:r>
              <a:rPr dirty="0" spc="-70" b="0">
                <a:latin typeface="Arial"/>
                <a:cs typeface="Arial"/>
              </a:rPr>
              <a:t>arttırır, </a:t>
            </a:r>
            <a:r>
              <a:rPr dirty="0" spc="-110" b="0">
                <a:latin typeface="Arial"/>
                <a:cs typeface="Arial"/>
              </a:rPr>
              <a:t>kaydırma </a:t>
            </a:r>
            <a:r>
              <a:rPr dirty="0" spc="-135" b="0">
                <a:latin typeface="Arial"/>
                <a:cs typeface="Arial"/>
              </a:rPr>
              <a:t>yapmanıza </a:t>
            </a:r>
            <a:r>
              <a:rPr dirty="0" spc="-75" b="0">
                <a:latin typeface="Arial"/>
                <a:cs typeface="Arial"/>
              </a:rPr>
              <a:t>yol  </a:t>
            </a:r>
            <a:r>
              <a:rPr dirty="0" spc="-80" b="0">
                <a:latin typeface="Arial"/>
                <a:cs typeface="Arial"/>
              </a:rPr>
              <a:t>açabilir. </a:t>
            </a:r>
            <a:r>
              <a:rPr dirty="0" spc="-150" b="0">
                <a:latin typeface="Arial"/>
                <a:cs typeface="Arial"/>
              </a:rPr>
              <a:t>Her </a:t>
            </a:r>
            <a:r>
              <a:rPr dirty="0" spc="-55" b="0">
                <a:latin typeface="Arial"/>
                <a:cs typeface="Arial"/>
              </a:rPr>
              <a:t>yıl </a:t>
            </a:r>
            <a:r>
              <a:rPr dirty="0" spc="-145" b="0">
                <a:latin typeface="Arial"/>
                <a:cs typeface="Arial"/>
              </a:rPr>
              <a:t>% </a:t>
            </a:r>
            <a:r>
              <a:rPr dirty="0" spc="-65" b="0">
                <a:latin typeface="Arial"/>
                <a:cs typeface="Arial"/>
              </a:rPr>
              <a:t>0,5 </a:t>
            </a:r>
            <a:r>
              <a:rPr dirty="0" spc="-95" b="0">
                <a:latin typeface="Arial"/>
                <a:cs typeface="Arial"/>
              </a:rPr>
              <a:t>adayın </a:t>
            </a:r>
            <a:r>
              <a:rPr dirty="0" spc="-110" b="0">
                <a:latin typeface="Arial"/>
                <a:cs typeface="Arial"/>
              </a:rPr>
              <a:t>kaydırma </a:t>
            </a:r>
            <a:r>
              <a:rPr dirty="0" spc="-70" b="0">
                <a:latin typeface="Arial"/>
                <a:cs typeface="Arial"/>
              </a:rPr>
              <a:t>hataları </a:t>
            </a:r>
            <a:r>
              <a:rPr dirty="0" spc="-120" b="0">
                <a:latin typeface="Arial"/>
                <a:cs typeface="Arial"/>
              </a:rPr>
              <a:t>nedeniyle  </a:t>
            </a:r>
            <a:r>
              <a:rPr dirty="0" spc="-130" b="0">
                <a:latin typeface="Arial"/>
                <a:cs typeface="Arial"/>
              </a:rPr>
              <a:t>mağdur </a:t>
            </a:r>
            <a:r>
              <a:rPr dirty="0" spc="-170" b="0">
                <a:latin typeface="Arial"/>
                <a:cs typeface="Arial"/>
              </a:rPr>
              <a:t>olduğunu</a:t>
            </a:r>
            <a:r>
              <a:rPr dirty="0" spc="100" b="0">
                <a:latin typeface="Arial"/>
                <a:cs typeface="Arial"/>
              </a:rPr>
              <a:t> </a:t>
            </a:r>
            <a:r>
              <a:rPr dirty="0" spc="-445" b="0">
                <a:latin typeface="Arial"/>
                <a:cs typeface="Arial"/>
              </a:rPr>
              <a:t>unut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K</a:t>
            </a:r>
            <a:r>
              <a:rPr dirty="0" sz="2500" spc="-445" b="0">
                <a:latin typeface="Arial"/>
                <a:cs typeface="Arial"/>
              </a:rPr>
              <a:t>m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OC</a:t>
            </a:r>
            <a:r>
              <a:rPr dirty="0" sz="2500" spc="-445" b="0">
                <a:latin typeface="Arial"/>
                <a:cs typeface="Arial"/>
              </a:rPr>
              <a:t>a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AS</a:t>
            </a:r>
            <a:r>
              <a:rPr dirty="0" sz="2500" spc="-445" b="0">
                <a:latin typeface="Arial"/>
                <a:cs typeface="Arial"/>
              </a:rPr>
              <a:t>y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İN</a:t>
            </a:r>
            <a:r>
              <a:rPr dirty="0" sz="2500" spc="-445" b="0">
                <a:latin typeface="Arial"/>
                <a:cs typeface="Arial"/>
              </a:rPr>
              <a:t>ın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AN</a:t>
            </a:r>
            <a:r>
              <a:rPr dirty="0" sz="2500" spc="-445" b="0">
                <a:latin typeface="Arial"/>
                <a:cs typeface="Arial"/>
              </a:rPr>
              <a:t>ız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A</a:t>
            </a:r>
            <a:r>
              <a:rPr dirty="0" sz="2500" spc="-445" b="0">
                <a:latin typeface="Arial"/>
                <a:cs typeface="Arial"/>
              </a:rPr>
              <a:t>.</a:t>
            </a:r>
            <a:r>
              <a:rPr dirty="0" baseline="-13888" sz="2100" spc="-667" b="0">
                <a:solidFill>
                  <a:srgbClr val="765E54"/>
                </a:solidFill>
                <a:latin typeface="Arial"/>
                <a:cs typeface="Arial"/>
              </a:rPr>
              <a:t>NADOLU</a:t>
            </a:r>
            <a:r>
              <a:rPr dirty="0" baseline="-13888" sz="2100" spc="60" b="0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baseline="-13888" sz="2100" spc="-277" b="0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baseline="-13888" sz="21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654014" y="6653952"/>
            <a:ext cx="1194816" cy="2438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2807"/>
            <a:ext cx="7992109" cy="442023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31115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45">
                <a:latin typeface="Arial"/>
                <a:cs typeface="Arial"/>
              </a:rPr>
              <a:t>Testi </a:t>
            </a:r>
            <a:r>
              <a:rPr dirty="0" sz="2500" spc="-10">
                <a:latin typeface="Arial"/>
                <a:cs typeface="Arial"/>
              </a:rPr>
              <a:t>iyi </a:t>
            </a:r>
            <a:r>
              <a:rPr dirty="0" sz="2500" spc="-220">
                <a:latin typeface="Arial"/>
                <a:cs typeface="Arial"/>
              </a:rPr>
              <a:t>çözmek </a:t>
            </a:r>
            <a:r>
              <a:rPr dirty="0" sz="2500" spc="-150">
                <a:latin typeface="Arial"/>
                <a:cs typeface="Arial"/>
              </a:rPr>
              <a:t>için </a:t>
            </a:r>
            <a:r>
              <a:rPr dirty="0" sz="2500" spc="-175">
                <a:latin typeface="Arial"/>
                <a:cs typeface="Arial"/>
              </a:rPr>
              <a:t>sadece </a:t>
            </a:r>
            <a:r>
              <a:rPr dirty="0" sz="2500" spc="-70">
                <a:latin typeface="Arial"/>
                <a:cs typeface="Arial"/>
              </a:rPr>
              <a:t>doğruları </a:t>
            </a:r>
            <a:r>
              <a:rPr dirty="0" sz="2500" spc="-130">
                <a:latin typeface="Arial"/>
                <a:cs typeface="Arial"/>
              </a:rPr>
              <a:t>bilmek </a:t>
            </a:r>
            <a:r>
              <a:rPr dirty="0" sz="2500" spc="-50">
                <a:latin typeface="Arial"/>
                <a:cs typeface="Arial"/>
              </a:rPr>
              <a:t>yeterli </a:t>
            </a:r>
            <a:r>
              <a:rPr dirty="0" sz="2500" spc="-60">
                <a:latin typeface="Arial"/>
                <a:cs typeface="Arial"/>
              </a:rPr>
              <a:t>değildir.  </a:t>
            </a:r>
            <a:r>
              <a:rPr dirty="0" sz="2500" spc="-130">
                <a:latin typeface="Arial"/>
                <a:cs typeface="Arial"/>
              </a:rPr>
              <a:t>Verilen </a:t>
            </a:r>
            <a:r>
              <a:rPr dirty="0" sz="2500" spc="-185">
                <a:latin typeface="Arial"/>
                <a:cs typeface="Arial"/>
              </a:rPr>
              <a:t>zaman </a:t>
            </a:r>
            <a:r>
              <a:rPr dirty="0" sz="2500" spc="-85">
                <a:latin typeface="Arial"/>
                <a:cs typeface="Arial"/>
              </a:rPr>
              <a:t>dilimi </a:t>
            </a:r>
            <a:r>
              <a:rPr dirty="0" sz="2500" spc="-130">
                <a:latin typeface="Arial"/>
                <a:cs typeface="Arial"/>
              </a:rPr>
              <a:t>içinde </a:t>
            </a:r>
            <a:r>
              <a:rPr dirty="0" sz="2500" spc="-165">
                <a:latin typeface="Arial"/>
                <a:cs typeface="Arial"/>
              </a:rPr>
              <a:t>bu </a:t>
            </a:r>
            <a:r>
              <a:rPr dirty="0" sz="2500" spc="-70">
                <a:latin typeface="Arial"/>
                <a:cs typeface="Arial"/>
              </a:rPr>
              <a:t>doğruları </a:t>
            </a:r>
            <a:r>
              <a:rPr dirty="0" sz="2500" spc="-175">
                <a:latin typeface="Arial"/>
                <a:cs typeface="Arial"/>
              </a:rPr>
              <a:t>bulmanız </a:t>
            </a:r>
            <a:r>
              <a:rPr dirty="0" sz="2500" spc="-80">
                <a:latin typeface="Arial"/>
                <a:cs typeface="Arial"/>
              </a:rPr>
              <a:t>gereklidir.  </a:t>
            </a:r>
            <a:r>
              <a:rPr dirty="0" sz="2500" spc="-360">
                <a:latin typeface="Arial"/>
                <a:cs typeface="Arial"/>
              </a:rPr>
              <a:t>Bu </a:t>
            </a:r>
            <a:r>
              <a:rPr dirty="0" sz="2500" spc="-150">
                <a:latin typeface="Arial"/>
                <a:cs typeface="Arial"/>
              </a:rPr>
              <a:t>nedenle </a:t>
            </a:r>
            <a:r>
              <a:rPr dirty="0" sz="2500" spc="-145">
                <a:latin typeface="Arial"/>
                <a:cs typeface="Arial"/>
              </a:rPr>
              <a:t>her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155">
                <a:latin typeface="Arial"/>
                <a:cs typeface="Arial"/>
              </a:rPr>
              <a:t>soruya </a:t>
            </a:r>
            <a:r>
              <a:rPr dirty="0" sz="2500" spc="-215">
                <a:latin typeface="Arial"/>
                <a:cs typeface="Arial"/>
              </a:rPr>
              <a:t>ne </a:t>
            </a:r>
            <a:r>
              <a:rPr dirty="0" sz="2500" spc="-45">
                <a:latin typeface="Arial"/>
                <a:cs typeface="Arial"/>
              </a:rPr>
              <a:t>kadar </a:t>
            </a:r>
            <a:r>
              <a:rPr dirty="0" sz="2500" spc="-185">
                <a:latin typeface="Arial"/>
                <a:cs typeface="Arial"/>
              </a:rPr>
              <a:t>zaman </a:t>
            </a:r>
            <a:r>
              <a:rPr dirty="0" sz="2500" spc="-195">
                <a:latin typeface="Arial"/>
                <a:cs typeface="Arial"/>
              </a:rPr>
              <a:t>harcanması  </a:t>
            </a:r>
            <a:r>
              <a:rPr dirty="0" sz="2500" spc="-65">
                <a:latin typeface="Arial"/>
                <a:cs typeface="Arial"/>
              </a:rPr>
              <a:t>gerektiği </a:t>
            </a:r>
            <a:r>
              <a:rPr dirty="0" sz="2500" spc="-135">
                <a:latin typeface="Arial"/>
                <a:cs typeface="Arial"/>
              </a:rPr>
              <a:t>bastan</a:t>
            </a:r>
            <a:r>
              <a:rPr dirty="0" sz="2500" spc="50">
                <a:latin typeface="Arial"/>
                <a:cs typeface="Arial"/>
              </a:rPr>
              <a:t> </a:t>
            </a:r>
            <a:r>
              <a:rPr dirty="0" sz="2500" spc="-120">
                <a:latin typeface="Arial"/>
                <a:cs typeface="Arial"/>
              </a:rPr>
              <a:t>planlanmalıdır.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DC7F46"/>
              </a:buClr>
              <a:buFont typeface="Wingdings"/>
              <a:buChar char=""/>
            </a:pPr>
            <a:endParaRPr sz="3300">
              <a:latin typeface="Times New Roman"/>
              <a:cs typeface="Times New Roman"/>
            </a:endParaRPr>
          </a:p>
          <a:p>
            <a:pPr marL="332740" marR="5080" indent="-320040">
              <a:lnSpc>
                <a:spcPct val="80000"/>
              </a:lnSpc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00">
                <a:latin typeface="Arial"/>
                <a:cs typeface="Arial"/>
              </a:rPr>
              <a:t>Çok </a:t>
            </a:r>
            <a:r>
              <a:rPr dirty="0" sz="2500" spc="-185">
                <a:latin typeface="Arial"/>
                <a:cs typeface="Arial"/>
              </a:rPr>
              <a:t>sorulu </a:t>
            </a:r>
            <a:r>
              <a:rPr dirty="0" sz="2500" spc="-105">
                <a:latin typeface="Arial"/>
                <a:cs typeface="Arial"/>
              </a:rPr>
              <a:t>testlerde </a:t>
            </a:r>
            <a:r>
              <a:rPr dirty="0" sz="2500" spc="-114">
                <a:latin typeface="Arial"/>
                <a:cs typeface="Arial"/>
              </a:rPr>
              <a:t>turlu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229">
                <a:latin typeface="Arial"/>
                <a:cs typeface="Arial"/>
              </a:rPr>
              <a:t>çözme </a:t>
            </a:r>
            <a:r>
              <a:rPr dirty="0" sz="2500" spc="-160">
                <a:latin typeface="Arial"/>
                <a:cs typeface="Arial"/>
              </a:rPr>
              <a:t>yöntemi, </a:t>
            </a:r>
            <a:r>
              <a:rPr dirty="0" sz="2500" spc="-114">
                <a:latin typeface="Arial"/>
                <a:cs typeface="Arial"/>
              </a:rPr>
              <a:t>bilinen  </a:t>
            </a:r>
            <a:r>
              <a:rPr dirty="0" sz="2500" spc="-145">
                <a:latin typeface="Arial"/>
                <a:cs typeface="Arial"/>
              </a:rPr>
              <a:t>soruların </a:t>
            </a:r>
            <a:r>
              <a:rPr dirty="0" sz="2500" spc="-265">
                <a:latin typeface="Arial"/>
                <a:cs typeface="Arial"/>
              </a:rPr>
              <a:t>çözümünü </a:t>
            </a:r>
            <a:r>
              <a:rPr dirty="0" sz="2500" spc="-130">
                <a:latin typeface="Arial"/>
                <a:cs typeface="Arial"/>
              </a:rPr>
              <a:t>hızlandırır. </a:t>
            </a:r>
            <a:r>
              <a:rPr dirty="0" sz="2500" spc="-190">
                <a:latin typeface="Arial"/>
                <a:cs typeface="Arial"/>
              </a:rPr>
              <a:t>Bilinmeyen </a:t>
            </a:r>
            <a:r>
              <a:rPr dirty="0" sz="2500" spc="-90">
                <a:latin typeface="Arial"/>
                <a:cs typeface="Arial"/>
              </a:rPr>
              <a:t>sorularla </a:t>
            </a:r>
            <a:r>
              <a:rPr dirty="0" sz="2500" spc="-185">
                <a:latin typeface="Arial"/>
                <a:cs typeface="Arial"/>
              </a:rPr>
              <a:t>zaman  </a:t>
            </a:r>
            <a:r>
              <a:rPr dirty="0" sz="2500" spc="-120">
                <a:latin typeface="Arial"/>
                <a:cs typeface="Arial"/>
              </a:rPr>
              <a:t>kaybını </a:t>
            </a:r>
            <a:r>
              <a:rPr dirty="0" sz="2500" spc="-150">
                <a:latin typeface="Arial"/>
                <a:cs typeface="Arial"/>
              </a:rPr>
              <a:t>önler. </a:t>
            </a:r>
            <a:r>
              <a:rPr dirty="0" sz="2500" spc="-140">
                <a:latin typeface="Arial"/>
                <a:cs typeface="Arial"/>
              </a:rPr>
              <a:t>Ayni </a:t>
            </a:r>
            <a:r>
              <a:rPr dirty="0" sz="2500" spc="-135">
                <a:latin typeface="Arial"/>
                <a:cs typeface="Arial"/>
              </a:rPr>
              <a:t>zamanda </a:t>
            </a:r>
            <a:r>
              <a:rPr dirty="0" sz="2500" spc="-120">
                <a:latin typeface="Arial"/>
                <a:cs typeface="Arial"/>
              </a:rPr>
              <a:t>zorluk </a:t>
            </a:r>
            <a:r>
              <a:rPr dirty="0" sz="2500" spc="-145">
                <a:latin typeface="Arial"/>
                <a:cs typeface="Arial"/>
              </a:rPr>
              <a:t>derecesi </a:t>
            </a:r>
            <a:r>
              <a:rPr dirty="0" sz="2500" spc="-195">
                <a:latin typeface="Arial"/>
                <a:cs typeface="Arial"/>
              </a:rPr>
              <a:t>yüksek </a:t>
            </a:r>
            <a:r>
              <a:rPr dirty="0" sz="2500" spc="-110">
                <a:latin typeface="Arial"/>
                <a:cs typeface="Arial"/>
              </a:rPr>
              <a:t>sorulara  </a:t>
            </a:r>
            <a:r>
              <a:rPr dirty="0" sz="2500" spc="-125">
                <a:latin typeface="Arial"/>
                <a:cs typeface="Arial"/>
              </a:rPr>
              <a:t>bakmayı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165">
                <a:latin typeface="Arial"/>
                <a:cs typeface="Arial"/>
              </a:rPr>
              <a:t>bu </a:t>
            </a:r>
            <a:r>
              <a:rPr dirty="0" sz="2500" spc="-120">
                <a:latin typeface="Arial"/>
                <a:cs typeface="Arial"/>
              </a:rPr>
              <a:t>sorular </a:t>
            </a:r>
            <a:r>
              <a:rPr dirty="0" sz="2500" spc="-150">
                <a:latin typeface="Arial"/>
                <a:cs typeface="Arial"/>
              </a:rPr>
              <a:t>için </a:t>
            </a:r>
            <a:r>
              <a:rPr dirty="0" sz="2500" spc="-90">
                <a:latin typeface="Arial"/>
                <a:cs typeface="Arial"/>
              </a:rPr>
              <a:t>daha </a:t>
            </a:r>
            <a:r>
              <a:rPr dirty="0" sz="2500" spc="-10">
                <a:latin typeface="Arial"/>
                <a:cs typeface="Arial"/>
              </a:rPr>
              <a:t>fazla </a:t>
            </a:r>
            <a:r>
              <a:rPr dirty="0" sz="2500" spc="-185">
                <a:latin typeface="Arial"/>
                <a:cs typeface="Arial"/>
              </a:rPr>
              <a:t>zaman kullanmasını  </a:t>
            </a:r>
            <a:r>
              <a:rPr dirty="0" sz="2500" spc="-114">
                <a:latin typeface="Arial"/>
                <a:cs typeface="Arial"/>
              </a:rPr>
              <a:t>sağlar.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DC7F46"/>
              </a:buClr>
              <a:buFont typeface="Wingdings"/>
              <a:buChar char=""/>
            </a:pPr>
            <a:endParaRPr sz="3300">
              <a:latin typeface="Times New Roman"/>
              <a:cs typeface="Times New Roman"/>
            </a:endParaRPr>
          </a:p>
          <a:p>
            <a:pPr marL="332740" marR="847090" indent="-320040">
              <a:lnSpc>
                <a:spcPts val="2400"/>
              </a:lnSpc>
              <a:spcBef>
                <a:spcPts val="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15">
                <a:latin typeface="Arial"/>
                <a:cs typeface="Arial"/>
              </a:rPr>
              <a:t>Zaman </a:t>
            </a:r>
            <a:r>
              <a:rPr dirty="0" sz="2500" spc="-155">
                <a:latin typeface="Arial"/>
                <a:cs typeface="Arial"/>
              </a:rPr>
              <a:t>kazanmak </a:t>
            </a:r>
            <a:r>
              <a:rPr dirty="0" sz="2500" spc="-150">
                <a:latin typeface="Arial"/>
                <a:cs typeface="Arial"/>
              </a:rPr>
              <a:t>için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180">
                <a:latin typeface="Arial"/>
                <a:cs typeface="Arial"/>
              </a:rPr>
              <a:t>metni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225">
                <a:latin typeface="Arial"/>
                <a:cs typeface="Arial"/>
              </a:rPr>
              <a:t>kökünü </a:t>
            </a:r>
            <a:r>
              <a:rPr dirty="0" sz="2500" spc="-175">
                <a:latin typeface="Arial"/>
                <a:cs typeface="Arial"/>
              </a:rPr>
              <a:t>okumadan  </a:t>
            </a:r>
            <a:r>
              <a:rPr dirty="0" sz="2500" spc="-135">
                <a:latin typeface="Arial"/>
                <a:cs typeface="Arial"/>
              </a:rPr>
              <a:t>cevap şıklarına </a:t>
            </a:r>
            <a:r>
              <a:rPr dirty="0" sz="2500" spc="-225">
                <a:latin typeface="Arial"/>
                <a:cs typeface="Arial"/>
              </a:rPr>
              <a:t>koşmak </a:t>
            </a:r>
            <a:r>
              <a:rPr dirty="0" sz="2500" spc="-145">
                <a:latin typeface="Arial"/>
                <a:cs typeface="Arial"/>
              </a:rPr>
              <a:t>sizi </a:t>
            </a:r>
            <a:r>
              <a:rPr dirty="0" sz="2500" spc="-75">
                <a:latin typeface="Arial"/>
                <a:cs typeface="Arial"/>
              </a:rPr>
              <a:t>yanılgılara</a:t>
            </a:r>
            <a:r>
              <a:rPr dirty="0" sz="2500" spc="100">
                <a:latin typeface="Arial"/>
                <a:cs typeface="Arial"/>
              </a:rPr>
              <a:t> </a:t>
            </a:r>
            <a:r>
              <a:rPr dirty="0" sz="2500" spc="-130">
                <a:latin typeface="Arial"/>
                <a:cs typeface="Arial"/>
              </a:rPr>
              <a:t>düşürebilir.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17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07484" y="6650735"/>
            <a:ext cx="222059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308703" y="6570777"/>
            <a:ext cx="2791967" cy="5913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35752" y="610108"/>
            <a:ext cx="4114800" cy="6336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02867" y="1060704"/>
            <a:ext cx="2778760" cy="29140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99700"/>
              </a:lnSpc>
              <a:spcBef>
                <a:spcPts val="105"/>
              </a:spcBef>
            </a:pPr>
            <a:r>
              <a:rPr dirty="0" sz="3800" spc="-10">
                <a:solidFill>
                  <a:srgbClr val="000000"/>
                </a:solidFill>
              </a:rPr>
              <a:t>SORULARA  DEĞİŞİK  </a:t>
            </a:r>
            <a:r>
              <a:rPr dirty="0" sz="3800" spc="-20">
                <a:solidFill>
                  <a:srgbClr val="000000"/>
                </a:solidFill>
              </a:rPr>
              <a:t>A</a:t>
            </a:r>
            <a:r>
              <a:rPr dirty="0" sz="3800" spc="-10">
                <a:solidFill>
                  <a:srgbClr val="000000"/>
                </a:solidFill>
              </a:rPr>
              <a:t>ÇIL</a:t>
            </a:r>
            <a:r>
              <a:rPr dirty="0" sz="3800" spc="-20">
                <a:solidFill>
                  <a:srgbClr val="000000"/>
                </a:solidFill>
              </a:rPr>
              <a:t>A</a:t>
            </a:r>
            <a:r>
              <a:rPr dirty="0" sz="3800" spc="-15">
                <a:solidFill>
                  <a:srgbClr val="000000"/>
                </a:solidFill>
              </a:rPr>
              <a:t>RD</a:t>
            </a:r>
            <a:r>
              <a:rPr dirty="0" sz="3800" spc="-20">
                <a:solidFill>
                  <a:srgbClr val="000000"/>
                </a:solidFill>
              </a:rPr>
              <a:t>A</a:t>
            </a:r>
            <a:r>
              <a:rPr dirty="0" sz="3800" spc="-5">
                <a:solidFill>
                  <a:srgbClr val="000000"/>
                </a:solidFill>
              </a:rPr>
              <a:t>N  </a:t>
            </a:r>
            <a:r>
              <a:rPr dirty="0" sz="3800" spc="-95">
                <a:solidFill>
                  <a:srgbClr val="000000"/>
                </a:solidFill>
              </a:rPr>
              <a:t>BAKMAYA  </a:t>
            </a:r>
            <a:r>
              <a:rPr dirty="0" sz="3800" spc="-10">
                <a:solidFill>
                  <a:srgbClr val="000000"/>
                </a:solidFill>
              </a:rPr>
              <a:t>ÇALIŞIN.</a:t>
            </a:r>
            <a:endParaRPr sz="3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928870"/>
          </a:xfrm>
          <a:custGeom>
            <a:avLst/>
            <a:gdLst/>
            <a:ahLst/>
            <a:cxnLst/>
            <a:rect l="l" t="t" r="r" b="b"/>
            <a:pathLst>
              <a:path w="8181340" h="4928870">
                <a:moveTo>
                  <a:pt x="8180832" y="0"/>
                </a:moveTo>
                <a:lnTo>
                  <a:pt x="0" y="0"/>
                </a:lnTo>
                <a:lnTo>
                  <a:pt x="0" y="4928616"/>
                </a:lnTo>
                <a:lnTo>
                  <a:pt x="8180832" y="4928616"/>
                </a:lnTo>
                <a:lnTo>
                  <a:pt x="8180832" y="4913376"/>
                </a:lnTo>
                <a:lnTo>
                  <a:pt x="27432" y="4913376"/>
                </a:lnTo>
                <a:lnTo>
                  <a:pt x="15240" y="4901184"/>
                </a:lnTo>
                <a:lnTo>
                  <a:pt x="27432" y="4901184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928870">
                <a:moveTo>
                  <a:pt x="27432" y="4901184"/>
                </a:moveTo>
                <a:lnTo>
                  <a:pt x="15240" y="4901184"/>
                </a:lnTo>
                <a:lnTo>
                  <a:pt x="27432" y="4913376"/>
                </a:lnTo>
                <a:lnTo>
                  <a:pt x="27432" y="4901184"/>
                </a:lnTo>
                <a:close/>
              </a:path>
              <a:path w="8181340" h="4928870">
                <a:moveTo>
                  <a:pt x="8153400" y="4901184"/>
                </a:moveTo>
                <a:lnTo>
                  <a:pt x="27432" y="4901184"/>
                </a:lnTo>
                <a:lnTo>
                  <a:pt x="27432" y="4913376"/>
                </a:lnTo>
                <a:lnTo>
                  <a:pt x="8153400" y="4913376"/>
                </a:lnTo>
                <a:lnTo>
                  <a:pt x="8153400" y="4901184"/>
                </a:lnTo>
                <a:close/>
              </a:path>
              <a:path w="8181340" h="4928870">
                <a:moveTo>
                  <a:pt x="8153400" y="12191"/>
                </a:moveTo>
                <a:lnTo>
                  <a:pt x="8153400" y="4913376"/>
                </a:lnTo>
                <a:lnTo>
                  <a:pt x="8168640" y="4901184"/>
                </a:lnTo>
                <a:lnTo>
                  <a:pt x="8180832" y="4901184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928870">
                <a:moveTo>
                  <a:pt x="8180832" y="4901184"/>
                </a:moveTo>
                <a:lnTo>
                  <a:pt x="8168640" y="4901184"/>
                </a:lnTo>
                <a:lnTo>
                  <a:pt x="8153400" y="4913376"/>
                </a:lnTo>
                <a:lnTo>
                  <a:pt x="8180832" y="4913376"/>
                </a:lnTo>
                <a:lnTo>
                  <a:pt x="8180832" y="4901184"/>
                </a:lnTo>
                <a:close/>
              </a:path>
              <a:path w="8181340" h="492887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92887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92887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2807"/>
            <a:ext cx="7976234" cy="485013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508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25">
                <a:latin typeface="Arial"/>
                <a:cs typeface="Arial"/>
              </a:rPr>
              <a:t>Soruları </a:t>
            </a:r>
            <a:r>
              <a:rPr dirty="0" sz="2500" spc="-170">
                <a:latin typeface="Arial"/>
                <a:cs typeface="Arial"/>
              </a:rPr>
              <a:t>okurken </a:t>
            </a:r>
            <a:r>
              <a:rPr dirty="0" sz="2500" spc="-185">
                <a:latin typeface="Arial"/>
                <a:cs typeface="Arial"/>
              </a:rPr>
              <a:t>hızınızı </a:t>
            </a:r>
            <a:r>
              <a:rPr dirty="0" sz="2500" spc="-215">
                <a:latin typeface="Arial"/>
                <a:cs typeface="Arial"/>
              </a:rPr>
              <a:t>kesecek </a:t>
            </a:r>
            <a:r>
              <a:rPr dirty="0" sz="2500" spc="-105">
                <a:latin typeface="Arial"/>
                <a:cs typeface="Arial"/>
              </a:rPr>
              <a:t>davranışlar </a:t>
            </a:r>
            <a:r>
              <a:rPr dirty="0" sz="2500" spc="-60">
                <a:latin typeface="Arial"/>
                <a:cs typeface="Arial"/>
              </a:rPr>
              <a:t>olabilir. </a:t>
            </a:r>
            <a:r>
              <a:rPr dirty="0" sz="2500" spc="-150">
                <a:latin typeface="Arial"/>
                <a:cs typeface="Arial"/>
              </a:rPr>
              <a:t>Mesela  </a:t>
            </a:r>
            <a:r>
              <a:rPr dirty="0" sz="2500" spc="-200">
                <a:latin typeface="Arial"/>
                <a:cs typeface="Arial"/>
              </a:rPr>
              <a:t>sesli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125">
                <a:latin typeface="Arial"/>
                <a:cs typeface="Arial"/>
              </a:rPr>
              <a:t>alışkanlığı, </a:t>
            </a:r>
            <a:r>
              <a:rPr dirty="0" sz="2500" spc="-105">
                <a:latin typeface="Arial"/>
                <a:cs typeface="Arial"/>
              </a:rPr>
              <a:t>dudak </a:t>
            </a:r>
            <a:r>
              <a:rPr dirty="0" sz="2500" spc="-65">
                <a:latin typeface="Arial"/>
                <a:cs typeface="Arial"/>
              </a:rPr>
              <a:t>kıpırdatarak </a:t>
            </a:r>
            <a:r>
              <a:rPr dirty="0" sz="2500" spc="-170">
                <a:latin typeface="Arial"/>
                <a:cs typeface="Arial"/>
              </a:rPr>
              <a:t>okumaya  </a:t>
            </a:r>
            <a:r>
              <a:rPr dirty="0" sz="2500" spc="-185">
                <a:latin typeface="Arial"/>
                <a:cs typeface="Arial"/>
              </a:rPr>
              <a:t>çalışmak, </a:t>
            </a:r>
            <a:r>
              <a:rPr dirty="0" sz="2500" spc="-200">
                <a:latin typeface="Arial"/>
                <a:cs typeface="Arial"/>
              </a:rPr>
              <a:t>okunan </a:t>
            </a:r>
            <a:r>
              <a:rPr dirty="0" sz="2500" spc="-145">
                <a:latin typeface="Arial"/>
                <a:cs typeface="Arial"/>
              </a:rPr>
              <a:t>her </a:t>
            </a:r>
            <a:r>
              <a:rPr dirty="0" sz="2500" spc="-85">
                <a:latin typeface="Arial"/>
                <a:cs typeface="Arial"/>
              </a:rPr>
              <a:t>ifadenin </a:t>
            </a:r>
            <a:r>
              <a:rPr dirty="0" sz="2500" spc="-110">
                <a:latin typeface="Arial"/>
                <a:cs typeface="Arial"/>
              </a:rPr>
              <a:t>altını </a:t>
            </a:r>
            <a:r>
              <a:rPr dirty="0" sz="2500" spc="-195">
                <a:latin typeface="Arial"/>
                <a:cs typeface="Arial"/>
              </a:rPr>
              <a:t>çizmek </a:t>
            </a:r>
            <a:r>
              <a:rPr dirty="0" sz="2500" spc="-45">
                <a:latin typeface="Arial"/>
                <a:cs typeface="Arial"/>
              </a:rPr>
              <a:t>gibi. </a:t>
            </a:r>
            <a:r>
              <a:rPr dirty="0" sz="2500" spc="-150">
                <a:latin typeface="Arial"/>
                <a:cs typeface="Arial"/>
              </a:rPr>
              <a:t>Hızlı </a:t>
            </a:r>
            <a:r>
              <a:rPr dirty="0" sz="2500" spc="-204">
                <a:latin typeface="Arial"/>
                <a:cs typeface="Arial"/>
              </a:rPr>
              <a:t>okuma  </a:t>
            </a:r>
            <a:r>
              <a:rPr dirty="0" sz="2500" spc="-95">
                <a:latin typeface="Arial"/>
                <a:cs typeface="Arial"/>
              </a:rPr>
              <a:t>teknikleri </a:t>
            </a:r>
            <a:r>
              <a:rPr dirty="0" sz="2500" spc="-130">
                <a:latin typeface="Arial"/>
                <a:cs typeface="Arial"/>
              </a:rPr>
              <a:t>kullanılmalı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210">
                <a:latin typeface="Arial"/>
                <a:cs typeface="Arial"/>
              </a:rPr>
              <a:t>sınav </a:t>
            </a:r>
            <a:r>
              <a:rPr dirty="0" sz="2500" spc="-215">
                <a:latin typeface="Arial"/>
                <a:cs typeface="Arial"/>
              </a:rPr>
              <a:t>öncesi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90">
                <a:latin typeface="Arial"/>
                <a:cs typeface="Arial"/>
              </a:rPr>
              <a:t>egzersizleriyle 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185">
                <a:latin typeface="Arial"/>
                <a:cs typeface="Arial"/>
              </a:rPr>
              <a:t>hızınızı </a:t>
            </a:r>
            <a:r>
              <a:rPr dirty="0" sz="2500" spc="-130">
                <a:latin typeface="Arial"/>
                <a:cs typeface="Arial"/>
              </a:rPr>
              <a:t>arttırmalısınız.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210">
                <a:latin typeface="Arial"/>
                <a:cs typeface="Arial"/>
              </a:rPr>
              <a:t>cümlesini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180">
                <a:latin typeface="Arial"/>
                <a:cs typeface="Arial"/>
              </a:rPr>
              <a:t>metni </a:t>
            </a:r>
            <a:r>
              <a:rPr dirty="0" sz="2500" spc="-170">
                <a:latin typeface="Arial"/>
                <a:cs typeface="Arial"/>
              </a:rPr>
              <a:t>okurken  </a:t>
            </a:r>
            <a:r>
              <a:rPr dirty="0" sz="2500" spc="-110">
                <a:latin typeface="Arial"/>
                <a:cs typeface="Arial"/>
              </a:rPr>
              <a:t>kelimeleri tek tek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105">
                <a:latin typeface="Arial"/>
                <a:cs typeface="Arial"/>
              </a:rPr>
              <a:t>yerine </a:t>
            </a:r>
            <a:r>
              <a:rPr dirty="0" sz="2500" spc="-75">
                <a:latin typeface="Arial"/>
                <a:cs typeface="Arial"/>
              </a:rPr>
              <a:t>gruplandırarak </a:t>
            </a:r>
            <a:r>
              <a:rPr dirty="0" sz="2500" spc="-190">
                <a:latin typeface="Arial"/>
                <a:cs typeface="Arial"/>
              </a:rPr>
              <a:t>okuyun. </a:t>
            </a:r>
            <a:r>
              <a:rPr dirty="0" sz="2500" spc="-150">
                <a:latin typeface="Arial"/>
                <a:cs typeface="Arial"/>
              </a:rPr>
              <a:t>Hızlı 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285">
                <a:latin typeface="Arial"/>
                <a:cs typeface="Arial"/>
              </a:rPr>
              <a:t>hem </a:t>
            </a:r>
            <a:r>
              <a:rPr dirty="0" sz="2500" spc="-125">
                <a:latin typeface="Arial"/>
                <a:cs typeface="Arial"/>
              </a:rPr>
              <a:t>anlamayı </a:t>
            </a:r>
            <a:r>
              <a:rPr dirty="0" sz="2500" spc="-90">
                <a:latin typeface="Arial"/>
                <a:cs typeface="Arial"/>
              </a:rPr>
              <a:t>kolaylaştırır </a:t>
            </a:r>
            <a:r>
              <a:rPr dirty="0" sz="2500" spc="-285">
                <a:latin typeface="Arial"/>
                <a:cs typeface="Arial"/>
              </a:rPr>
              <a:t>hem </a:t>
            </a:r>
            <a:r>
              <a:rPr dirty="0" sz="2500" spc="-85">
                <a:latin typeface="Arial"/>
                <a:cs typeface="Arial"/>
              </a:rPr>
              <a:t>de </a:t>
            </a:r>
            <a:r>
              <a:rPr dirty="0" sz="2500" spc="-90">
                <a:latin typeface="Arial"/>
                <a:cs typeface="Arial"/>
              </a:rPr>
              <a:t>daha az  </a:t>
            </a:r>
            <a:r>
              <a:rPr dirty="0" sz="2500" spc="-150">
                <a:latin typeface="Arial"/>
                <a:cs typeface="Arial"/>
              </a:rPr>
              <a:t>yorulmanızı </a:t>
            </a:r>
            <a:r>
              <a:rPr dirty="0" sz="2500" spc="-114">
                <a:latin typeface="Arial"/>
                <a:cs typeface="Arial"/>
              </a:rPr>
              <a:t>sağlar. </a:t>
            </a:r>
            <a:r>
              <a:rPr dirty="0" sz="2500" spc="-145">
                <a:latin typeface="Arial"/>
                <a:cs typeface="Arial"/>
              </a:rPr>
              <a:t>Bir </a:t>
            </a:r>
            <a:r>
              <a:rPr dirty="0" sz="2500" spc="-40">
                <a:latin typeface="Arial"/>
                <a:cs typeface="Arial"/>
              </a:rPr>
              <a:t>diğer </a:t>
            </a:r>
            <a:r>
              <a:rPr dirty="0" sz="2500" spc="-95">
                <a:latin typeface="Arial"/>
                <a:cs typeface="Arial"/>
              </a:rPr>
              <a:t>faydası </a:t>
            </a:r>
            <a:r>
              <a:rPr dirty="0" sz="2500" spc="-20">
                <a:latin typeface="Arial"/>
                <a:cs typeface="Arial"/>
              </a:rPr>
              <a:t>da </a:t>
            </a:r>
            <a:r>
              <a:rPr dirty="0" sz="2500" spc="-90">
                <a:latin typeface="Arial"/>
                <a:cs typeface="Arial"/>
              </a:rPr>
              <a:t>dikkatimizi daha  </a:t>
            </a:r>
            <a:r>
              <a:rPr dirty="0" sz="2500" spc="-200">
                <a:latin typeface="Arial"/>
                <a:cs typeface="Arial"/>
              </a:rPr>
              <a:t>çok </a:t>
            </a:r>
            <a:r>
              <a:rPr dirty="0" sz="2500" spc="-130">
                <a:latin typeface="Arial"/>
                <a:cs typeface="Arial"/>
              </a:rPr>
              <a:t>toplamamıza</a:t>
            </a:r>
            <a:r>
              <a:rPr dirty="0" sz="2500" spc="-300">
                <a:latin typeface="Arial"/>
                <a:cs typeface="Arial"/>
              </a:rPr>
              <a:t> </a:t>
            </a:r>
            <a:r>
              <a:rPr dirty="0" sz="2500" spc="-80">
                <a:latin typeface="Arial"/>
                <a:cs typeface="Arial"/>
              </a:rPr>
              <a:t>yarar.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DC7F46"/>
              </a:buClr>
              <a:buFont typeface="Wingdings"/>
              <a:buChar char=""/>
            </a:pPr>
            <a:endParaRPr sz="3250">
              <a:latin typeface="Times New Roman"/>
              <a:cs typeface="Times New Roman"/>
            </a:endParaRPr>
          </a:p>
          <a:p>
            <a:pPr marL="332740" marR="14604" indent="-320040">
              <a:lnSpc>
                <a:spcPts val="2400"/>
              </a:lnSpc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60">
                <a:latin typeface="Arial"/>
                <a:cs typeface="Arial"/>
              </a:rPr>
              <a:t>Sınavda </a:t>
            </a:r>
            <a:r>
              <a:rPr dirty="0" sz="2500" spc="-185">
                <a:latin typeface="Arial"/>
                <a:cs typeface="Arial"/>
              </a:rPr>
              <a:t>zaman </a:t>
            </a:r>
            <a:r>
              <a:rPr dirty="0" sz="2500" spc="-175">
                <a:latin typeface="Arial"/>
                <a:cs typeface="Arial"/>
              </a:rPr>
              <a:t>kullanımını </a:t>
            </a:r>
            <a:r>
              <a:rPr dirty="0" sz="2500" spc="-220">
                <a:latin typeface="Arial"/>
                <a:cs typeface="Arial"/>
              </a:rPr>
              <a:t>en </a:t>
            </a:r>
            <a:r>
              <a:rPr dirty="0" sz="2500" spc="-10">
                <a:latin typeface="Arial"/>
                <a:cs typeface="Arial"/>
              </a:rPr>
              <a:t>fazla </a:t>
            </a:r>
            <a:r>
              <a:rPr dirty="0" sz="2500" spc="-80">
                <a:latin typeface="Arial"/>
                <a:cs typeface="Arial"/>
              </a:rPr>
              <a:t>zora </a:t>
            </a:r>
            <a:r>
              <a:rPr dirty="0" sz="2500" spc="-204">
                <a:latin typeface="Arial"/>
                <a:cs typeface="Arial"/>
              </a:rPr>
              <a:t>sokan </a:t>
            </a:r>
            <a:r>
              <a:rPr dirty="0" sz="2500" spc="-70">
                <a:latin typeface="Arial"/>
                <a:cs typeface="Arial"/>
              </a:rPr>
              <a:t>bildiklerimizi  </a:t>
            </a:r>
            <a:r>
              <a:rPr dirty="0" sz="2500" spc="-170">
                <a:latin typeface="Arial"/>
                <a:cs typeface="Arial"/>
              </a:rPr>
              <a:t>ve </a:t>
            </a:r>
            <a:r>
              <a:rPr dirty="0" sz="2500" spc="-105">
                <a:latin typeface="Arial"/>
                <a:cs typeface="Arial"/>
              </a:rPr>
              <a:t>bilmediklerimiz </a:t>
            </a:r>
            <a:r>
              <a:rPr dirty="0" sz="2500" spc="-60">
                <a:latin typeface="Arial"/>
                <a:cs typeface="Arial"/>
              </a:rPr>
              <a:t>değil, </a:t>
            </a:r>
            <a:r>
              <a:rPr dirty="0" sz="2500" spc="-50">
                <a:latin typeface="Arial"/>
                <a:cs typeface="Arial"/>
              </a:rPr>
              <a:t>biraz </a:t>
            </a:r>
            <a:r>
              <a:rPr dirty="0" sz="2500" spc="-70">
                <a:latin typeface="Arial"/>
                <a:cs typeface="Arial"/>
              </a:rPr>
              <a:t>bildiğimiz </a:t>
            </a:r>
            <a:r>
              <a:rPr dirty="0" sz="2500" spc="-60">
                <a:latin typeface="Arial"/>
                <a:cs typeface="Arial"/>
              </a:rPr>
              <a:t>ya </a:t>
            </a:r>
            <a:r>
              <a:rPr dirty="0" sz="2500" spc="-20">
                <a:latin typeface="Arial"/>
                <a:cs typeface="Arial"/>
              </a:rPr>
              <a:t>da </a:t>
            </a:r>
            <a:r>
              <a:rPr dirty="0" sz="2500" spc="-85">
                <a:latin typeface="Arial"/>
                <a:cs typeface="Arial"/>
              </a:rPr>
              <a:t>tereddüt  </a:t>
            </a:r>
            <a:r>
              <a:rPr dirty="0" sz="2500" spc="-90">
                <a:latin typeface="Arial"/>
                <a:cs typeface="Arial"/>
              </a:rPr>
              <a:t>ettiğimiz </a:t>
            </a:r>
            <a:r>
              <a:rPr dirty="0" sz="2500" spc="-120">
                <a:latin typeface="Arial"/>
                <a:cs typeface="Arial"/>
              </a:rPr>
              <a:t>sorulardır. </a:t>
            </a:r>
            <a:r>
              <a:rPr dirty="0" sz="2500" spc="-360">
                <a:latin typeface="Arial"/>
                <a:cs typeface="Arial"/>
              </a:rPr>
              <a:t>Bu </a:t>
            </a:r>
            <a:r>
              <a:rPr dirty="0" sz="2500" spc="-155">
                <a:latin typeface="Arial"/>
                <a:cs typeface="Arial"/>
              </a:rPr>
              <a:t>yüzden </a:t>
            </a:r>
            <a:r>
              <a:rPr dirty="0" sz="2500" spc="-120">
                <a:latin typeface="Arial"/>
                <a:cs typeface="Arial"/>
              </a:rPr>
              <a:t>soruyla </a:t>
            </a:r>
            <a:r>
              <a:rPr dirty="0" sz="2500" spc="-140">
                <a:latin typeface="Arial"/>
                <a:cs typeface="Arial"/>
              </a:rPr>
              <a:t>inatlaşmak, </a:t>
            </a:r>
            <a:r>
              <a:rPr dirty="0" sz="2500" spc="-65">
                <a:latin typeface="Arial"/>
                <a:cs typeface="Arial"/>
              </a:rPr>
              <a:t>“bu  </a:t>
            </a:r>
            <a:r>
              <a:rPr dirty="0" sz="2500" spc="-185">
                <a:latin typeface="Arial"/>
                <a:cs typeface="Arial"/>
              </a:rPr>
              <a:t>soruyu </a:t>
            </a:r>
            <a:r>
              <a:rPr dirty="0" sz="2500" spc="-254">
                <a:latin typeface="Arial"/>
                <a:cs typeface="Arial"/>
              </a:rPr>
              <a:t>çözmezsem </a:t>
            </a:r>
            <a:r>
              <a:rPr dirty="0" sz="2500" spc="-140">
                <a:latin typeface="Arial"/>
                <a:cs typeface="Arial"/>
              </a:rPr>
              <a:t>ölürüm!” </a:t>
            </a:r>
            <a:r>
              <a:rPr dirty="0" sz="2500" spc="-155">
                <a:latin typeface="Arial"/>
                <a:cs typeface="Arial"/>
              </a:rPr>
              <a:t>mantığı testin </a:t>
            </a:r>
            <a:r>
              <a:rPr dirty="0" sz="2500" spc="-210">
                <a:latin typeface="Arial"/>
                <a:cs typeface="Arial"/>
              </a:rPr>
              <a:t>sonunda </a:t>
            </a:r>
            <a:r>
              <a:rPr dirty="0" sz="2500" spc="-190">
                <a:latin typeface="Arial"/>
                <a:cs typeface="Arial"/>
              </a:rPr>
              <a:t>hüsrana  </a:t>
            </a:r>
            <a:r>
              <a:rPr dirty="0" sz="2500" spc="-130">
                <a:latin typeface="Arial"/>
                <a:cs typeface="Arial"/>
              </a:rPr>
              <a:t>uğrama </a:t>
            </a:r>
            <a:r>
              <a:rPr dirty="0" sz="2500" spc="-125">
                <a:latin typeface="Arial"/>
                <a:cs typeface="Arial"/>
              </a:rPr>
              <a:t>riskini</a:t>
            </a:r>
            <a:r>
              <a:rPr dirty="0" sz="2500" spc="75">
                <a:latin typeface="Arial"/>
                <a:cs typeface="Arial"/>
              </a:rPr>
              <a:t> </a:t>
            </a:r>
            <a:r>
              <a:rPr dirty="0" sz="2500" spc="-50">
                <a:latin typeface="Arial"/>
                <a:cs typeface="Arial"/>
              </a:rPr>
              <a:t>artırabilir.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19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27359" y="6642201"/>
            <a:ext cx="2389631" cy="1950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65580" y="1894048"/>
            <a:ext cx="7539990" cy="3749040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dirty="0" sz="4400" spc="-500" b="1">
                <a:latin typeface="Arial"/>
                <a:cs typeface="Arial"/>
              </a:rPr>
              <a:t>Test </a:t>
            </a:r>
            <a:r>
              <a:rPr dirty="0" sz="4400" spc="-380" b="1">
                <a:latin typeface="Arial"/>
                <a:cs typeface="Arial"/>
              </a:rPr>
              <a:t>çözmede </a:t>
            </a:r>
            <a:r>
              <a:rPr dirty="0" sz="4400" spc="-120" b="1">
                <a:latin typeface="Arial"/>
                <a:cs typeface="Arial"/>
              </a:rPr>
              <a:t>3 </a:t>
            </a:r>
            <a:r>
              <a:rPr dirty="0" sz="4400" spc="-400" b="1">
                <a:latin typeface="Arial"/>
                <a:cs typeface="Arial"/>
              </a:rPr>
              <a:t>unsur</a:t>
            </a:r>
            <a:r>
              <a:rPr dirty="0" sz="4400" spc="-780" b="1">
                <a:latin typeface="Arial"/>
                <a:cs typeface="Arial"/>
              </a:rPr>
              <a:t> </a:t>
            </a:r>
            <a:r>
              <a:rPr dirty="0" sz="4400" spc="-270" b="1">
                <a:latin typeface="Arial"/>
                <a:cs typeface="Arial"/>
              </a:rPr>
              <a:t>önemlidir:</a:t>
            </a:r>
            <a:endParaRPr sz="44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10"/>
              </a:spcBef>
              <a:buClr>
                <a:srgbClr val="FF0000"/>
              </a:buClr>
              <a:buSzPct val="60000"/>
              <a:buFont typeface="Wingdings"/>
              <a:buChar char=""/>
              <a:tabLst>
                <a:tab pos="332740" algn="l"/>
              </a:tabLst>
            </a:pPr>
            <a:r>
              <a:rPr dirty="0" sz="6000" spc="-400" b="1">
                <a:latin typeface="Arial"/>
                <a:cs typeface="Arial"/>
              </a:rPr>
              <a:t>Bilgi</a:t>
            </a:r>
            <a:endParaRPr sz="60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FF0000"/>
              </a:buClr>
              <a:buSzPct val="60000"/>
              <a:buFont typeface="Wingdings"/>
              <a:buChar char=""/>
              <a:tabLst>
                <a:tab pos="332740" algn="l"/>
              </a:tabLst>
            </a:pPr>
            <a:r>
              <a:rPr dirty="0" sz="6000" spc="-625" b="1">
                <a:latin typeface="Arial"/>
                <a:cs typeface="Arial"/>
              </a:rPr>
              <a:t>Yorum</a:t>
            </a:r>
            <a:endParaRPr sz="60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695"/>
              </a:spcBef>
              <a:buClr>
                <a:srgbClr val="FF0000"/>
              </a:buClr>
              <a:buSzPct val="60000"/>
              <a:buFont typeface="Wingdings"/>
              <a:buChar char=""/>
              <a:tabLst>
                <a:tab pos="332740" algn="l"/>
              </a:tabLst>
            </a:pPr>
            <a:r>
              <a:rPr dirty="0" sz="6000" spc="-254" b="1">
                <a:latin typeface="Arial"/>
                <a:cs typeface="Arial"/>
              </a:rPr>
              <a:t>Hız</a:t>
            </a:r>
            <a:endParaRPr sz="6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7044" y="1612391"/>
            <a:ext cx="1066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07484" y="6650735"/>
            <a:ext cx="222059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67923" y="6582528"/>
            <a:ext cx="3304032" cy="8168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01953"/>
            <a:ext cx="7885430" cy="393763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332740" marR="5080" indent="-320040">
              <a:lnSpc>
                <a:spcPts val="2110"/>
              </a:lnSpc>
              <a:spcBef>
                <a:spcPts val="620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75">
                <a:latin typeface="Arial"/>
                <a:cs typeface="Arial"/>
              </a:rPr>
              <a:t>Soru </a:t>
            </a:r>
            <a:r>
              <a:rPr dirty="0" sz="2200" spc="-114">
                <a:latin typeface="Arial"/>
                <a:cs typeface="Arial"/>
              </a:rPr>
              <a:t>içinde </a:t>
            </a:r>
            <a:r>
              <a:rPr dirty="0" sz="2200" spc="-165">
                <a:latin typeface="Arial"/>
                <a:cs typeface="Arial"/>
              </a:rPr>
              <a:t>geçen </a:t>
            </a:r>
            <a:r>
              <a:rPr dirty="0" sz="2200" spc="-100">
                <a:latin typeface="Arial"/>
                <a:cs typeface="Arial"/>
              </a:rPr>
              <a:t>ipuçlarından </a:t>
            </a:r>
            <a:r>
              <a:rPr dirty="0" sz="2200" spc="-70">
                <a:latin typeface="Arial"/>
                <a:cs typeface="Arial"/>
              </a:rPr>
              <a:t>faydalanmayı </a:t>
            </a:r>
            <a:r>
              <a:rPr dirty="0" sz="2200" spc="-75">
                <a:latin typeface="Arial"/>
                <a:cs typeface="Arial"/>
              </a:rPr>
              <a:t>bilin. </a:t>
            </a:r>
            <a:r>
              <a:rPr dirty="0" sz="2200" spc="-155">
                <a:latin typeface="Arial"/>
                <a:cs typeface="Arial"/>
              </a:rPr>
              <a:t>Bunlar </a:t>
            </a:r>
            <a:r>
              <a:rPr dirty="0" sz="2200" spc="-40">
                <a:latin typeface="Arial"/>
                <a:cs typeface="Arial"/>
              </a:rPr>
              <a:t>altı </a:t>
            </a:r>
            <a:r>
              <a:rPr dirty="0" sz="2200" spc="-85">
                <a:latin typeface="Arial"/>
                <a:cs typeface="Arial"/>
              </a:rPr>
              <a:t>çizili,  </a:t>
            </a:r>
            <a:r>
              <a:rPr dirty="0" sz="2200" spc="-150">
                <a:latin typeface="Arial"/>
                <a:cs typeface="Arial"/>
              </a:rPr>
              <a:t>koyu </a:t>
            </a:r>
            <a:r>
              <a:rPr dirty="0" sz="2200" spc="-95">
                <a:latin typeface="Arial"/>
                <a:cs typeface="Arial"/>
              </a:rPr>
              <a:t>puntoyla </a:t>
            </a:r>
            <a:r>
              <a:rPr dirty="0" sz="2200" spc="-155">
                <a:latin typeface="Arial"/>
                <a:cs typeface="Arial"/>
              </a:rPr>
              <a:t>yazılmış, </a:t>
            </a:r>
            <a:r>
              <a:rPr dirty="0" sz="2200" spc="-85">
                <a:latin typeface="Arial"/>
                <a:cs typeface="Arial"/>
              </a:rPr>
              <a:t>tırnak </a:t>
            </a:r>
            <a:r>
              <a:rPr dirty="0" sz="2200" spc="-130">
                <a:latin typeface="Arial"/>
                <a:cs typeface="Arial"/>
              </a:rPr>
              <a:t>içinde, </a:t>
            </a:r>
            <a:r>
              <a:rPr dirty="0" sz="2200" spc="-45">
                <a:latin typeface="Arial"/>
                <a:cs typeface="Arial"/>
              </a:rPr>
              <a:t>değildir, </a:t>
            </a:r>
            <a:r>
              <a:rPr dirty="0" sz="2200" spc="-130">
                <a:latin typeface="Arial"/>
                <a:cs typeface="Arial"/>
              </a:rPr>
              <a:t>olmaz, her </a:t>
            </a:r>
            <a:r>
              <a:rPr dirty="0" sz="2200" spc="-155">
                <a:latin typeface="Arial"/>
                <a:cs typeface="Arial"/>
              </a:rPr>
              <a:t>zaman,  </a:t>
            </a:r>
            <a:r>
              <a:rPr dirty="0" sz="2200" spc="-95">
                <a:latin typeface="Arial"/>
                <a:cs typeface="Arial"/>
              </a:rPr>
              <a:t>hiçbir </a:t>
            </a:r>
            <a:r>
              <a:rPr dirty="0" sz="2200" spc="-155">
                <a:latin typeface="Arial"/>
                <a:cs typeface="Arial"/>
              </a:rPr>
              <a:t>zaman, </a:t>
            </a:r>
            <a:r>
              <a:rPr dirty="0" sz="2200" spc="-160">
                <a:latin typeface="Arial"/>
                <a:cs typeface="Arial"/>
              </a:rPr>
              <a:t>bütün, </a:t>
            </a:r>
            <a:r>
              <a:rPr dirty="0" sz="2200" spc="-155">
                <a:latin typeface="Arial"/>
                <a:cs typeface="Arial"/>
              </a:rPr>
              <a:t>zaman zaman, </a:t>
            </a:r>
            <a:r>
              <a:rPr dirty="0" sz="2200" spc="-125">
                <a:latin typeface="Arial"/>
                <a:cs typeface="Arial"/>
              </a:rPr>
              <a:t>yoktur, </a:t>
            </a:r>
            <a:r>
              <a:rPr dirty="0" sz="2200" spc="-85">
                <a:latin typeface="Arial"/>
                <a:cs typeface="Arial"/>
              </a:rPr>
              <a:t>vardır, </a:t>
            </a:r>
            <a:r>
              <a:rPr dirty="0" sz="2200" spc="-60">
                <a:latin typeface="Arial"/>
                <a:cs typeface="Arial"/>
              </a:rPr>
              <a:t>birbirinden </a:t>
            </a:r>
            <a:r>
              <a:rPr dirty="0" sz="2200" spc="-35">
                <a:latin typeface="Arial"/>
                <a:cs typeface="Arial"/>
              </a:rPr>
              <a:t>farklı,  </a:t>
            </a:r>
            <a:r>
              <a:rPr dirty="0" sz="2200" spc="-45">
                <a:latin typeface="Arial"/>
                <a:cs typeface="Arial"/>
              </a:rPr>
              <a:t>birbirine </a:t>
            </a:r>
            <a:r>
              <a:rPr dirty="0" sz="2200" spc="-130">
                <a:latin typeface="Arial"/>
                <a:cs typeface="Arial"/>
              </a:rPr>
              <a:t>benzer, </a:t>
            </a:r>
            <a:r>
              <a:rPr dirty="0" sz="2200" spc="-120">
                <a:latin typeface="Arial"/>
                <a:cs typeface="Arial"/>
              </a:rPr>
              <a:t>eşdeğer, </a:t>
            </a:r>
            <a:r>
              <a:rPr dirty="0" sz="2200" spc="-65">
                <a:latin typeface="Arial"/>
                <a:cs typeface="Arial"/>
              </a:rPr>
              <a:t>birden </a:t>
            </a:r>
            <a:r>
              <a:rPr dirty="0" sz="2200" spc="-30">
                <a:latin typeface="Arial"/>
                <a:cs typeface="Arial"/>
              </a:rPr>
              <a:t>fazla, </a:t>
            </a:r>
            <a:r>
              <a:rPr dirty="0" sz="2200" spc="-45">
                <a:latin typeface="Arial"/>
                <a:cs typeface="Arial"/>
              </a:rPr>
              <a:t>ayrı </a:t>
            </a:r>
            <a:r>
              <a:rPr dirty="0" sz="2200" spc="-60">
                <a:latin typeface="Arial"/>
                <a:cs typeface="Arial"/>
              </a:rPr>
              <a:t>ayrı, </a:t>
            </a:r>
            <a:r>
              <a:rPr dirty="0" sz="2200" spc="-135">
                <a:latin typeface="Arial"/>
                <a:cs typeface="Arial"/>
              </a:rPr>
              <a:t>iç </a:t>
            </a:r>
            <a:r>
              <a:rPr dirty="0" sz="2200" spc="-155">
                <a:latin typeface="Arial"/>
                <a:cs typeface="Arial"/>
              </a:rPr>
              <a:t>içe, </a:t>
            </a:r>
            <a:r>
              <a:rPr dirty="0" sz="2200" spc="-120">
                <a:latin typeface="Arial"/>
                <a:cs typeface="Arial"/>
              </a:rPr>
              <a:t>yan </a:t>
            </a:r>
            <a:r>
              <a:rPr dirty="0" sz="2200" spc="-100">
                <a:latin typeface="Arial"/>
                <a:cs typeface="Arial"/>
              </a:rPr>
              <a:t>yana,  </a:t>
            </a:r>
            <a:r>
              <a:rPr dirty="0" sz="2200" spc="-110">
                <a:latin typeface="Arial"/>
                <a:cs typeface="Arial"/>
              </a:rPr>
              <a:t>ikisi </a:t>
            </a:r>
            <a:r>
              <a:rPr dirty="0" sz="2200" spc="-5">
                <a:latin typeface="Arial"/>
                <a:cs typeface="Arial"/>
              </a:rPr>
              <a:t>bir </a:t>
            </a:r>
            <a:r>
              <a:rPr dirty="0" sz="2200" spc="-25">
                <a:latin typeface="Arial"/>
                <a:cs typeface="Arial"/>
              </a:rPr>
              <a:t>arada, </a:t>
            </a:r>
            <a:r>
              <a:rPr dirty="0" sz="2200" spc="-95">
                <a:latin typeface="Arial"/>
                <a:cs typeface="Arial"/>
              </a:rPr>
              <a:t>ana </a:t>
            </a:r>
            <a:r>
              <a:rPr dirty="0" sz="2200" spc="-225">
                <a:latin typeface="Arial"/>
                <a:cs typeface="Arial"/>
              </a:rPr>
              <a:t>düşünce, </a:t>
            </a:r>
            <a:r>
              <a:rPr dirty="0" sz="2200" spc="-120">
                <a:latin typeface="Arial"/>
                <a:cs typeface="Arial"/>
              </a:rPr>
              <a:t>yan </a:t>
            </a:r>
            <a:r>
              <a:rPr dirty="0" sz="2200" spc="-225">
                <a:latin typeface="Arial"/>
                <a:cs typeface="Arial"/>
              </a:rPr>
              <a:t>düşünce, </a:t>
            </a:r>
            <a:r>
              <a:rPr dirty="0" sz="2200" spc="-110">
                <a:latin typeface="Arial"/>
                <a:cs typeface="Arial"/>
              </a:rPr>
              <a:t>benzer </a:t>
            </a:r>
            <a:r>
              <a:rPr dirty="0" sz="2200" spc="-225">
                <a:latin typeface="Arial"/>
                <a:cs typeface="Arial"/>
              </a:rPr>
              <a:t>düşünce, </a:t>
            </a:r>
            <a:r>
              <a:rPr dirty="0" sz="2200" spc="-100">
                <a:latin typeface="Arial"/>
                <a:cs typeface="Arial"/>
              </a:rPr>
              <a:t>asla,  genellikle, </a:t>
            </a:r>
            <a:r>
              <a:rPr dirty="0" sz="2200" spc="-155">
                <a:latin typeface="Arial"/>
                <a:cs typeface="Arial"/>
              </a:rPr>
              <a:t>çoğu, </a:t>
            </a:r>
            <a:r>
              <a:rPr dirty="0" sz="2200" spc="-110">
                <a:latin typeface="Arial"/>
                <a:cs typeface="Arial"/>
              </a:rPr>
              <a:t>vb.</a:t>
            </a:r>
            <a:r>
              <a:rPr dirty="0" sz="2200" spc="-210">
                <a:latin typeface="Arial"/>
                <a:cs typeface="Arial"/>
              </a:rPr>
              <a:t> </a:t>
            </a:r>
            <a:r>
              <a:rPr dirty="0" sz="2200" spc="-90">
                <a:latin typeface="Arial"/>
                <a:cs typeface="Arial"/>
              </a:rPr>
              <a:t>ipuçlarıdır.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DC7F46"/>
              </a:buClr>
              <a:buFont typeface="Wingdings"/>
              <a:buChar char=""/>
            </a:pPr>
            <a:endParaRPr sz="3050">
              <a:latin typeface="Times New Roman"/>
              <a:cs typeface="Times New Roman"/>
            </a:endParaRPr>
          </a:p>
          <a:p>
            <a:pPr marL="332740" marR="49530" indent="-320040">
              <a:lnSpc>
                <a:spcPct val="80000"/>
              </a:lnSpc>
              <a:spcBef>
                <a:spcPts val="5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05">
                <a:latin typeface="Arial"/>
                <a:cs typeface="Arial"/>
              </a:rPr>
              <a:t>Soruları </a:t>
            </a:r>
            <a:r>
              <a:rPr dirty="0" sz="2200" spc="-150">
                <a:latin typeface="Arial"/>
                <a:cs typeface="Arial"/>
              </a:rPr>
              <a:t>okurken </a:t>
            </a:r>
            <a:r>
              <a:rPr dirty="0" sz="2200" spc="-110">
                <a:latin typeface="Arial"/>
                <a:cs typeface="Arial"/>
              </a:rPr>
              <a:t>mutlaka </a:t>
            </a:r>
            <a:r>
              <a:rPr dirty="0" sz="2200" spc="-215">
                <a:latin typeface="Arial"/>
                <a:cs typeface="Arial"/>
              </a:rPr>
              <a:t>kursun </a:t>
            </a:r>
            <a:r>
              <a:rPr dirty="0" sz="2200" spc="-130">
                <a:latin typeface="Arial"/>
                <a:cs typeface="Arial"/>
              </a:rPr>
              <a:t>kalem </a:t>
            </a:r>
            <a:r>
              <a:rPr dirty="0" sz="2200" spc="-140">
                <a:latin typeface="Arial"/>
                <a:cs typeface="Arial"/>
              </a:rPr>
              <a:t>kullanın </a:t>
            </a:r>
            <a:r>
              <a:rPr dirty="0" sz="2200" spc="-155">
                <a:latin typeface="Arial"/>
                <a:cs typeface="Arial"/>
              </a:rPr>
              <a:t>ve </a:t>
            </a:r>
            <a:r>
              <a:rPr dirty="0" sz="2200" spc="-150">
                <a:latin typeface="Arial"/>
                <a:cs typeface="Arial"/>
              </a:rPr>
              <a:t>önemli </a:t>
            </a:r>
            <a:r>
              <a:rPr dirty="0" sz="2200" spc="-125">
                <a:latin typeface="Arial"/>
                <a:cs typeface="Arial"/>
              </a:rPr>
              <a:t>ipuçlarının  </a:t>
            </a:r>
            <a:r>
              <a:rPr dirty="0" sz="2200" spc="-95">
                <a:latin typeface="Arial"/>
                <a:cs typeface="Arial"/>
              </a:rPr>
              <a:t>altını</a:t>
            </a:r>
            <a:r>
              <a:rPr dirty="0" sz="2200" spc="-20">
                <a:latin typeface="Arial"/>
                <a:cs typeface="Arial"/>
              </a:rPr>
              <a:t> </a:t>
            </a:r>
            <a:r>
              <a:rPr dirty="0" sz="2200" spc="-140">
                <a:latin typeface="Arial"/>
                <a:cs typeface="Arial"/>
              </a:rPr>
              <a:t>çizin.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DC7F46"/>
              </a:buClr>
              <a:buFont typeface="Wingdings"/>
              <a:buChar char=""/>
            </a:pPr>
            <a:endParaRPr sz="3050">
              <a:latin typeface="Times New Roman"/>
              <a:cs typeface="Times New Roman"/>
            </a:endParaRPr>
          </a:p>
          <a:p>
            <a:pPr marL="332740" marR="128905" indent="-320040">
              <a:lnSpc>
                <a:spcPts val="2110"/>
              </a:lnSpc>
              <a:spcBef>
                <a:spcPts val="5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10">
                <a:latin typeface="Arial"/>
                <a:cs typeface="Arial"/>
              </a:rPr>
              <a:t>Öncelikle </a:t>
            </a:r>
            <a:r>
              <a:rPr dirty="0" sz="2200" spc="-170">
                <a:latin typeface="Arial"/>
                <a:cs typeface="Arial"/>
              </a:rPr>
              <a:t>soru </a:t>
            </a:r>
            <a:r>
              <a:rPr dirty="0" sz="2200" spc="-190">
                <a:latin typeface="Arial"/>
                <a:cs typeface="Arial"/>
              </a:rPr>
              <a:t>cümlesini </a:t>
            </a:r>
            <a:r>
              <a:rPr dirty="0" sz="2200" spc="-100">
                <a:latin typeface="Arial"/>
                <a:cs typeface="Arial"/>
              </a:rPr>
              <a:t>okuyarak </a:t>
            </a:r>
            <a:r>
              <a:rPr dirty="0" sz="2200" spc="-195">
                <a:latin typeface="Arial"/>
                <a:cs typeface="Arial"/>
              </a:rPr>
              <a:t>ne </a:t>
            </a:r>
            <a:r>
              <a:rPr dirty="0" sz="2200" spc="-125">
                <a:latin typeface="Arial"/>
                <a:cs typeface="Arial"/>
              </a:rPr>
              <a:t>isteniyorsa </a:t>
            </a:r>
            <a:r>
              <a:rPr dirty="0" sz="2200" spc="-95">
                <a:latin typeface="Arial"/>
                <a:cs typeface="Arial"/>
              </a:rPr>
              <a:t>altını </a:t>
            </a:r>
            <a:r>
              <a:rPr dirty="0" sz="2200" spc="-140">
                <a:latin typeface="Arial"/>
                <a:cs typeface="Arial"/>
              </a:rPr>
              <a:t>çizin </a:t>
            </a:r>
            <a:r>
              <a:rPr dirty="0" sz="2200" spc="-155">
                <a:latin typeface="Arial"/>
                <a:cs typeface="Arial"/>
              </a:rPr>
              <a:t>ve  </a:t>
            </a:r>
            <a:r>
              <a:rPr dirty="0" sz="2200" spc="-114">
                <a:latin typeface="Arial"/>
                <a:cs typeface="Arial"/>
              </a:rPr>
              <a:t>aklınızdan </a:t>
            </a:r>
            <a:r>
              <a:rPr dirty="0" sz="2200" spc="-105">
                <a:latin typeface="Arial"/>
                <a:cs typeface="Arial"/>
              </a:rPr>
              <a:t>geçirin. </a:t>
            </a:r>
            <a:r>
              <a:rPr dirty="0" sz="2200" spc="-155">
                <a:latin typeface="Arial"/>
                <a:cs typeface="Arial"/>
              </a:rPr>
              <a:t>Sonra metin </a:t>
            </a:r>
            <a:r>
              <a:rPr dirty="0" sz="2200" spc="-220">
                <a:latin typeface="Arial"/>
                <a:cs typeface="Arial"/>
              </a:rPr>
              <a:t>kısmını </a:t>
            </a:r>
            <a:r>
              <a:rPr dirty="0" sz="2200" spc="-100">
                <a:latin typeface="Arial"/>
                <a:cs typeface="Arial"/>
              </a:rPr>
              <a:t>okuyarak </a:t>
            </a:r>
            <a:r>
              <a:rPr dirty="0" sz="2200" spc="-120">
                <a:latin typeface="Arial"/>
                <a:cs typeface="Arial"/>
              </a:rPr>
              <a:t>soruda </a:t>
            </a:r>
            <a:r>
              <a:rPr dirty="0" sz="2200" spc="-155">
                <a:latin typeface="Arial"/>
                <a:cs typeface="Arial"/>
              </a:rPr>
              <a:t>sizden  </a:t>
            </a:r>
            <a:r>
              <a:rPr dirty="0" sz="2200" spc="-165">
                <a:latin typeface="Arial"/>
                <a:cs typeface="Arial"/>
              </a:rPr>
              <a:t>istenen </a:t>
            </a:r>
            <a:r>
              <a:rPr dirty="0" sz="2200" spc="-110">
                <a:latin typeface="Arial"/>
                <a:cs typeface="Arial"/>
              </a:rPr>
              <a:t>kelimelerin </a:t>
            </a:r>
            <a:r>
              <a:rPr dirty="0" sz="2200" spc="-95">
                <a:latin typeface="Arial"/>
                <a:cs typeface="Arial"/>
              </a:rPr>
              <a:t>altını </a:t>
            </a:r>
            <a:r>
              <a:rPr dirty="0" sz="2200" spc="-140">
                <a:latin typeface="Arial"/>
                <a:cs typeface="Arial"/>
              </a:rPr>
              <a:t>çizin. </a:t>
            </a:r>
            <a:r>
              <a:rPr dirty="0" sz="2200" spc="-135">
                <a:latin typeface="Arial"/>
                <a:cs typeface="Arial"/>
              </a:rPr>
              <a:t>Daha </a:t>
            </a:r>
            <a:r>
              <a:rPr dirty="0" sz="2200" spc="-155">
                <a:latin typeface="Arial"/>
                <a:cs typeface="Arial"/>
              </a:rPr>
              <a:t>sonra </a:t>
            </a:r>
            <a:r>
              <a:rPr dirty="0" sz="2200" spc="-110">
                <a:latin typeface="Arial"/>
                <a:cs typeface="Arial"/>
              </a:rPr>
              <a:t>şıkları </a:t>
            </a:r>
            <a:r>
              <a:rPr dirty="0" sz="2200" spc="-145">
                <a:latin typeface="Arial"/>
                <a:cs typeface="Arial"/>
              </a:rPr>
              <a:t>elemeye</a:t>
            </a:r>
            <a:r>
              <a:rPr dirty="0" sz="2200" spc="-70">
                <a:latin typeface="Arial"/>
                <a:cs typeface="Arial"/>
              </a:rPr>
              <a:t> </a:t>
            </a:r>
            <a:r>
              <a:rPr dirty="0" sz="2200" spc="-105">
                <a:latin typeface="Arial"/>
                <a:cs typeface="Arial"/>
              </a:rPr>
              <a:t>başlayın.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1015" y="6546816"/>
            <a:ext cx="3151632" cy="615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1324" y="1043634"/>
            <a:ext cx="3613150" cy="2092325"/>
          </a:xfrm>
          <a:prstGeom prst="rect"/>
        </p:spPr>
        <p:txBody>
          <a:bodyPr wrap="square" lIns="0" tIns="13970" rIns="0" bIns="0" rtlCol="0" vert="horz">
            <a:spAutoFit/>
          </a:bodyPr>
          <a:lstStyle/>
          <a:p>
            <a:pPr marL="18415" marR="5080" indent="-6350">
              <a:lnSpc>
                <a:spcPct val="121000"/>
              </a:lnSpc>
              <a:spcBef>
                <a:spcPts val="110"/>
              </a:spcBef>
            </a:pPr>
            <a:r>
              <a:rPr dirty="0" sz="2800" spc="-260" b="1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dirty="0" sz="2800" spc="-80" b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sz="2800" spc="-190" b="1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dirty="0" sz="2800" spc="-30" b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sz="2800" spc="-10" b="1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dirty="0" sz="2800" spc="10" b="1">
                <a:solidFill>
                  <a:srgbClr val="000000"/>
                </a:solidFill>
                <a:latin typeface="Arial"/>
                <a:cs typeface="Arial"/>
              </a:rPr>
              <a:t>İ</a:t>
            </a:r>
            <a:r>
              <a:rPr dirty="0" sz="2800" spc="-10" b="1">
                <a:solidFill>
                  <a:srgbClr val="000000"/>
                </a:solidFill>
                <a:latin typeface="Arial"/>
                <a:cs typeface="Arial"/>
              </a:rPr>
              <a:t>LD</a:t>
            </a:r>
            <a:r>
              <a:rPr dirty="0" sz="2800" spc="10" b="1">
                <a:solidFill>
                  <a:srgbClr val="000000"/>
                </a:solidFill>
                <a:latin typeface="Arial"/>
                <a:cs typeface="Arial"/>
              </a:rPr>
              <a:t>İ</a:t>
            </a:r>
            <a:r>
              <a:rPr dirty="0" sz="2800" spc="-10" b="1">
                <a:solidFill>
                  <a:srgbClr val="000000"/>
                </a:solidFill>
                <a:latin typeface="Arial"/>
                <a:cs typeface="Arial"/>
              </a:rPr>
              <a:t>KL</a:t>
            </a:r>
            <a:r>
              <a:rPr dirty="0" sz="2800" spc="5" b="1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dirty="0" sz="2800" spc="-10" b="1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dirty="0" sz="2800" spc="10" b="1">
                <a:solidFill>
                  <a:srgbClr val="000000"/>
                </a:solidFill>
                <a:latin typeface="Arial"/>
                <a:cs typeface="Arial"/>
              </a:rPr>
              <a:t>İ</a:t>
            </a:r>
            <a:r>
              <a:rPr dirty="0" sz="2800" spc="-10" b="1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dirty="0" sz="2800" spc="10" b="1">
                <a:solidFill>
                  <a:srgbClr val="000000"/>
                </a:solidFill>
                <a:latin typeface="Arial"/>
                <a:cs typeface="Arial"/>
              </a:rPr>
              <a:t>İ</a:t>
            </a:r>
            <a:r>
              <a:rPr dirty="0" sz="2800" spc="-15" b="1">
                <a:solidFill>
                  <a:srgbClr val="000000"/>
                </a:solidFill>
                <a:latin typeface="Arial"/>
                <a:cs typeface="Arial"/>
              </a:rPr>
              <a:t>Z</a:t>
            </a:r>
            <a:r>
              <a:rPr dirty="0" sz="2800" b="1">
                <a:solidFill>
                  <a:srgbClr val="000000"/>
                </a:solidFill>
                <a:latin typeface="Arial"/>
                <a:cs typeface="Arial"/>
              </a:rPr>
              <a:t>İ  </a:t>
            </a:r>
            <a:r>
              <a:rPr dirty="0" sz="2800" b="1">
                <a:solidFill>
                  <a:srgbClr val="000000"/>
                </a:solidFill>
                <a:latin typeface="Arial"/>
                <a:cs typeface="Arial"/>
              </a:rPr>
              <a:t>BİLİN HER  DENEMEDEN </a:t>
            </a:r>
            <a:r>
              <a:rPr dirty="0" sz="2800" spc="-5" b="1">
                <a:solidFill>
                  <a:srgbClr val="000000"/>
                </a:solidFill>
                <a:latin typeface="Arial"/>
                <a:cs typeface="Arial"/>
              </a:rPr>
              <a:t>DERS  </a:t>
            </a:r>
            <a:r>
              <a:rPr dirty="0" sz="2800" spc="-15" b="1">
                <a:solidFill>
                  <a:srgbClr val="000000"/>
                </a:solidFill>
                <a:latin typeface="Arial"/>
                <a:cs typeface="Arial"/>
              </a:rPr>
              <a:t>ÇIKARIN.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916423" y="347979"/>
            <a:ext cx="5001768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44160" y="129485"/>
            <a:ext cx="5236464" cy="71018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01953"/>
            <a:ext cx="7944484" cy="393763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332740" marR="131445" indent="-320040">
              <a:lnSpc>
                <a:spcPts val="2110"/>
              </a:lnSpc>
              <a:spcBef>
                <a:spcPts val="620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229">
                <a:latin typeface="Arial"/>
                <a:cs typeface="Arial"/>
              </a:rPr>
              <a:t>Uzun </a:t>
            </a:r>
            <a:r>
              <a:rPr dirty="0" sz="2200" spc="10">
                <a:latin typeface="Arial"/>
                <a:cs typeface="Arial"/>
              </a:rPr>
              <a:t>paragraf </a:t>
            </a:r>
            <a:r>
              <a:rPr dirty="0" sz="2200" spc="-125">
                <a:latin typeface="Arial"/>
                <a:cs typeface="Arial"/>
              </a:rPr>
              <a:t>sorularını </a:t>
            </a:r>
            <a:r>
              <a:rPr dirty="0" sz="2200" spc="-105">
                <a:latin typeface="Arial"/>
                <a:cs typeface="Arial"/>
              </a:rPr>
              <a:t>cevaplandırırken </a:t>
            </a:r>
            <a:r>
              <a:rPr dirty="0" sz="2200" spc="-170">
                <a:latin typeface="Arial"/>
                <a:cs typeface="Arial"/>
              </a:rPr>
              <a:t>soru </a:t>
            </a:r>
            <a:r>
              <a:rPr dirty="0" sz="2200" spc="-190">
                <a:latin typeface="Arial"/>
                <a:cs typeface="Arial"/>
              </a:rPr>
              <a:t>cümlesini </a:t>
            </a:r>
            <a:r>
              <a:rPr dirty="0" sz="2200" spc="-135">
                <a:latin typeface="Arial"/>
                <a:cs typeface="Arial"/>
              </a:rPr>
              <a:t>okuduktan  </a:t>
            </a:r>
            <a:r>
              <a:rPr dirty="0" sz="2200" spc="-155">
                <a:latin typeface="Arial"/>
                <a:cs typeface="Arial"/>
              </a:rPr>
              <a:t>sonra </a:t>
            </a:r>
            <a:r>
              <a:rPr dirty="0" sz="2200" spc="-20">
                <a:latin typeface="Arial"/>
                <a:cs typeface="Arial"/>
              </a:rPr>
              <a:t>paragraftan </a:t>
            </a:r>
            <a:r>
              <a:rPr dirty="0" sz="2200" spc="-5">
                <a:latin typeface="Arial"/>
                <a:cs typeface="Arial"/>
              </a:rPr>
              <a:t>bir </a:t>
            </a:r>
            <a:r>
              <a:rPr dirty="0" sz="2200" spc="-210">
                <a:latin typeface="Arial"/>
                <a:cs typeface="Arial"/>
              </a:rPr>
              <a:t>cümle </a:t>
            </a:r>
            <a:r>
              <a:rPr dirty="0" sz="2200" spc="-100">
                <a:latin typeface="Arial"/>
                <a:cs typeface="Arial"/>
              </a:rPr>
              <a:t>okuyarak </a:t>
            </a:r>
            <a:r>
              <a:rPr dirty="0" sz="2200" spc="-110">
                <a:latin typeface="Arial"/>
                <a:cs typeface="Arial"/>
              </a:rPr>
              <a:t>şıkları </a:t>
            </a:r>
            <a:r>
              <a:rPr dirty="0" sz="2200" spc="-150">
                <a:latin typeface="Arial"/>
                <a:cs typeface="Arial"/>
              </a:rPr>
              <a:t>eleme </a:t>
            </a:r>
            <a:r>
              <a:rPr dirty="0" sz="2200" spc="-140">
                <a:latin typeface="Arial"/>
                <a:cs typeface="Arial"/>
              </a:rPr>
              <a:t>yöntemini  </a:t>
            </a:r>
            <a:r>
              <a:rPr dirty="0" sz="2200" spc="-85">
                <a:latin typeface="Arial"/>
                <a:cs typeface="Arial"/>
              </a:rPr>
              <a:t>kullanarak </a:t>
            </a:r>
            <a:r>
              <a:rPr dirty="0" sz="2200" spc="-155">
                <a:latin typeface="Arial"/>
                <a:cs typeface="Arial"/>
              </a:rPr>
              <a:t>ve </a:t>
            </a:r>
            <a:r>
              <a:rPr dirty="0" sz="2200" spc="-200">
                <a:latin typeface="Arial"/>
                <a:cs typeface="Arial"/>
              </a:rPr>
              <a:t>bunu </a:t>
            </a:r>
            <a:r>
              <a:rPr dirty="0" sz="2200" spc="10">
                <a:latin typeface="Arial"/>
                <a:cs typeface="Arial"/>
              </a:rPr>
              <a:t>paragraf </a:t>
            </a:r>
            <a:r>
              <a:rPr dirty="0" sz="2200" spc="-90">
                <a:latin typeface="Arial"/>
                <a:cs typeface="Arial"/>
              </a:rPr>
              <a:t>bitene </a:t>
            </a:r>
            <a:r>
              <a:rPr dirty="0" sz="2200" spc="-30">
                <a:latin typeface="Arial"/>
                <a:cs typeface="Arial"/>
              </a:rPr>
              <a:t>kadar </a:t>
            </a:r>
            <a:r>
              <a:rPr dirty="0" sz="2200" spc="-135">
                <a:latin typeface="Arial"/>
                <a:cs typeface="Arial"/>
              </a:rPr>
              <a:t>devam </a:t>
            </a:r>
            <a:r>
              <a:rPr dirty="0" sz="2200" spc="-60">
                <a:latin typeface="Arial"/>
                <a:cs typeface="Arial"/>
              </a:rPr>
              <a:t>ettirerek de  </a:t>
            </a:r>
            <a:r>
              <a:rPr dirty="0" sz="2200" spc="-110">
                <a:latin typeface="Arial"/>
                <a:cs typeface="Arial"/>
              </a:rPr>
              <a:t>çözebilirsiniz.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DC7F46"/>
              </a:buClr>
              <a:buFont typeface="Wingdings"/>
              <a:buChar char=""/>
            </a:pPr>
            <a:endParaRPr sz="3050">
              <a:latin typeface="Times New Roman"/>
              <a:cs typeface="Times New Roman"/>
            </a:endParaRPr>
          </a:p>
          <a:p>
            <a:pPr marL="332740" marR="732155" indent="-320040">
              <a:lnSpc>
                <a:spcPts val="2110"/>
              </a:lnSpc>
              <a:spcBef>
                <a:spcPts val="5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25">
                <a:latin typeface="Arial"/>
                <a:cs typeface="Arial"/>
              </a:rPr>
              <a:t>Her </a:t>
            </a:r>
            <a:r>
              <a:rPr dirty="0" sz="2200" spc="-170">
                <a:latin typeface="Arial"/>
                <a:cs typeface="Arial"/>
              </a:rPr>
              <a:t>soru </a:t>
            </a:r>
            <a:r>
              <a:rPr dirty="0" sz="2200" spc="-114">
                <a:latin typeface="Arial"/>
                <a:cs typeface="Arial"/>
              </a:rPr>
              <a:t>üzerinde </a:t>
            </a:r>
            <a:r>
              <a:rPr dirty="0" sz="2200" spc="-110">
                <a:latin typeface="Arial"/>
                <a:cs typeface="Arial"/>
              </a:rPr>
              <a:t>mutlaka </a:t>
            </a:r>
            <a:r>
              <a:rPr dirty="0" sz="2200" spc="-175">
                <a:latin typeface="Arial"/>
                <a:cs typeface="Arial"/>
              </a:rPr>
              <a:t>işlem </a:t>
            </a:r>
            <a:r>
              <a:rPr dirty="0" sz="2200" spc="-105">
                <a:latin typeface="Arial"/>
                <a:cs typeface="Arial"/>
              </a:rPr>
              <a:t>yapın, </a:t>
            </a:r>
            <a:r>
              <a:rPr dirty="0" sz="2200" spc="-215">
                <a:latin typeface="Arial"/>
                <a:cs typeface="Arial"/>
              </a:rPr>
              <a:t>sonuca </a:t>
            </a:r>
            <a:r>
              <a:rPr dirty="0" sz="2200" spc="-130">
                <a:latin typeface="Arial"/>
                <a:cs typeface="Arial"/>
              </a:rPr>
              <a:t>ulaşamadığınız  </a:t>
            </a:r>
            <a:r>
              <a:rPr dirty="0" sz="2200" spc="-155">
                <a:latin typeface="Arial"/>
                <a:cs typeface="Arial"/>
              </a:rPr>
              <a:t>zaman </a:t>
            </a:r>
            <a:r>
              <a:rPr dirty="0" sz="2200" spc="-150">
                <a:latin typeface="Arial"/>
                <a:cs typeface="Arial"/>
              </a:rPr>
              <a:t>işlemi </a:t>
            </a:r>
            <a:r>
              <a:rPr dirty="0" sz="2200" spc="-170">
                <a:latin typeface="Arial"/>
                <a:cs typeface="Arial"/>
              </a:rPr>
              <a:t>sondan </a:t>
            </a:r>
            <a:r>
              <a:rPr dirty="0" sz="2200" spc="-70">
                <a:latin typeface="Arial"/>
                <a:cs typeface="Arial"/>
              </a:rPr>
              <a:t>başlayarak </a:t>
            </a:r>
            <a:r>
              <a:rPr dirty="0" sz="2200" spc="-105">
                <a:latin typeface="Arial"/>
                <a:cs typeface="Arial"/>
              </a:rPr>
              <a:t>kontrol</a:t>
            </a:r>
            <a:r>
              <a:rPr dirty="0" sz="2200" spc="-60">
                <a:latin typeface="Arial"/>
                <a:cs typeface="Arial"/>
              </a:rPr>
              <a:t> </a:t>
            </a:r>
            <a:r>
              <a:rPr dirty="0" sz="2200" spc="-100">
                <a:latin typeface="Arial"/>
                <a:cs typeface="Arial"/>
              </a:rPr>
              <a:t>ediniz.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DC7F46"/>
              </a:buClr>
              <a:buFont typeface="Wingdings"/>
              <a:buChar char=""/>
            </a:pPr>
            <a:endParaRPr sz="3050">
              <a:latin typeface="Times New Roman"/>
              <a:cs typeface="Times New Roman"/>
            </a:endParaRPr>
          </a:p>
          <a:p>
            <a:pPr marL="332740" marR="5080" indent="-320040">
              <a:lnSpc>
                <a:spcPct val="80000"/>
              </a:lnSpc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50">
                <a:latin typeface="Arial"/>
                <a:cs typeface="Arial"/>
              </a:rPr>
              <a:t>İki </a:t>
            </a:r>
            <a:r>
              <a:rPr dirty="0" sz="2200" spc="-210">
                <a:latin typeface="Arial"/>
                <a:cs typeface="Arial"/>
              </a:rPr>
              <a:t>şık </a:t>
            </a:r>
            <a:r>
              <a:rPr dirty="0" sz="2200" spc="-100">
                <a:latin typeface="Arial"/>
                <a:cs typeface="Arial"/>
              </a:rPr>
              <a:t>arasında </a:t>
            </a:r>
            <a:r>
              <a:rPr dirty="0" sz="2200" spc="-95">
                <a:latin typeface="Arial"/>
                <a:cs typeface="Arial"/>
              </a:rPr>
              <a:t>kaldığınız </a:t>
            </a:r>
            <a:r>
              <a:rPr dirty="0" sz="2200" spc="-135">
                <a:latin typeface="Arial"/>
                <a:cs typeface="Arial"/>
              </a:rPr>
              <a:t>zaman; </a:t>
            </a:r>
            <a:r>
              <a:rPr dirty="0" sz="2200" spc="-120">
                <a:latin typeface="Arial"/>
                <a:cs typeface="Arial"/>
              </a:rPr>
              <a:t>öncelikle </a:t>
            </a:r>
            <a:r>
              <a:rPr dirty="0" sz="2200" spc="-170">
                <a:latin typeface="Arial"/>
                <a:cs typeface="Arial"/>
              </a:rPr>
              <a:t>soru </a:t>
            </a:r>
            <a:r>
              <a:rPr dirty="0" sz="2200" spc="-190">
                <a:latin typeface="Arial"/>
                <a:cs typeface="Arial"/>
              </a:rPr>
              <a:t>cümlesini </a:t>
            </a:r>
            <a:r>
              <a:rPr dirty="0" sz="2200" spc="-50">
                <a:latin typeface="Arial"/>
                <a:cs typeface="Arial"/>
              </a:rPr>
              <a:t>tekrar  </a:t>
            </a:r>
            <a:r>
              <a:rPr dirty="0" sz="2200" spc="-170">
                <a:latin typeface="Arial"/>
                <a:cs typeface="Arial"/>
              </a:rPr>
              <a:t>okuyun, </a:t>
            </a:r>
            <a:r>
              <a:rPr dirty="0" sz="2200" spc="-155">
                <a:latin typeface="Arial"/>
                <a:cs typeface="Arial"/>
              </a:rPr>
              <a:t>sonra </a:t>
            </a:r>
            <a:r>
              <a:rPr dirty="0" sz="2200" spc="-55">
                <a:latin typeface="Arial"/>
                <a:cs typeface="Arial"/>
              </a:rPr>
              <a:t>iki </a:t>
            </a:r>
            <a:r>
              <a:rPr dirty="0" sz="2200" spc="-155">
                <a:latin typeface="Arial"/>
                <a:cs typeface="Arial"/>
              </a:rPr>
              <a:t>şıktan </a:t>
            </a:r>
            <a:r>
              <a:rPr dirty="0" sz="2200" spc="-160">
                <a:latin typeface="Arial"/>
                <a:cs typeface="Arial"/>
              </a:rPr>
              <a:t>size </a:t>
            </a:r>
            <a:r>
              <a:rPr dirty="0" sz="2200" spc="-190">
                <a:latin typeface="Arial"/>
                <a:cs typeface="Arial"/>
              </a:rPr>
              <a:t>en </a:t>
            </a:r>
            <a:r>
              <a:rPr dirty="0" sz="2200" spc="-114">
                <a:latin typeface="Arial"/>
                <a:cs typeface="Arial"/>
              </a:rPr>
              <a:t>kuvvetli </a:t>
            </a:r>
            <a:r>
              <a:rPr dirty="0" sz="2200" spc="-95">
                <a:latin typeface="Arial"/>
                <a:cs typeface="Arial"/>
              </a:rPr>
              <a:t>geleni </a:t>
            </a:r>
            <a:r>
              <a:rPr dirty="0" sz="2200" spc="-100">
                <a:latin typeface="Arial"/>
                <a:cs typeface="Arial"/>
              </a:rPr>
              <a:t>okuyarak </a:t>
            </a:r>
            <a:r>
              <a:rPr dirty="0" sz="2200" spc="-180">
                <a:latin typeface="Arial"/>
                <a:cs typeface="Arial"/>
              </a:rPr>
              <a:t>metne </a:t>
            </a:r>
            <a:r>
              <a:rPr dirty="0" sz="2200" spc="-140">
                <a:latin typeface="Arial"/>
                <a:cs typeface="Arial"/>
              </a:rPr>
              <a:t>geçin.  </a:t>
            </a:r>
            <a:r>
              <a:rPr dirty="0" sz="2200" spc="-165">
                <a:latin typeface="Arial"/>
                <a:cs typeface="Arial"/>
              </a:rPr>
              <a:t>Ulaşmak </a:t>
            </a:r>
            <a:r>
              <a:rPr dirty="0" sz="2200" spc="-85">
                <a:latin typeface="Arial"/>
                <a:cs typeface="Arial"/>
              </a:rPr>
              <a:t>istediğiniz </a:t>
            </a:r>
            <a:r>
              <a:rPr dirty="0" sz="2200" spc="-254">
                <a:latin typeface="Arial"/>
                <a:cs typeface="Arial"/>
              </a:rPr>
              <a:t>sonucu </a:t>
            </a:r>
            <a:r>
              <a:rPr dirty="0" sz="2200" spc="-150">
                <a:latin typeface="Arial"/>
                <a:cs typeface="Arial"/>
              </a:rPr>
              <a:t>bulduğunuz </a:t>
            </a:r>
            <a:r>
              <a:rPr dirty="0" sz="2200" spc="-155">
                <a:latin typeface="Arial"/>
                <a:cs typeface="Arial"/>
              </a:rPr>
              <a:t>zaman </a:t>
            </a:r>
            <a:r>
              <a:rPr dirty="0" sz="2200" spc="-60">
                <a:latin typeface="Arial"/>
                <a:cs typeface="Arial"/>
              </a:rPr>
              <a:t>doğru </a:t>
            </a:r>
            <a:r>
              <a:rPr dirty="0" sz="2200" spc="-114">
                <a:latin typeface="Arial"/>
                <a:cs typeface="Arial"/>
              </a:rPr>
              <a:t>cevap </a:t>
            </a:r>
            <a:r>
              <a:rPr dirty="0" sz="2200" spc="-130">
                <a:latin typeface="Arial"/>
                <a:cs typeface="Arial"/>
              </a:rPr>
              <a:t>bu </a:t>
            </a:r>
            <a:r>
              <a:rPr dirty="0" sz="2200" spc="-150">
                <a:latin typeface="Arial"/>
                <a:cs typeface="Arial"/>
              </a:rPr>
              <a:t>şıktır.  </a:t>
            </a:r>
            <a:r>
              <a:rPr dirty="0" sz="2200" spc="-155">
                <a:latin typeface="Arial"/>
                <a:cs typeface="Arial"/>
              </a:rPr>
              <a:t>Eğer </a:t>
            </a:r>
            <a:r>
              <a:rPr dirty="0" sz="2200" spc="-120">
                <a:latin typeface="Arial"/>
                <a:cs typeface="Arial"/>
              </a:rPr>
              <a:t>bulamadıysanız </a:t>
            </a:r>
            <a:r>
              <a:rPr dirty="0" sz="2200" spc="-60">
                <a:latin typeface="Arial"/>
                <a:cs typeface="Arial"/>
              </a:rPr>
              <a:t>doğru </a:t>
            </a:r>
            <a:r>
              <a:rPr dirty="0" sz="2200" spc="-114">
                <a:latin typeface="Arial"/>
                <a:cs typeface="Arial"/>
              </a:rPr>
              <a:t>cevap </a:t>
            </a:r>
            <a:r>
              <a:rPr dirty="0" sz="2200" spc="-40">
                <a:latin typeface="Arial"/>
                <a:cs typeface="Arial"/>
              </a:rPr>
              <a:t>diğeridir. </a:t>
            </a:r>
            <a:r>
              <a:rPr dirty="0" sz="2200" spc="-225">
                <a:latin typeface="Arial"/>
                <a:cs typeface="Arial"/>
              </a:rPr>
              <a:t>Hemen </a:t>
            </a:r>
            <a:r>
              <a:rPr dirty="0" sz="2200" spc="-25">
                <a:latin typeface="Arial"/>
                <a:cs typeface="Arial"/>
              </a:rPr>
              <a:t>diğer </a:t>
            </a:r>
            <a:r>
              <a:rPr dirty="0" sz="2200" spc="-155">
                <a:latin typeface="Arial"/>
                <a:cs typeface="Arial"/>
              </a:rPr>
              <a:t>seçeneği  </a:t>
            </a:r>
            <a:r>
              <a:rPr dirty="0" sz="2200" spc="-95">
                <a:latin typeface="Arial"/>
                <a:cs typeface="Arial"/>
              </a:rPr>
              <a:t>işaretleyin.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22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44187" y="6546816"/>
            <a:ext cx="2517648" cy="4389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2807"/>
            <a:ext cx="7946390" cy="411543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4318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50">
                <a:latin typeface="Arial"/>
                <a:cs typeface="Arial"/>
              </a:rPr>
              <a:t>Her test </a:t>
            </a:r>
            <a:r>
              <a:rPr dirty="0" sz="2500" spc="-190">
                <a:latin typeface="Arial"/>
                <a:cs typeface="Arial"/>
              </a:rPr>
              <a:t>bölümü </a:t>
            </a:r>
            <a:r>
              <a:rPr dirty="0" sz="2500" spc="-120">
                <a:latin typeface="Arial"/>
                <a:cs typeface="Arial"/>
              </a:rPr>
              <a:t>arasında </a:t>
            </a:r>
            <a:r>
              <a:rPr dirty="0" sz="2500" spc="-130">
                <a:latin typeface="Arial"/>
                <a:cs typeface="Arial"/>
              </a:rPr>
              <a:t>mutlaka </a:t>
            </a:r>
            <a:r>
              <a:rPr dirty="0" sz="2500" spc="-220">
                <a:latin typeface="Arial"/>
                <a:cs typeface="Arial"/>
              </a:rPr>
              <a:t>en </a:t>
            </a:r>
            <a:r>
              <a:rPr dirty="0" sz="2500" spc="-90">
                <a:latin typeface="Arial"/>
                <a:cs typeface="Arial"/>
              </a:rPr>
              <a:t>az </a:t>
            </a:r>
            <a:r>
              <a:rPr dirty="0" sz="2500" spc="-290">
                <a:latin typeface="Arial"/>
                <a:cs typeface="Arial"/>
              </a:rPr>
              <a:t>üç </a:t>
            </a:r>
            <a:r>
              <a:rPr dirty="0" sz="2500" spc="-65">
                <a:latin typeface="Arial"/>
                <a:cs typeface="Arial"/>
              </a:rPr>
              <a:t>dakika </a:t>
            </a:r>
            <a:r>
              <a:rPr dirty="0" sz="2500" spc="-110">
                <a:latin typeface="Arial"/>
                <a:cs typeface="Arial"/>
              </a:rPr>
              <a:t>verilmeli,  </a:t>
            </a:r>
            <a:r>
              <a:rPr dirty="0" sz="2500" spc="-165">
                <a:latin typeface="Arial"/>
                <a:cs typeface="Arial"/>
              </a:rPr>
              <a:t>bu </a:t>
            </a:r>
            <a:r>
              <a:rPr dirty="0" sz="2500" spc="-20">
                <a:latin typeface="Arial"/>
                <a:cs typeface="Arial"/>
              </a:rPr>
              <a:t>arada </a:t>
            </a:r>
            <a:r>
              <a:rPr dirty="0" sz="2500" spc="-80">
                <a:latin typeface="Arial"/>
                <a:cs typeface="Arial"/>
              </a:rPr>
              <a:t>gözler </a:t>
            </a:r>
            <a:r>
              <a:rPr dirty="0" sz="2500" spc="-100">
                <a:latin typeface="Arial"/>
                <a:cs typeface="Arial"/>
              </a:rPr>
              <a:t>dinlendirilmeli, </a:t>
            </a:r>
            <a:r>
              <a:rPr dirty="0" sz="2500" spc="-210">
                <a:latin typeface="Arial"/>
                <a:cs typeface="Arial"/>
              </a:rPr>
              <a:t>vücut </a:t>
            </a:r>
            <a:r>
              <a:rPr dirty="0" sz="2500" spc="-114">
                <a:latin typeface="Arial"/>
                <a:cs typeface="Arial"/>
              </a:rPr>
              <a:t>hareket </a:t>
            </a:r>
            <a:r>
              <a:rPr dirty="0" sz="2500" spc="-80">
                <a:latin typeface="Arial"/>
                <a:cs typeface="Arial"/>
              </a:rPr>
              <a:t>ettirilmelidir.  </a:t>
            </a:r>
            <a:r>
              <a:rPr dirty="0" sz="2500" spc="-225">
                <a:latin typeface="Arial"/>
                <a:cs typeface="Arial"/>
              </a:rPr>
              <a:t>Kan </a:t>
            </a:r>
            <a:r>
              <a:rPr dirty="0" sz="2500" spc="-170">
                <a:latin typeface="Arial"/>
                <a:cs typeface="Arial"/>
              </a:rPr>
              <a:t>dolaşımı </a:t>
            </a:r>
            <a:r>
              <a:rPr dirty="0" sz="2500" spc="-125">
                <a:latin typeface="Arial"/>
                <a:cs typeface="Arial"/>
              </a:rPr>
              <a:t>hızlandırılmalı, </a:t>
            </a:r>
            <a:r>
              <a:rPr dirty="0" sz="2500" spc="-145">
                <a:latin typeface="Arial"/>
                <a:cs typeface="Arial"/>
              </a:rPr>
              <a:t>beynin </a:t>
            </a:r>
            <a:r>
              <a:rPr dirty="0" sz="2500" spc="-110">
                <a:latin typeface="Arial"/>
                <a:cs typeface="Arial"/>
              </a:rPr>
              <a:t>ihtiyaç </a:t>
            </a:r>
            <a:r>
              <a:rPr dirty="0" sz="2500" spc="-150">
                <a:latin typeface="Arial"/>
                <a:cs typeface="Arial"/>
              </a:rPr>
              <a:t>duyduğu </a:t>
            </a:r>
            <a:r>
              <a:rPr dirty="0" sz="2500" spc="-100">
                <a:latin typeface="Arial"/>
                <a:cs typeface="Arial"/>
              </a:rPr>
              <a:t>enerji,  </a:t>
            </a:r>
            <a:r>
              <a:rPr dirty="0" sz="2500" spc="-160">
                <a:latin typeface="Arial"/>
                <a:cs typeface="Arial"/>
              </a:rPr>
              <a:t>kan </a:t>
            </a:r>
            <a:r>
              <a:rPr dirty="0" sz="2500" spc="-170">
                <a:latin typeface="Arial"/>
                <a:cs typeface="Arial"/>
              </a:rPr>
              <a:t>dolaşımı </a:t>
            </a:r>
            <a:r>
              <a:rPr dirty="0" sz="2500" spc="-175">
                <a:latin typeface="Arial"/>
                <a:cs typeface="Arial"/>
              </a:rPr>
              <a:t>sayesinde</a:t>
            </a:r>
            <a:r>
              <a:rPr dirty="0" sz="2500" spc="-215">
                <a:latin typeface="Arial"/>
                <a:cs typeface="Arial"/>
              </a:rPr>
              <a:t> </a:t>
            </a:r>
            <a:r>
              <a:rPr dirty="0" sz="2500" spc="-100">
                <a:latin typeface="Arial"/>
                <a:cs typeface="Arial"/>
              </a:rPr>
              <a:t>verilmelidir.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DC7F46"/>
              </a:buClr>
              <a:buFont typeface="Wingdings"/>
              <a:buChar char=""/>
            </a:pPr>
            <a:endParaRPr sz="3300">
              <a:latin typeface="Times New Roman"/>
              <a:cs typeface="Times New Roman"/>
            </a:endParaRPr>
          </a:p>
          <a:p>
            <a:pPr marL="332740" marR="5080" indent="-320040">
              <a:lnSpc>
                <a:spcPct val="80000"/>
              </a:lnSpc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00">
                <a:latin typeface="Arial"/>
                <a:cs typeface="Arial"/>
              </a:rPr>
              <a:t>Çok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220">
                <a:latin typeface="Arial"/>
                <a:cs typeface="Arial"/>
              </a:rPr>
              <a:t>çözün. </a:t>
            </a:r>
            <a:r>
              <a:rPr dirty="0" sz="2500" spc="-145">
                <a:latin typeface="Arial"/>
                <a:cs typeface="Arial"/>
              </a:rPr>
              <a:t>Bir </a:t>
            </a:r>
            <a:r>
              <a:rPr dirty="0" sz="2500" spc="-155">
                <a:latin typeface="Arial"/>
                <a:cs typeface="Arial"/>
              </a:rPr>
              <a:t>günde </a:t>
            </a:r>
            <a:r>
              <a:rPr dirty="0" sz="2500" spc="-125">
                <a:latin typeface="Arial"/>
                <a:cs typeface="Arial"/>
              </a:rPr>
              <a:t>çözebileceğiniz </a:t>
            </a:r>
            <a:r>
              <a:rPr dirty="0" sz="2500" spc="-204">
                <a:latin typeface="Arial"/>
                <a:cs typeface="Arial"/>
              </a:rPr>
              <a:t>soru sayısını  </a:t>
            </a:r>
            <a:r>
              <a:rPr dirty="0" sz="2500" spc="-40">
                <a:latin typeface="Arial"/>
                <a:cs typeface="Arial"/>
              </a:rPr>
              <a:t>belirleyip </a:t>
            </a:r>
            <a:r>
              <a:rPr dirty="0" sz="2500" spc="-145">
                <a:latin typeface="Arial"/>
                <a:cs typeface="Arial"/>
              </a:rPr>
              <a:t>her </a:t>
            </a:r>
            <a:r>
              <a:rPr dirty="0" sz="2500" spc="-20">
                <a:latin typeface="Arial"/>
                <a:cs typeface="Arial"/>
              </a:rPr>
              <a:t>15 </a:t>
            </a:r>
            <a:r>
              <a:rPr dirty="0" sz="2500" spc="-155">
                <a:latin typeface="Arial"/>
                <a:cs typeface="Arial"/>
              </a:rPr>
              <a:t>günde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204">
                <a:latin typeface="Arial"/>
                <a:cs typeface="Arial"/>
              </a:rPr>
              <a:t>soru sayısını </a:t>
            </a:r>
            <a:r>
              <a:rPr dirty="0" sz="2500" spc="-85">
                <a:latin typeface="Arial"/>
                <a:cs typeface="Arial"/>
              </a:rPr>
              <a:t>arttırın. </a:t>
            </a:r>
            <a:r>
              <a:rPr dirty="0" sz="2500" spc="-175">
                <a:latin typeface="Arial"/>
                <a:cs typeface="Arial"/>
              </a:rPr>
              <a:t>Böylece </a:t>
            </a:r>
            <a:r>
              <a:rPr dirty="0" sz="2500" spc="-200">
                <a:latin typeface="Arial"/>
                <a:cs typeface="Arial"/>
              </a:rPr>
              <a:t>çok  </a:t>
            </a:r>
            <a:r>
              <a:rPr dirty="0" sz="2500" spc="-114">
                <a:latin typeface="Arial"/>
                <a:cs typeface="Arial"/>
              </a:rPr>
              <a:t>sayıda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190">
                <a:latin typeface="Arial"/>
                <a:cs typeface="Arial"/>
              </a:rPr>
              <a:t>çözüp, </a:t>
            </a:r>
            <a:r>
              <a:rPr dirty="0" sz="2500" spc="-175">
                <a:latin typeface="Arial"/>
                <a:cs typeface="Arial"/>
              </a:rPr>
              <a:t>ÖSYM”nin </a:t>
            </a:r>
            <a:r>
              <a:rPr dirty="0" sz="2500" spc="-70">
                <a:latin typeface="Arial"/>
                <a:cs typeface="Arial"/>
              </a:rPr>
              <a:t>yaptığı </a:t>
            </a:r>
            <a:r>
              <a:rPr dirty="0" sz="2500" spc="-105">
                <a:latin typeface="Arial"/>
                <a:cs typeface="Arial"/>
              </a:rPr>
              <a:t>sınavlardaki </a:t>
            </a:r>
            <a:r>
              <a:rPr dirty="0" sz="2500" spc="-204">
                <a:latin typeface="Arial"/>
                <a:cs typeface="Arial"/>
              </a:rPr>
              <a:t>soru  </a:t>
            </a:r>
            <a:r>
              <a:rPr dirty="0" sz="2500" spc="-60">
                <a:latin typeface="Arial"/>
                <a:cs typeface="Arial"/>
              </a:rPr>
              <a:t>tiplerini</a:t>
            </a:r>
            <a:r>
              <a:rPr dirty="0" sz="2500" spc="-25">
                <a:latin typeface="Arial"/>
                <a:cs typeface="Arial"/>
              </a:rPr>
              <a:t> </a:t>
            </a:r>
            <a:r>
              <a:rPr dirty="0" sz="2500" spc="-125">
                <a:latin typeface="Arial"/>
                <a:cs typeface="Arial"/>
              </a:rPr>
              <a:t>yakalarsınız.</a:t>
            </a:r>
            <a:endParaRPr sz="25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DC7F46"/>
              </a:buClr>
              <a:buFont typeface="Wingdings"/>
              <a:buChar char=""/>
            </a:pPr>
            <a:endParaRPr sz="3300">
              <a:latin typeface="Times New Roman"/>
              <a:cs typeface="Times New Roman"/>
            </a:endParaRPr>
          </a:p>
          <a:p>
            <a:pPr marL="332740" marR="97790" indent="-320040">
              <a:lnSpc>
                <a:spcPts val="2400"/>
              </a:lnSpc>
              <a:spcBef>
                <a:spcPts val="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10">
                <a:latin typeface="Arial"/>
                <a:cs typeface="Arial"/>
              </a:rPr>
              <a:t>Öğrenci </a:t>
            </a:r>
            <a:r>
              <a:rPr dirty="0" sz="2500" spc="-285">
                <a:latin typeface="Arial"/>
                <a:cs typeface="Arial"/>
              </a:rPr>
              <a:t>Seçme </a:t>
            </a:r>
            <a:r>
              <a:rPr dirty="0" sz="2500" spc="-185">
                <a:latin typeface="Arial"/>
                <a:cs typeface="Arial"/>
              </a:rPr>
              <a:t>Sınavına </a:t>
            </a:r>
            <a:r>
              <a:rPr dirty="0" sz="2500" spc="-45">
                <a:latin typeface="Arial"/>
                <a:cs typeface="Arial"/>
              </a:rPr>
              <a:t>kadar </a:t>
            </a:r>
            <a:r>
              <a:rPr dirty="0" sz="2500" spc="-285">
                <a:latin typeface="Arial"/>
                <a:cs typeface="Arial"/>
              </a:rPr>
              <a:t>son </a:t>
            </a:r>
            <a:r>
              <a:rPr dirty="0" sz="2500" spc="-20">
                <a:latin typeface="Arial"/>
                <a:cs typeface="Arial"/>
              </a:rPr>
              <a:t>10-15 </a:t>
            </a:r>
            <a:r>
              <a:rPr dirty="0" sz="2500" spc="-40">
                <a:latin typeface="Arial"/>
                <a:cs typeface="Arial"/>
              </a:rPr>
              <a:t>yılda </a:t>
            </a:r>
            <a:r>
              <a:rPr dirty="0" sz="2500" spc="-265">
                <a:latin typeface="Arial"/>
                <a:cs typeface="Arial"/>
              </a:rPr>
              <a:t>çıkmış  </a:t>
            </a:r>
            <a:r>
              <a:rPr dirty="0" sz="2500" spc="-145">
                <a:latin typeface="Arial"/>
                <a:cs typeface="Arial"/>
              </a:rPr>
              <a:t>soruların </a:t>
            </a:r>
            <a:r>
              <a:rPr dirty="0" sz="2500" spc="-204">
                <a:latin typeface="Arial"/>
                <a:cs typeface="Arial"/>
              </a:rPr>
              <a:t>çözülmesi, </a:t>
            </a:r>
            <a:r>
              <a:rPr dirty="0" sz="2500" spc="-290">
                <a:latin typeface="Arial"/>
                <a:cs typeface="Arial"/>
              </a:rPr>
              <a:t>ÖSS </a:t>
            </a:r>
            <a:r>
              <a:rPr dirty="0" sz="2500" spc="-130">
                <a:latin typeface="Arial"/>
                <a:cs typeface="Arial"/>
              </a:rPr>
              <a:t>sorularına </a:t>
            </a:r>
            <a:r>
              <a:rPr dirty="0" sz="2500" spc="-140">
                <a:latin typeface="Arial"/>
                <a:cs typeface="Arial"/>
              </a:rPr>
              <a:t>aşinalığınızı</a:t>
            </a:r>
            <a:r>
              <a:rPr dirty="0" sz="2500" spc="-135">
                <a:latin typeface="Arial"/>
                <a:cs typeface="Arial"/>
              </a:rPr>
              <a:t> </a:t>
            </a:r>
            <a:r>
              <a:rPr dirty="0" sz="2500" spc="-90">
                <a:latin typeface="Arial"/>
                <a:cs typeface="Arial"/>
              </a:rPr>
              <a:t>artıracaktır.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23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56404" y="6558567"/>
            <a:ext cx="3102864" cy="426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1942083"/>
            <a:ext cx="8168640" cy="4700270"/>
          </a:xfrm>
          <a:custGeom>
            <a:avLst/>
            <a:gdLst/>
            <a:ahLst/>
            <a:cxnLst/>
            <a:rect l="l" t="t" r="r" b="b"/>
            <a:pathLst>
              <a:path w="8168640" h="4700270">
                <a:moveTo>
                  <a:pt x="8168639" y="0"/>
                </a:moveTo>
                <a:lnTo>
                  <a:pt x="0" y="0"/>
                </a:lnTo>
                <a:lnTo>
                  <a:pt x="0" y="4700016"/>
                </a:lnTo>
                <a:lnTo>
                  <a:pt x="8168639" y="4700016"/>
                </a:lnTo>
                <a:lnTo>
                  <a:pt x="8168639" y="4693920"/>
                </a:lnTo>
                <a:lnTo>
                  <a:pt x="15240" y="4693920"/>
                </a:lnTo>
                <a:lnTo>
                  <a:pt x="9143" y="4687825"/>
                </a:lnTo>
                <a:lnTo>
                  <a:pt x="15240" y="4687825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700270">
                <a:moveTo>
                  <a:pt x="15240" y="4687825"/>
                </a:moveTo>
                <a:lnTo>
                  <a:pt x="9143" y="4687825"/>
                </a:lnTo>
                <a:lnTo>
                  <a:pt x="15240" y="4693920"/>
                </a:lnTo>
                <a:lnTo>
                  <a:pt x="15240" y="4687825"/>
                </a:lnTo>
                <a:close/>
              </a:path>
              <a:path w="8168640" h="4700270">
                <a:moveTo>
                  <a:pt x="8153400" y="4687825"/>
                </a:moveTo>
                <a:lnTo>
                  <a:pt x="15240" y="4687825"/>
                </a:lnTo>
                <a:lnTo>
                  <a:pt x="15240" y="4693920"/>
                </a:lnTo>
                <a:lnTo>
                  <a:pt x="8153400" y="4693920"/>
                </a:lnTo>
                <a:lnTo>
                  <a:pt x="8153400" y="4687825"/>
                </a:lnTo>
                <a:close/>
              </a:path>
              <a:path w="8168640" h="4700270">
                <a:moveTo>
                  <a:pt x="8153400" y="6095"/>
                </a:moveTo>
                <a:lnTo>
                  <a:pt x="8153400" y="4693920"/>
                </a:lnTo>
                <a:lnTo>
                  <a:pt x="8162544" y="4687825"/>
                </a:lnTo>
                <a:lnTo>
                  <a:pt x="8168639" y="4687825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700270">
                <a:moveTo>
                  <a:pt x="8168639" y="4687825"/>
                </a:moveTo>
                <a:lnTo>
                  <a:pt x="8162544" y="4687825"/>
                </a:lnTo>
                <a:lnTo>
                  <a:pt x="8153400" y="4693920"/>
                </a:lnTo>
                <a:lnTo>
                  <a:pt x="8168639" y="4693920"/>
                </a:lnTo>
                <a:lnTo>
                  <a:pt x="8168639" y="4687825"/>
                </a:lnTo>
                <a:close/>
              </a:path>
              <a:path w="8168640" h="470027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70027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70027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65580" y="1892807"/>
            <a:ext cx="7991475" cy="4420235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3429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14655" algn="l"/>
                <a:tab pos="415290" algn="l"/>
              </a:tabLst>
            </a:pPr>
            <a:r>
              <a:rPr dirty="0" sz="2500" spc="-175" b="1">
                <a:latin typeface="Arial"/>
                <a:cs typeface="Arial"/>
              </a:rPr>
              <a:t>Sınav </a:t>
            </a:r>
            <a:r>
              <a:rPr dirty="0" sz="2500" spc="-155" b="1">
                <a:latin typeface="Arial"/>
                <a:cs typeface="Arial"/>
              </a:rPr>
              <a:t>saatine </a:t>
            </a:r>
            <a:r>
              <a:rPr dirty="0" sz="2500" spc="-120" b="1">
                <a:latin typeface="Arial"/>
                <a:cs typeface="Arial"/>
              </a:rPr>
              <a:t>yakin </a:t>
            </a:r>
            <a:r>
              <a:rPr dirty="0" sz="2500" spc="-130" b="1">
                <a:latin typeface="Arial"/>
                <a:cs typeface="Arial"/>
              </a:rPr>
              <a:t>kalkıp </a:t>
            </a:r>
            <a:r>
              <a:rPr dirty="0" sz="2500" spc="-135" b="1">
                <a:latin typeface="Arial"/>
                <a:cs typeface="Arial"/>
              </a:rPr>
              <a:t>telaş-kaygı </a:t>
            </a:r>
            <a:r>
              <a:rPr dirty="0" sz="2500" spc="-114" b="1">
                <a:latin typeface="Arial"/>
                <a:cs typeface="Arial"/>
              </a:rPr>
              <a:t>yaratmayın. </a:t>
            </a:r>
            <a:r>
              <a:rPr dirty="0" sz="2500" spc="-145" b="1">
                <a:latin typeface="Arial"/>
                <a:cs typeface="Arial"/>
              </a:rPr>
              <a:t>Daha  da </a:t>
            </a:r>
            <a:r>
              <a:rPr dirty="0" sz="2500" spc="-190" b="1">
                <a:latin typeface="Arial"/>
                <a:cs typeface="Arial"/>
              </a:rPr>
              <a:t>erken </a:t>
            </a:r>
            <a:r>
              <a:rPr dirty="0" sz="2500" spc="-130" b="1">
                <a:latin typeface="Arial"/>
                <a:cs typeface="Arial"/>
              </a:rPr>
              <a:t>kalkıp </a:t>
            </a:r>
            <a:r>
              <a:rPr dirty="0" sz="2500" spc="-180" b="1">
                <a:latin typeface="Arial"/>
                <a:cs typeface="Arial"/>
              </a:rPr>
              <a:t>besleyici; </a:t>
            </a:r>
            <a:r>
              <a:rPr dirty="0" sz="2500" spc="-145" b="1">
                <a:latin typeface="Arial"/>
                <a:cs typeface="Arial"/>
              </a:rPr>
              <a:t>enerji </a:t>
            </a:r>
            <a:r>
              <a:rPr dirty="0" sz="2500" spc="-160" b="1">
                <a:latin typeface="Arial"/>
                <a:cs typeface="Arial"/>
              </a:rPr>
              <a:t>verici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114" b="1">
                <a:latin typeface="Arial"/>
                <a:cs typeface="Arial"/>
              </a:rPr>
              <a:t>kahvaltı </a:t>
            </a:r>
            <a:r>
              <a:rPr dirty="0" sz="2500" spc="-110" b="1">
                <a:latin typeface="Arial"/>
                <a:cs typeface="Arial"/>
              </a:rPr>
              <a:t>yapın.  </a:t>
            </a:r>
            <a:r>
              <a:rPr dirty="0" sz="2500" spc="-55" b="1">
                <a:latin typeface="Arial"/>
                <a:cs typeface="Arial"/>
              </a:rPr>
              <a:t>( </a:t>
            </a:r>
            <a:r>
              <a:rPr dirty="0" sz="2500" spc="-85" b="1">
                <a:latin typeface="Arial"/>
                <a:cs typeface="Arial"/>
              </a:rPr>
              <a:t>hafif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155" b="1">
                <a:latin typeface="Arial"/>
                <a:cs typeface="Arial"/>
              </a:rPr>
              <a:t>müzik dinleyerek </a:t>
            </a:r>
            <a:r>
              <a:rPr dirty="0" sz="2500" spc="-130" b="1">
                <a:latin typeface="Arial"/>
                <a:cs typeface="Arial"/>
              </a:rPr>
              <a:t>yapılması </a:t>
            </a:r>
            <a:r>
              <a:rPr dirty="0" sz="2500" spc="-110" b="1">
                <a:latin typeface="Arial"/>
                <a:cs typeface="Arial"/>
              </a:rPr>
              <a:t>rahatlatabilir</a:t>
            </a:r>
            <a:r>
              <a:rPr dirty="0" sz="2500" spc="165" b="1">
                <a:latin typeface="Arial"/>
                <a:cs typeface="Arial"/>
              </a:rPr>
              <a:t> </a:t>
            </a:r>
            <a:r>
              <a:rPr dirty="0" sz="2500" spc="-55" b="1">
                <a:latin typeface="Arial"/>
                <a:cs typeface="Arial"/>
              </a:rPr>
              <a:t>)</a:t>
            </a:r>
            <a:endParaRPr sz="2500">
              <a:latin typeface="Arial"/>
              <a:cs typeface="Arial"/>
            </a:endParaRPr>
          </a:p>
          <a:p>
            <a:pPr marL="332740" marR="41275" indent="-320040">
              <a:lnSpc>
                <a:spcPts val="2400"/>
              </a:lnSpc>
              <a:spcBef>
                <a:spcPts val="6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65" b="1">
                <a:latin typeface="Arial"/>
                <a:cs typeface="Arial"/>
              </a:rPr>
              <a:t>Sınavda </a:t>
            </a:r>
            <a:r>
              <a:rPr dirty="0" sz="2500" spc="-150" b="1">
                <a:latin typeface="Arial"/>
                <a:cs typeface="Arial"/>
              </a:rPr>
              <a:t>gerekli </a:t>
            </a:r>
            <a:r>
              <a:rPr dirty="0" sz="2500" spc="-140" b="1">
                <a:latin typeface="Arial"/>
                <a:cs typeface="Arial"/>
              </a:rPr>
              <a:t>belgeleri, </a:t>
            </a:r>
            <a:r>
              <a:rPr dirty="0" sz="2500" spc="-200" b="1">
                <a:latin typeface="Arial"/>
                <a:cs typeface="Arial"/>
              </a:rPr>
              <a:t>en </a:t>
            </a:r>
            <a:r>
              <a:rPr dirty="0" sz="2500" spc="-65" b="1">
                <a:latin typeface="Arial"/>
                <a:cs typeface="Arial"/>
              </a:rPr>
              <a:t>az </a:t>
            </a:r>
            <a:r>
              <a:rPr dirty="0" sz="2500" spc="-100" b="1">
                <a:latin typeface="Arial"/>
                <a:cs typeface="Arial"/>
              </a:rPr>
              <a:t>iki </a:t>
            </a:r>
            <a:r>
              <a:rPr dirty="0" sz="2500" spc="-165" b="1">
                <a:latin typeface="Arial"/>
                <a:cs typeface="Arial"/>
              </a:rPr>
              <a:t>adet </a:t>
            </a:r>
            <a:r>
              <a:rPr dirty="0" sz="2500" spc="-195" b="1">
                <a:latin typeface="Arial"/>
                <a:cs typeface="Arial"/>
              </a:rPr>
              <a:t>yumuşak </a:t>
            </a:r>
            <a:r>
              <a:rPr dirty="0" sz="2500" spc="-210" b="1">
                <a:latin typeface="Arial"/>
                <a:cs typeface="Arial"/>
              </a:rPr>
              <a:t>uçlu  </a:t>
            </a:r>
            <a:r>
              <a:rPr dirty="0" sz="2500" spc="-225" b="1">
                <a:latin typeface="Arial"/>
                <a:cs typeface="Arial"/>
              </a:rPr>
              <a:t>kursun </a:t>
            </a:r>
            <a:r>
              <a:rPr dirty="0" sz="2500" spc="-125" b="1">
                <a:latin typeface="Arial"/>
                <a:cs typeface="Arial"/>
              </a:rPr>
              <a:t>kalemi, </a:t>
            </a:r>
            <a:r>
              <a:rPr dirty="0" sz="2500" spc="-195" b="1">
                <a:latin typeface="Arial"/>
                <a:cs typeface="Arial"/>
              </a:rPr>
              <a:t>yumuşak </a:t>
            </a:r>
            <a:r>
              <a:rPr dirty="0" sz="2500" spc="-105" b="1">
                <a:latin typeface="Arial"/>
                <a:cs typeface="Arial"/>
              </a:rPr>
              <a:t>kaliteli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114" b="1">
                <a:latin typeface="Arial"/>
                <a:cs typeface="Arial"/>
              </a:rPr>
              <a:t>silgiyi </a:t>
            </a:r>
            <a:r>
              <a:rPr dirty="0" sz="2500" spc="-150" b="1">
                <a:latin typeface="Arial"/>
                <a:cs typeface="Arial"/>
              </a:rPr>
              <a:t>ve bir </a:t>
            </a:r>
            <a:r>
              <a:rPr dirty="0" sz="2500" spc="-155" b="1">
                <a:latin typeface="Arial"/>
                <a:cs typeface="Arial"/>
              </a:rPr>
              <a:t>kalem  </a:t>
            </a:r>
            <a:r>
              <a:rPr dirty="0" sz="2500" spc="-145" b="1">
                <a:latin typeface="Arial"/>
                <a:cs typeface="Arial"/>
              </a:rPr>
              <a:t>tıraşı </a:t>
            </a:r>
            <a:r>
              <a:rPr dirty="0" sz="2500" spc="-55" b="1">
                <a:latin typeface="Arial"/>
                <a:cs typeface="Arial"/>
              </a:rPr>
              <a:t>( </a:t>
            </a:r>
            <a:r>
              <a:rPr dirty="0" sz="2500" spc="-120" b="1">
                <a:latin typeface="Arial"/>
                <a:cs typeface="Arial"/>
              </a:rPr>
              <a:t>kullanılışını </a:t>
            </a:r>
            <a:r>
              <a:rPr dirty="0" sz="2500" spc="-229" b="1">
                <a:latin typeface="Arial"/>
                <a:cs typeface="Arial"/>
              </a:rPr>
              <a:t>önceden </a:t>
            </a:r>
            <a:r>
              <a:rPr dirty="0" sz="2500" spc="-170" b="1">
                <a:latin typeface="Arial"/>
                <a:cs typeface="Arial"/>
              </a:rPr>
              <a:t>deneyin </a:t>
            </a:r>
            <a:r>
              <a:rPr dirty="0" sz="2500" spc="-55" b="1">
                <a:latin typeface="Arial"/>
                <a:cs typeface="Arial"/>
              </a:rPr>
              <a:t>) </a:t>
            </a:r>
            <a:r>
              <a:rPr dirty="0" sz="2500" spc="-105" b="1">
                <a:latin typeface="Arial"/>
                <a:cs typeface="Arial"/>
              </a:rPr>
              <a:t>alarak </a:t>
            </a:r>
            <a:r>
              <a:rPr dirty="0" sz="2500" spc="-150" b="1">
                <a:latin typeface="Arial"/>
                <a:cs typeface="Arial"/>
              </a:rPr>
              <a:t>sınav yerine  </a:t>
            </a:r>
            <a:r>
              <a:rPr dirty="0" sz="2500" spc="-65" b="1">
                <a:latin typeface="Arial"/>
                <a:cs typeface="Arial"/>
              </a:rPr>
              <a:t>30-45 </a:t>
            </a:r>
            <a:r>
              <a:rPr dirty="0" sz="2500" spc="-150" b="1">
                <a:latin typeface="Arial"/>
                <a:cs typeface="Arial"/>
              </a:rPr>
              <a:t>dk. </a:t>
            </a:r>
            <a:r>
              <a:rPr dirty="0" sz="2500" spc="-250" b="1">
                <a:latin typeface="Arial"/>
                <a:cs typeface="Arial"/>
              </a:rPr>
              <a:t>önce </a:t>
            </a:r>
            <a:r>
              <a:rPr dirty="0" sz="2500" spc="-130" b="1">
                <a:latin typeface="Arial"/>
                <a:cs typeface="Arial"/>
              </a:rPr>
              <a:t>gidin. </a:t>
            </a:r>
            <a:r>
              <a:rPr dirty="0" sz="2500" spc="-125" b="1">
                <a:latin typeface="Arial"/>
                <a:cs typeface="Arial"/>
              </a:rPr>
              <a:t>(Daha </a:t>
            </a:r>
            <a:r>
              <a:rPr dirty="0" sz="2500" spc="-250" b="1">
                <a:latin typeface="Arial"/>
                <a:cs typeface="Arial"/>
              </a:rPr>
              <a:t>önce </a:t>
            </a:r>
            <a:r>
              <a:rPr dirty="0" sz="2500" spc="-150" b="1">
                <a:latin typeface="Arial"/>
                <a:cs typeface="Arial"/>
              </a:rPr>
              <a:t>gitmeniz heyecanınızı  </a:t>
            </a:r>
            <a:r>
              <a:rPr dirty="0" sz="2500" spc="-100" b="1">
                <a:latin typeface="Arial"/>
                <a:cs typeface="Arial"/>
              </a:rPr>
              <a:t>artırabilir)</a:t>
            </a:r>
            <a:endParaRPr sz="25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114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55" b="1">
                <a:latin typeface="Arial"/>
                <a:cs typeface="Arial"/>
              </a:rPr>
              <a:t>Sınavı </a:t>
            </a:r>
            <a:r>
              <a:rPr dirty="0" sz="2500" spc="-130" b="1">
                <a:latin typeface="Arial"/>
                <a:cs typeface="Arial"/>
              </a:rPr>
              <a:t>başaracağınızı </a:t>
            </a:r>
            <a:r>
              <a:rPr dirty="0" sz="2500" spc="-155" b="1">
                <a:latin typeface="Arial"/>
                <a:cs typeface="Arial"/>
              </a:rPr>
              <a:t>kendinize </a:t>
            </a:r>
            <a:r>
              <a:rPr dirty="0" sz="2500" spc="-145" b="1">
                <a:latin typeface="Arial"/>
                <a:cs typeface="Arial"/>
              </a:rPr>
              <a:t>telkin</a:t>
            </a:r>
            <a:r>
              <a:rPr dirty="0" sz="2500" spc="340" b="1">
                <a:latin typeface="Arial"/>
                <a:cs typeface="Arial"/>
              </a:rPr>
              <a:t> </a:t>
            </a:r>
            <a:r>
              <a:rPr dirty="0" sz="2500" spc="-145" b="1">
                <a:latin typeface="Arial"/>
                <a:cs typeface="Arial"/>
              </a:rPr>
              <a:t>edin.</a:t>
            </a:r>
            <a:endParaRPr sz="2500">
              <a:latin typeface="Arial"/>
              <a:cs typeface="Arial"/>
            </a:endParaRPr>
          </a:p>
          <a:p>
            <a:pPr marL="332740" marR="5080" indent="-320040">
              <a:lnSpc>
                <a:spcPts val="2400"/>
              </a:lnSpc>
              <a:spcBef>
                <a:spcPts val="70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350" b="1">
                <a:latin typeface="Arial"/>
                <a:cs typeface="Arial"/>
              </a:rPr>
              <a:t>Bu </a:t>
            </a:r>
            <a:r>
              <a:rPr dirty="0" sz="2500" spc="-140" b="1">
                <a:latin typeface="Arial"/>
                <a:cs typeface="Arial"/>
              </a:rPr>
              <a:t>sınava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195" b="1">
                <a:latin typeface="Arial"/>
                <a:cs typeface="Arial"/>
              </a:rPr>
              <a:t>tek </a:t>
            </a:r>
            <a:r>
              <a:rPr dirty="0" sz="2500" spc="-150" b="1">
                <a:latin typeface="Arial"/>
                <a:cs typeface="Arial"/>
              </a:rPr>
              <a:t>siz </a:t>
            </a:r>
            <a:r>
              <a:rPr dirty="0" sz="2500" spc="-160" b="1">
                <a:latin typeface="Arial"/>
                <a:cs typeface="Arial"/>
              </a:rPr>
              <a:t>girmiyorsunuz. </a:t>
            </a:r>
            <a:r>
              <a:rPr dirty="0" sz="2500" spc="-125" b="1">
                <a:latin typeface="Arial"/>
                <a:cs typeface="Arial"/>
              </a:rPr>
              <a:t>Orada var </a:t>
            </a:r>
            <a:r>
              <a:rPr dirty="0" sz="2500" spc="-135" b="1">
                <a:latin typeface="Arial"/>
                <a:cs typeface="Arial"/>
              </a:rPr>
              <a:t>olan </a:t>
            </a:r>
            <a:r>
              <a:rPr dirty="0" sz="2500" spc="-130" b="1">
                <a:latin typeface="Arial"/>
                <a:cs typeface="Arial"/>
              </a:rPr>
              <a:t>diğer  </a:t>
            </a:r>
            <a:r>
              <a:rPr dirty="0" sz="2500" spc="-145" b="1">
                <a:latin typeface="Arial"/>
                <a:cs typeface="Arial"/>
              </a:rPr>
              <a:t>kişilerin </a:t>
            </a:r>
            <a:r>
              <a:rPr dirty="0" sz="2500" spc="-215" b="1">
                <a:latin typeface="Arial"/>
                <a:cs typeface="Arial"/>
              </a:rPr>
              <a:t>durumu </a:t>
            </a:r>
            <a:r>
              <a:rPr dirty="0" sz="2500" spc="-145" b="1">
                <a:latin typeface="Arial"/>
                <a:cs typeface="Arial"/>
              </a:rPr>
              <a:t>da </a:t>
            </a:r>
            <a:r>
              <a:rPr dirty="0" sz="2500" spc="-135" b="1">
                <a:latin typeface="Arial"/>
                <a:cs typeface="Arial"/>
              </a:rPr>
              <a:t>sizinki</a:t>
            </a:r>
            <a:r>
              <a:rPr dirty="0" sz="2500" spc="-85" b="1">
                <a:latin typeface="Arial"/>
                <a:cs typeface="Arial"/>
              </a:rPr>
              <a:t> </a:t>
            </a:r>
            <a:r>
              <a:rPr dirty="0" sz="2500" spc="-140" b="1">
                <a:latin typeface="Arial"/>
                <a:cs typeface="Arial"/>
              </a:rPr>
              <a:t>gibidir.</a:t>
            </a:r>
            <a:endParaRPr sz="2500">
              <a:latin typeface="Arial"/>
              <a:cs typeface="Arial"/>
            </a:endParaRPr>
          </a:p>
          <a:p>
            <a:pPr marL="332740" marR="478155" indent="-320040">
              <a:lnSpc>
                <a:spcPts val="2400"/>
              </a:lnSpc>
              <a:spcBef>
                <a:spcPts val="70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75" b="1">
                <a:latin typeface="Arial"/>
                <a:cs typeface="Arial"/>
              </a:rPr>
              <a:t>Sınav </a:t>
            </a:r>
            <a:r>
              <a:rPr dirty="0" sz="2500" spc="-155" b="1">
                <a:latin typeface="Arial"/>
                <a:cs typeface="Arial"/>
              </a:rPr>
              <a:t>başlamadan </a:t>
            </a:r>
            <a:r>
              <a:rPr dirty="0" sz="2500" spc="-210" b="1">
                <a:latin typeface="Arial"/>
                <a:cs typeface="Arial"/>
              </a:rPr>
              <a:t>önce, </a:t>
            </a:r>
            <a:r>
              <a:rPr dirty="0" sz="2500" spc="-130" b="1">
                <a:latin typeface="Arial"/>
                <a:cs typeface="Arial"/>
              </a:rPr>
              <a:t>tuvalet, </a:t>
            </a:r>
            <a:r>
              <a:rPr dirty="0" sz="2500" spc="-270" b="1">
                <a:latin typeface="Arial"/>
                <a:cs typeface="Arial"/>
              </a:rPr>
              <a:t>su </a:t>
            </a:r>
            <a:r>
              <a:rPr dirty="0" sz="2500" spc="-130" b="1">
                <a:latin typeface="Arial"/>
                <a:cs typeface="Arial"/>
              </a:rPr>
              <a:t>gibi </a:t>
            </a:r>
            <a:r>
              <a:rPr dirty="0" sz="2500" spc="-114" b="1">
                <a:latin typeface="Arial"/>
                <a:cs typeface="Arial"/>
              </a:rPr>
              <a:t>ihtiyaçlarınızı  </a:t>
            </a:r>
            <a:r>
              <a:rPr dirty="0" sz="2500" spc="-120" b="1">
                <a:latin typeface="Arial"/>
                <a:cs typeface="Arial"/>
              </a:rPr>
              <a:t>karşılayın.</a:t>
            </a:r>
            <a:endParaRPr sz="25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25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27359" y="6666163"/>
            <a:ext cx="2426207" cy="316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83664"/>
            <a:ext cx="7973695" cy="4328160"/>
          </a:xfrm>
          <a:prstGeom prst="rect">
            <a:avLst/>
          </a:prstGeom>
        </p:spPr>
        <p:txBody>
          <a:bodyPr wrap="square" lIns="0" tIns="96520" rIns="0" bIns="0" rtlCol="0" vert="horz">
            <a:spAutoFit/>
          </a:bodyPr>
          <a:lstStyle/>
          <a:p>
            <a:pPr marL="332740" marR="438784" indent="-320040">
              <a:lnSpc>
                <a:spcPct val="80000"/>
              </a:lnSpc>
              <a:spcBef>
                <a:spcPts val="76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80" b="1">
                <a:latin typeface="Arial"/>
                <a:cs typeface="Arial"/>
              </a:rPr>
              <a:t>Görevlilerce </a:t>
            </a:r>
            <a:r>
              <a:rPr dirty="0" sz="2700" spc="-150" b="1">
                <a:latin typeface="Arial"/>
                <a:cs typeface="Arial"/>
              </a:rPr>
              <a:t>sınavda </a:t>
            </a:r>
            <a:r>
              <a:rPr dirty="0" sz="2700" spc="-135" b="1">
                <a:latin typeface="Arial"/>
                <a:cs typeface="Arial"/>
              </a:rPr>
              <a:t>yapılacak açıklamaları </a:t>
            </a:r>
            <a:r>
              <a:rPr dirty="0" sz="2700" spc="-55" b="1">
                <a:latin typeface="Arial"/>
                <a:cs typeface="Arial"/>
              </a:rPr>
              <a:t>iyi </a:t>
            </a:r>
            <a:r>
              <a:rPr dirty="0" sz="2700" spc="-160" b="1">
                <a:latin typeface="Arial"/>
                <a:cs typeface="Arial"/>
              </a:rPr>
              <a:t>bir  </a:t>
            </a:r>
            <a:r>
              <a:rPr dirty="0" sz="2700" spc="-185" b="1">
                <a:latin typeface="Arial"/>
                <a:cs typeface="Arial"/>
              </a:rPr>
              <a:t>şekilde </a:t>
            </a:r>
            <a:r>
              <a:rPr dirty="0" sz="2700" spc="-130" b="1">
                <a:latin typeface="Arial"/>
                <a:cs typeface="Arial"/>
              </a:rPr>
              <a:t>dinleyin, </a:t>
            </a:r>
            <a:r>
              <a:rPr dirty="0" sz="2700" spc="-100" b="1">
                <a:latin typeface="Arial"/>
                <a:cs typeface="Arial"/>
              </a:rPr>
              <a:t>anlayamadığınız </a:t>
            </a:r>
            <a:r>
              <a:rPr dirty="0" sz="2700" spc="-140" b="1">
                <a:latin typeface="Arial"/>
                <a:cs typeface="Arial"/>
              </a:rPr>
              <a:t>yerleri</a:t>
            </a:r>
            <a:r>
              <a:rPr dirty="0" sz="2700" spc="110" b="1">
                <a:latin typeface="Arial"/>
                <a:cs typeface="Arial"/>
              </a:rPr>
              <a:t> </a:t>
            </a:r>
            <a:r>
              <a:rPr dirty="0" sz="2700" spc="-210" b="1">
                <a:latin typeface="Arial"/>
                <a:cs typeface="Arial"/>
              </a:rPr>
              <a:t>sorun.</a:t>
            </a:r>
            <a:endParaRPr sz="2700">
              <a:latin typeface="Arial"/>
              <a:cs typeface="Arial"/>
            </a:endParaRPr>
          </a:p>
          <a:p>
            <a:pPr marL="332740" marR="74930" indent="-320040">
              <a:lnSpc>
                <a:spcPts val="2590"/>
              </a:lnSpc>
              <a:spcBef>
                <a:spcPts val="675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215" b="1">
                <a:latin typeface="Arial"/>
                <a:cs typeface="Arial"/>
              </a:rPr>
              <a:t>Size </a:t>
            </a:r>
            <a:r>
              <a:rPr dirty="0" sz="2700" spc="-185" b="1">
                <a:latin typeface="Arial"/>
                <a:cs typeface="Arial"/>
              </a:rPr>
              <a:t>verilecek </a:t>
            </a:r>
            <a:r>
              <a:rPr dirty="0" sz="2700" spc="-140" b="1">
                <a:latin typeface="Arial"/>
                <a:cs typeface="Arial"/>
              </a:rPr>
              <a:t>olan </a:t>
            </a:r>
            <a:r>
              <a:rPr dirty="0" sz="2700" spc="-204" b="1">
                <a:latin typeface="Arial"/>
                <a:cs typeface="Arial"/>
              </a:rPr>
              <a:t>cevap </a:t>
            </a:r>
            <a:r>
              <a:rPr dirty="0" sz="2700" spc="-90" b="1">
                <a:latin typeface="Arial"/>
                <a:cs typeface="Arial"/>
              </a:rPr>
              <a:t>kağıdıyla </a:t>
            </a:r>
            <a:r>
              <a:rPr dirty="0" sz="2700" spc="-85" b="1">
                <a:latin typeface="Arial"/>
                <a:cs typeface="Arial"/>
              </a:rPr>
              <a:t>ilgili </a:t>
            </a:r>
            <a:r>
              <a:rPr dirty="0" sz="2700" spc="-135" b="1">
                <a:latin typeface="Arial"/>
                <a:cs typeface="Arial"/>
              </a:rPr>
              <a:t>kodlamaları  </a:t>
            </a:r>
            <a:r>
              <a:rPr dirty="0" sz="2700" spc="-130" b="1">
                <a:latin typeface="Arial"/>
                <a:cs typeface="Arial"/>
              </a:rPr>
              <a:t>dikkatli </a:t>
            </a:r>
            <a:r>
              <a:rPr dirty="0" sz="2700" spc="-145" b="1">
                <a:latin typeface="Arial"/>
                <a:cs typeface="Arial"/>
              </a:rPr>
              <a:t>ve </a:t>
            </a:r>
            <a:r>
              <a:rPr dirty="0" sz="2700" spc="-190" b="1">
                <a:latin typeface="Arial"/>
                <a:cs typeface="Arial"/>
              </a:rPr>
              <a:t>eksiksiz </a:t>
            </a:r>
            <a:r>
              <a:rPr dirty="0" sz="2700" spc="-135" b="1">
                <a:latin typeface="Arial"/>
                <a:cs typeface="Arial"/>
              </a:rPr>
              <a:t>olarak </a:t>
            </a:r>
            <a:r>
              <a:rPr dirty="0" sz="2700" spc="-175" b="1">
                <a:latin typeface="Arial"/>
                <a:cs typeface="Arial"/>
              </a:rPr>
              <a:t>doldurun. </a:t>
            </a:r>
            <a:r>
              <a:rPr dirty="0" sz="2700" spc="-170" b="1">
                <a:latin typeface="Arial"/>
                <a:cs typeface="Arial"/>
              </a:rPr>
              <a:t>Verilen </a:t>
            </a:r>
            <a:r>
              <a:rPr dirty="0" sz="2700" spc="-204" b="1">
                <a:latin typeface="Arial"/>
                <a:cs typeface="Arial"/>
              </a:rPr>
              <a:t>cevap  </a:t>
            </a:r>
            <a:r>
              <a:rPr dirty="0" sz="2700" spc="-120" b="1">
                <a:latin typeface="Arial"/>
                <a:cs typeface="Arial"/>
              </a:rPr>
              <a:t>kağıdının </a:t>
            </a:r>
            <a:r>
              <a:rPr dirty="0" sz="2700" spc="-105" b="1">
                <a:latin typeface="Arial"/>
                <a:cs typeface="Arial"/>
              </a:rPr>
              <a:t>adınıza </a:t>
            </a:r>
            <a:r>
              <a:rPr dirty="0" sz="2700" spc="-170" b="1">
                <a:latin typeface="Arial"/>
                <a:cs typeface="Arial"/>
              </a:rPr>
              <a:t>düzenlenip </a:t>
            </a:r>
            <a:r>
              <a:rPr dirty="0" sz="2700" spc="-150" b="1">
                <a:latin typeface="Arial"/>
                <a:cs typeface="Arial"/>
              </a:rPr>
              <a:t>düzenlenmediğini,  </a:t>
            </a:r>
            <a:r>
              <a:rPr dirty="0" sz="2700" spc="-180" b="1">
                <a:latin typeface="Arial"/>
                <a:cs typeface="Arial"/>
              </a:rPr>
              <a:t>kitapçık </a:t>
            </a:r>
            <a:r>
              <a:rPr dirty="0" sz="2700" spc="-210" b="1">
                <a:latin typeface="Arial"/>
                <a:cs typeface="Arial"/>
              </a:rPr>
              <a:t>türünü </a:t>
            </a:r>
            <a:r>
              <a:rPr dirty="0" sz="2700" spc="-145" b="1">
                <a:latin typeface="Arial"/>
                <a:cs typeface="Arial"/>
              </a:rPr>
              <a:t>ve </a:t>
            </a:r>
            <a:r>
              <a:rPr dirty="0" sz="2700" spc="-385" b="1">
                <a:latin typeface="Arial"/>
                <a:cs typeface="Arial"/>
              </a:rPr>
              <a:t>TC </a:t>
            </a:r>
            <a:r>
              <a:rPr dirty="0" sz="2700" spc="-145" b="1">
                <a:latin typeface="Arial"/>
                <a:cs typeface="Arial"/>
              </a:rPr>
              <a:t>Kimlik </a:t>
            </a:r>
            <a:r>
              <a:rPr dirty="0" sz="2700" spc="-175" b="1">
                <a:latin typeface="Arial"/>
                <a:cs typeface="Arial"/>
              </a:rPr>
              <a:t>numarasının size </a:t>
            </a:r>
            <a:r>
              <a:rPr dirty="0" sz="2700" spc="-110" b="1">
                <a:latin typeface="Arial"/>
                <a:cs typeface="Arial"/>
              </a:rPr>
              <a:t>ait  </a:t>
            </a:r>
            <a:r>
              <a:rPr dirty="0" sz="2700" spc="-175" b="1">
                <a:latin typeface="Arial"/>
                <a:cs typeface="Arial"/>
              </a:rPr>
              <a:t>olup </a:t>
            </a:r>
            <a:r>
              <a:rPr dirty="0" sz="2700" spc="-120" b="1">
                <a:latin typeface="Arial"/>
                <a:cs typeface="Arial"/>
              </a:rPr>
              <a:t>olmadığını </a:t>
            </a:r>
            <a:r>
              <a:rPr dirty="0" sz="2700" spc="-190" b="1">
                <a:latin typeface="Arial"/>
                <a:cs typeface="Arial"/>
              </a:rPr>
              <a:t>kontrol </a:t>
            </a:r>
            <a:r>
              <a:rPr dirty="0" sz="2700" spc="-175" b="1">
                <a:latin typeface="Arial"/>
                <a:cs typeface="Arial"/>
              </a:rPr>
              <a:t>edin </a:t>
            </a:r>
            <a:r>
              <a:rPr dirty="0" sz="2700" spc="-150" b="1">
                <a:latin typeface="Arial"/>
                <a:cs typeface="Arial"/>
              </a:rPr>
              <a:t>(Değilse </a:t>
            </a:r>
            <a:r>
              <a:rPr dirty="0" sz="2700" spc="-140" b="1">
                <a:latin typeface="Arial"/>
                <a:cs typeface="Arial"/>
              </a:rPr>
              <a:t>görevlileri  </a:t>
            </a:r>
            <a:r>
              <a:rPr dirty="0" sz="2700" spc="-120" b="1">
                <a:latin typeface="Arial"/>
                <a:cs typeface="Arial"/>
              </a:rPr>
              <a:t>uyarın).</a:t>
            </a:r>
            <a:endParaRPr sz="2700">
              <a:latin typeface="Arial"/>
              <a:cs typeface="Arial"/>
            </a:endParaRPr>
          </a:p>
          <a:p>
            <a:pPr marL="332740" marR="759460" indent="-320040">
              <a:lnSpc>
                <a:spcPct val="80000"/>
              </a:lnSpc>
              <a:spcBef>
                <a:spcPts val="73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215" b="1">
                <a:latin typeface="Arial"/>
                <a:cs typeface="Arial"/>
              </a:rPr>
              <a:t>Size </a:t>
            </a:r>
            <a:r>
              <a:rPr dirty="0" sz="2700" spc="-185" b="1">
                <a:latin typeface="Arial"/>
                <a:cs typeface="Arial"/>
              </a:rPr>
              <a:t>verilecek </a:t>
            </a:r>
            <a:r>
              <a:rPr dirty="0" sz="2700" spc="-140" b="1">
                <a:latin typeface="Arial"/>
                <a:cs typeface="Arial"/>
              </a:rPr>
              <a:t>olan </a:t>
            </a:r>
            <a:r>
              <a:rPr dirty="0" sz="2700" spc="-204" b="1">
                <a:latin typeface="Arial"/>
                <a:cs typeface="Arial"/>
              </a:rPr>
              <a:t>cevap </a:t>
            </a:r>
            <a:r>
              <a:rPr dirty="0" sz="2700" spc="-120" b="1">
                <a:latin typeface="Arial"/>
                <a:cs typeface="Arial"/>
              </a:rPr>
              <a:t>kağıdının </a:t>
            </a:r>
            <a:r>
              <a:rPr dirty="0" sz="2700" spc="-85" b="1">
                <a:latin typeface="Arial"/>
                <a:cs typeface="Arial"/>
              </a:rPr>
              <a:t>ilgili </a:t>
            </a:r>
            <a:r>
              <a:rPr dirty="0" sz="2700" spc="-175" b="1">
                <a:latin typeface="Arial"/>
                <a:cs typeface="Arial"/>
              </a:rPr>
              <a:t>kısmını  </a:t>
            </a:r>
            <a:r>
              <a:rPr dirty="0" sz="2700" spc="-105" b="1">
                <a:latin typeface="Arial"/>
                <a:cs typeface="Arial"/>
              </a:rPr>
              <a:t>imzalamayı</a:t>
            </a:r>
            <a:r>
              <a:rPr dirty="0" sz="2700" spc="-114" b="1">
                <a:latin typeface="Arial"/>
                <a:cs typeface="Arial"/>
              </a:rPr>
              <a:t> </a:t>
            </a:r>
            <a:r>
              <a:rPr dirty="0" sz="2700" spc="-155" b="1">
                <a:latin typeface="Arial"/>
                <a:cs typeface="Arial"/>
              </a:rPr>
              <a:t>unutmayın.</a:t>
            </a:r>
            <a:endParaRPr sz="2700">
              <a:latin typeface="Arial"/>
              <a:cs typeface="Arial"/>
            </a:endParaRPr>
          </a:p>
          <a:p>
            <a:pPr marL="332740" marR="5080" indent="-320040">
              <a:lnSpc>
                <a:spcPts val="2590"/>
              </a:lnSpc>
              <a:spcBef>
                <a:spcPts val="70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290" b="1">
                <a:latin typeface="Arial"/>
                <a:cs typeface="Arial"/>
              </a:rPr>
              <a:t>Soru </a:t>
            </a:r>
            <a:r>
              <a:rPr dirty="0" sz="2700" spc="-140" b="1">
                <a:latin typeface="Arial"/>
                <a:cs typeface="Arial"/>
              </a:rPr>
              <a:t>kitapçığı </a:t>
            </a:r>
            <a:r>
              <a:rPr dirty="0" sz="2700" spc="-155" b="1">
                <a:latin typeface="Arial"/>
                <a:cs typeface="Arial"/>
              </a:rPr>
              <a:t>üzerine, </a:t>
            </a:r>
            <a:r>
              <a:rPr dirty="0" sz="2700" spc="-100" b="1">
                <a:latin typeface="Arial"/>
                <a:cs typeface="Arial"/>
              </a:rPr>
              <a:t>adınızı </a:t>
            </a:r>
            <a:r>
              <a:rPr dirty="0" sz="2700" spc="-150" b="1">
                <a:latin typeface="Arial"/>
                <a:cs typeface="Arial"/>
              </a:rPr>
              <a:t>– </a:t>
            </a:r>
            <a:r>
              <a:rPr dirty="0" sz="2700" spc="-135" b="1">
                <a:latin typeface="Arial"/>
                <a:cs typeface="Arial"/>
              </a:rPr>
              <a:t>soyadınızı, </a:t>
            </a:r>
            <a:r>
              <a:rPr dirty="0" sz="2700" spc="-385" b="1">
                <a:latin typeface="Arial"/>
                <a:cs typeface="Arial"/>
              </a:rPr>
              <a:t>TC </a:t>
            </a:r>
            <a:r>
              <a:rPr dirty="0" sz="2700" spc="-145" b="1">
                <a:latin typeface="Arial"/>
                <a:cs typeface="Arial"/>
              </a:rPr>
              <a:t>Kimlik  </a:t>
            </a:r>
            <a:r>
              <a:rPr dirty="0" sz="2700" spc="-140" b="1">
                <a:latin typeface="Arial"/>
                <a:cs typeface="Arial"/>
              </a:rPr>
              <a:t>numaranızı </a:t>
            </a:r>
            <a:r>
              <a:rPr dirty="0" sz="2700" spc="-145" b="1">
                <a:latin typeface="Arial"/>
                <a:cs typeface="Arial"/>
              </a:rPr>
              <a:t>ve </a:t>
            </a:r>
            <a:r>
              <a:rPr dirty="0" sz="2700" spc="-150" b="1">
                <a:latin typeface="Arial"/>
                <a:cs typeface="Arial"/>
              </a:rPr>
              <a:t>sınav </a:t>
            </a:r>
            <a:r>
              <a:rPr dirty="0" sz="2700" spc="-180" b="1">
                <a:latin typeface="Arial"/>
                <a:cs typeface="Arial"/>
              </a:rPr>
              <a:t>salon </a:t>
            </a:r>
            <a:r>
              <a:rPr dirty="0" sz="2700" spc="-170" b="1">
                <a:latin typeface="Arial"/>
                <a:cs typeface="Arial"/>
              </a:rPr>
              <a:t>numarasını</a:t>
            </a:r>
            <a:r>
              <a:rPr dirty="0" sz="2700" spc="290" b="1">
                <a:latin typeface="Arial"/>
                <a:cs typeface="Arial"/>
              </a:rPr>
              <a:t> </a:t>
            </a:r>
            <a:r>
              <a:rPr dirty="0" sz="2700" spc="-80" b="1">
                <a:latin typeface="Arial"/>
                <a:cs typeface="Arial"/>
              </a:rPr>
              <a:t>yazınız.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26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56404" y="6582528"/>
            <a:ext cx="2676144" cy="4815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0132" y="557783"/>
            <a:ext cx="6260465" cy="12458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pc="-10">
                <a:solidFill>
                  <a:srgbClr val="765E54"/>
                </a:solidFill>
              </a:rPr>
              <a:t>Sınavdan </a:t>
            </a:r>
            <a:r>
              <a:rPr dirty="0" spc="-5">
                <a:solidFill>
                  <a:srgbClr val="765E54"/>
                </a:solidFill>
              </a:rPr>
              <a:t>ve başarısızlıktan  </a:t>
            </a:r>
            <a:r>
              <a:rPr dirty="0">
                <a:solidFill>
                  <a:srgbClr val="765E54"/>
                </a:solidFill>
              </a:rPr>
              <a:t>korkmayın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0090" y="2404871"/>
            <a:ext cx="2861945" cy="3225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5240" marR="5080" indent="-3175">
              <a:lnSpc>
                <a:spcPct val="100000"/>
              </a:lnSpc>
              <a:spcBef>
                <a:spcPts val="100"/>
              </a:spcBef>
            </a:pPr>
            <a:r>
              <a:rPr dirty="0" sz="3000" b="1">
                <a:solidFill>
                  <a:srgbClr val="FF6600"/>
                </a:solidFill>
                <a:latin typeface="Arial"/>
                <a:cs typeface="Arial"/>
              </a:rPr>
              <a:t>Başarısız  olmaktan  </a:t>
            </a:r>
            <a:r>
              <a:rPr dirty="0" sz="3000" spc="-10" b="1">
                <a:solidFill>
                  <a:srgbClr val="FF6600"/>
                </a:solidFill>
                <a:latin typeface="Arial"/>
                <a:cs typeface="Arial"/>
              </a:rPr>
              <a:t>korkmayın.  </a:t>
            </a:r>
            <a:r>
              <a:rPr dirty="0" sz="3000" spc="-15" b="1">
                <a:solidFill>
                  <a:srgbClr val="FF6600"/>
                </a:solidFill>
                <a:latin typeface="Arial"/>
                <a:cs typeface="Arial"/>
              </a:rPr>
              <a:t>Unutmayınız </a:t>
            </a:r>
            <a:r>
              <a:rPr dirty="0" sz="3000" spc="5" b="1">
                <a:solidFill>
                  <a:srgbClr val="FF6600"/>
                </a:solidFill>
                <a:latin typeface="Arial"/>
                <a:cs typeface="Arial"/>
              </a:rPr>
              <a:t>ki  </a:t>
            </a:r>
            <a:r>
              <a:rPr dirty="0" sz="3000" b="1">
                <a:solidFill>
                  <a:srgbClr val="FF6600"/>
                </a:solidFill>
                <a:latin typeface="Arial"/>
                <a:cs typeface="Arial"/>
              </a:rPr>
              <a:t>korku </a:t>
            </a:r>
            <a:r>
              <a:rPr dirty="0" sz="3000" spc="-15" b="1">
                <a:solidFill>
                  <a:srgbClr val="FF6600"/>
                </a:solidFill>
                <a:latin typeface="Arial"/>
                <a:cs typeface="Arial"/>
              </a:rPr>
              <a:t>başarıyı  </a:t>
            </a:r>
            <a:r>
              <a:rPr dirty="0" sz="3000" b="1">
                <a:solidFill>
                  <a:srgbClr val="FF6600"/>
                </a:solidFill>
                <a:latin typeface="Arial"/>
                <a:cs typeface="Arial"/>
              </a:rPr>
              <a:t>artırmaktan</a:t>
            </a:r>
            <a:r>
              <a:rPr dirty="0" sz="3000" spc="-165" b="1">
                <a:solidFill>
                  <a:srgbClr val="FF6600"/>
                </a:solidFill>
                <a:latin typeface="Arial"/>
                <a:cs typeface="Arial"/>
              </a:rPr>
              <a:t> </a:t>
            </a:r>
            <a:r>
              <a:rPr dirty="0" sz="3000" b="1">
                <a:solidFill>
                  <a:srgbClr val="FF6600"/>
                </a:solidFill>
                <a:latin typeface="Arial"/>
                <a:cs typeface="Arial"/>
              </a:rPr>
              <a:t>çok  </a:t>
            </a:r>
            <a:r>
              <a:rPr dirty="0" sz="3000" spc="-20" b="1">
                <a:solidFill>
                  <a:srgbClr val="FF6600"/>
                </a:solidFill>
                <a:latin typeface="Arial"/>
                <a:cs typeface="Arial"/>
              </a:rPr>
              <a:t>azaltır.</a:t>
            </a:r>
            <a:endParaRPr sz="30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74591" y="2176779"/>
            <a:ext cx="5943600" cy="5029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83664"/>
            <a:ext cx="7924800" cy="4148454"/>
          </a:xfrm>
          <a:prstGeom prst="rect">
            <a:avLst/>
          </a:prstGeom>
        </p:spPr>
        <p:txBody>
          <a:bodyPr wrap="square" lIns="0" tIns="93980" rIns="0" bIns="0" rtlCol="0" vert="horz">
            <a:spAutoFit/>
          </a:bodyPr>
          <a:lstStyle/>
          <a:p>
            <a:pPr marL="332740" marR="5080" indent="-320040">
              <a:lnSpc>
                <a:spcPts val="2590"/>
              </a:lnSpc>
              <a:spcBef>
                <a:spcPts val="74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290" b="1">
                <a:latin typeface="Arial"/>
                <a:cs typeface="Arial"/>
              </a:rPr>
              <a:t>Soru </a:t>
            </a:r>
            <a:r>
              <a:rPr dirty="0" sz="2700" spc="-140" b="1">
                <a:latin typeface="Arial"/>
                <a:cs typeface="Arial"/>
              </a:rPr>
              <a:t>kitapçığı </a:t>
            </a:r>
            <a:r>
              <a:rPr dirty="0" sz="2700" spc="-165" b="1">
                <a:latin typeface="Arial"/>
                <a:cs typeface="Arial"/>
              </a:rPr>
              <a:t>üzerindeki </a:t>
            </a:r>
            <a:r>
              <a:rPr dirty="0" sz="2700" spc="-135" b="1">
                <a:latin typeface="Arial"/>
                <a:cs typeface="Arial"/>
              </a:rPr>
              <a:t>açıklamaları </a:t>
            </a:r>
            <a:r>
              <a:rPr dirty="0" sz="2700" spc="-175" b="1">
                <a:latin typeface="Arial"/>
                <a:cs typeface="Arial"/>
              </a:rPr>
              <a:t>okuyup,  </a:t>
            </a:r>
            <a:r>
              <a:rPr dirty="0" sz="2700" spc="-120" b="1">
                <a:latin typeface="Arial"/>
                <a:cs typeface="Arial"/>
              </a:rPr>
              <a:t>sayfaların </a:t>
            </a:r>
            <a:r>
              <a:rPr dirty="0" sz="2700" spc="-204" b="1">
                <a:latin typeface="Arial"/>
                <a:cs typeface="Arial"/>
              </a:rPr>
              <a:t>eksik </a:t>
            </a:r>
            <a:r>
              <a:rPr dirty="0" sz="2700" spc="-175" b="1">
                <a:latin typeface="Arial"/>
                <a:cs typeface="Arial"/>
              </a:rPr>
              <a:t>olup </a:t>
            </a:r>
            <a:r>
              <a:rPr dirty="0" sz="2700" spc="-114" b="1">
                <a:latin typeface="Arial"/>
                <a:cs typeface="Arial"/>
              </a:rPr>
              <a:t>olmadığını, </a:t>
            </a:r>
            <a:r>
              <a:rPr dirty="0" sz="2700" spc="-180" b="1">
                <a:latin typeface="Arial"/>
                <a:cs typeface="Arial"/>
              </a:rPr>
              <a:t>kitapçık </a:t>
            </a:r>
            <a:r>
              <a:rPr dirty="0" sz="2700" spc="-210" b="1">
                <a:latin typeface="Arial"/>
                <a:cs typeface="Arial"/>
              </a:rPr>
              <a:t>türünün ön  </a:t>
            </a:r>
            <a:r>
              <a:rPr dirty="0" sz="2700" spc="-125" b="1">
                <a:latin typeface="Arial"/>
                <a:cs typeface="Arial"/>
              </a:rPr>
              <a:t>sayfada </a:t>
            </a:r>
            <a:r>
              <a:rPr dirty="0" sz="2700" spc="-60" b="1">
                <a:latin typeface="Arial"/>
                <a:cs typeface="Arial"/>
              </a:rPr>
              <a:t>yazılı </a:t>
            </a:r>
            <a:r>
              <a:rPr dirty="0" sz="2700" spc="-140" b="1">
                <a:latin typeface="Arial"/>
                <a:cs typeface="Arial"/>
              </a:rPr>
              <a:t>olan </a:t>
            </a:r>
            <a:r>
              <a:rPr dirty="0" sz="2700" spc="-105" b="1">
                <a:latin typeface="Arial"/>
                <a:cs typeface="Arial"/>
              </a:rPr>
              <a:t>ile </a:t>
            </a:r>
            <a:r>
              <a:rPr dirty="0" sz="2700" spc="-235" b="1">
                <a:latin typeface="Arial"/>
                <a:cs typeface="Arial"/>
              </a:rPr>
              <a:t>iç </a:t>
            </a:r>
            <a:r>
              <a:rPr dirty="0" sz="2700" spc="-120" b="1">
                <a:latin typeface="Arial"/>
                <a:cs typeface="Arial"/>
              </a:rPr>
              <a:t>sayfalarda </a:t>
            </a:r>
            <a:r>
              <a:rPr dirty="0" sz="2700" spc="-60" b="1">
                <a:latin typeface="Arial"/>
                <a:cs typeface="Arial"/>
              </a:rPr>
              <a:t>yazılı </a:t>
            </a:r>
            <a:r>
              <a:rPr dirty="0" sz="2700" spc="-130" b="1">
                <a:latin typeface="Arial"/>
                <a:cs typeface="Arial"/>
              </a:rPr>
              <a:t>olanların  </a:t>
            </a:r>
            <a:r>
              <a:rPr dirty="0" sz="2700" spc="-100" b="1">
                <a:latin typeface="Arial"/>
                <a:cs typeface="Arial"/>
              </a:rPr>
              <a:t>ayni </a:t>
            </a:r>
            <a:r>
              <a:rPr dirty="0" sz="2700" spc="-175" b="1">
                <a:latin typeface="Arial"/>
                <a:cs typeface="Arial"/>
              </a:rPr>
              <a:t>olup </a:t>
            </a:r>
            <a:r>
              <a:rPr dirty="0" sz="2700" spc="-120" b="1">
                <a:latin typeface="Arial"/>
                <a:cs typeface="Arial"/>
              </a:rPr>
              <a:t>olmadığını </a:t>
            </a:r>
            <a:r>
              <a:rPr dirty="0" sz="2700" spc="-190" b="1">
                <a:latin typeface="Arial"/>
                <a:cs typeface="Arial"/>
              </a:rPr>
              <a:t>kontrol</a:t>
            </a:r>
            <a:r>
              <a:rPr dirty="0" sz="2700" spc="140" b="1">
                <a:latin typeface="Arial"/>
                <a:cs typeface="Arial"/>
              </a:rPr>
              <a:t> </a:t>
            </a:r>
            <a:r>
              <a:rPr dirty="0" sz="2700" spc="-150" b="1">
                <a:latin typeface="Arial"/>
                <a:cs typeface="Arial"/>
              </a:rPr>
              <a:t>edin.</a:t>
            </a:r>
            <a:endParaRPr sz="2700">
              <a:latin typeface="Arial"/>
              <a:cs typeface="Arial"/>
            </a:endParaRPr>
          </a:p>
          <a:p>
            <a:pPr marL="332740" marR="146050" indent="-320040">
              <a:lnSpc>
                <a:spcPts val="2590"/>
              </a:lnSpc>
              <a:spcBef>
                <a:spcPts val="70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265" b="1">
                <a:latin typeface="Arial"/>
                <a:cs typeface="Arial"/>
              </a:rPr>
              <a:t>Tercih </a:t>
            </a:r>
            <a:r>
              <a:rPr dirty="0" sz="2700" spc="-170" b="1">
                <a:latin typeface="Arial"/>
                <a:cs typeface="Arial"/>
              </a:rPr>
              <a:t>edeceğiz </a:t>
            </a:r>
            <a:r>
              <a:rPr dirty="0" sz="2700" spc="-210" b="1">
                <a:latin typeface="Arial"/>
                <a:cs typeface="Arial"/>
              </a:rPr>
              <a:t>yüksek </a:t>
            </a:r>
            <a:r>
              <a:rPr dirty="0" sz="2700" spc="-160" b="1">
                <a:latin typeface="Arial"/>
                <a:cs typeface="Arial"/>
              </a:rPr>
              <a:t>öğretim </a:t>
            </a:r>
            <a:r>
              <a:rPr dirty="0" sz="2700" spc="-220" b="1">
                <a:latin typeface="Arial"/>
                <a:cs typeface="Arial"/>
              </a:rPr>
              <a:t>kurumu </a:t>
            </a:r>
            <a:r>
              <a:rPr dirty="0" sz="2700" spc="-150" b="1">
                <a:latin typeface="Arial"/>
                <a:cs typeface="Arial"/>
              </a:rPr>
              <a:t>hangi </a:t>
            </a:r>
            <a:r>
              <a:rPr dirty="0" sz="2700" spc="-175" b="1">
                <a:latin typeface="Arial"/>
                <a:cs typeface="Arial"/>
              </a:rPr>
              <a:t>puan  </a:t>
            </a:r>
            <a:r>
              <a:rPr dirty="0" sz="2700" spc="-210" b="1">
                <a:latin typeface="Arial"/>
                <a:cs typeface="Arial"/>
              </a:rPr>
              <a:t>türünden örgenci </a:t>
            </a:r>
            <a:r>
              <a:rPr dirty="0" sz="2700" spc="-160" b="1">
                <a:latin typeface="Arial"/>
                <a:cs typeface="Arial"/>
              </a:rPr>
              <a:t>alacaksa </a:t>
            </a:r>
            <a:r>
              <a:rPr dirty="0" sz="2700" spc="-210" b="1">
                <a:latin typeface="Arial"/>
                <a:cs typeface="Arial"/>
              </a:rPr>
              <a:t>o </a:t>
            </a:r>
            <a:r>
              <a:rPr dirty="0" sz="2700" spc="-175" b="1">
                <a:latin typeface="Arial"/>
                <a:cs typeface="Arial"/>
              </a:rPr>
              <a:t>puan </a:t>
            </a:r>
            <a:r>
              <a:rPr dirty="0" sz="2700" spc="-210" b="1">
                <a:latin typeface="Arial"/>
                <a:cs typeface="Arial"/>
              </a:rPr>
              <a:t>türünün  </a:t>
            </a:r>
            <a:r>
              <a:rPr dirty="0" sz="2700" spc="-175" b="1">
                <a:latin typeface="Arial"/>
                <a:cs typeface="Arial"/>
              </a:rPr>
              <a:t>hesaplanmasında </a:t>
            </a:r>
            <a:r>
              <a:rPr dirty="0" sz="2700" spc="-55" b="1">
                <a:latin typeface="Arial"/>
                <a:cs typeface="Arial"/>
              </a:rPr>
              <a:t>ağırlığı </a:t>
            </a:r>
            <a:r>
              <a:rPr dirty="0" sz="2700" spc="-190" b="1">
                <a:latin typeface="Arial"/>
                <a:cs typeface="Arial"/>
              </a:rPr>
              <a:t>oluşturan </a:t>
            </a:r>
            <a:r>
              <a:rPr dirty="0" sz="2700" spc="-229" b="1">
                <a:latin typeface="Arial"/>
                <a:cs typeface="Arial"/>
              </a:rPr>
              <a:t>testten  </a:t>
            </a:r>
            <a:r>
              <a:rPr dirty="0" sz="2700" spc="-150" b="1">
                <a:latin typeface="Arial"/>
                <a:cs typeface="Arial"/>
              </a:rPr>
              <a:t>cevaplamaya </a:t>
            </a:r>
            <a:r>
              <a:rPr dirty="0" sz="2700" spc="-125" b="1">
                <a:latin typeface="Arial"/>
                <a:cs typeface="Arial"/>
              </a:rPr>
              <a:t>başlayın. </a:t>
            </a:r>
            <a:r>
              <a:rPr dirty="0" sz="2700" spc="-180" b="1">
                <a:latin typeface="Arial"/>
                <a:cs typeface="Arial"/>
              </a:rPr>
              <a:t>Sizin </a:t>
            </a:r>
            <a:r>
              <a:rPr dirty="0" sz="2700" spc="-185" b="1">
                <a:latin typeface="Arial"/>
                <a:cs typeface="Arial"/>
              </a:rPr>
              <a:t>için </a:t>
            </a:r>
            <a:r>
              <a:rPr dirty="0" sz="2700" spc="-60" b="1">
                <a:latin typeface="Arial"/>
                <a:cs typeface="Arial"/>
              </a:rPr>
              <a:t>ağırlığı </a:t>
            </a:r>
            <a:r>
              <a:rPr dirty="0" sz="2700" spc="-140" b="1">
                <a:latin typeface="Arial"/>
                <a:cs typeface="Arial"/>
              </a:rPr>
              <a:t>olan </a:t>
            </a:r>
            <a:r>
              <a:rPr dirty="0" sz="2700" spc="-210" b="1">
                <a:latin typeface="Arial"/>
                <a:cs typeface="Arial"/>
              </a:rPr>
              <a:t>testin  en </a:t>
            </a:r>
            <a:r>
              <a:rPr dirty="0" sz="2700" spc="-55" b="1">
                <a:latin typeface="Arial"/>
                <a:cs typeface="Arial"/>
              </a:rPr>
              <a:t>iyi </a:t>
            </a:r>
            <a:r>
              <a:rPr dirty="0" sz="2700" spc="-100" b="1">
                <a:latin typeface="Arial"/>
                <a:cs typeface="Arial"/>
              </a:rPr>
              <a:t>bildiğiniz </a:t>
            </a:r>
            <a:r>
              <a:rPr dirty="0" sz="2700" spc="-165" b="1">
                <a:latin typeface="Arial"/>
                <a:cs typeface="Arial"/>
              </a:rPr>
              <a:t>konularından </a:t>
            </a:r>
            <a:r>
              <a:rPr dirty="0" sz="2700" spc="-140" b="1">
                <a:latin typeface="Arial"/>
                <a:cs typeface="Arial"/>
              </a:rPr>
              <a:t>başlamanız </a:t>
            </a:r>
            <a:r>
              <a:rPr dirty="0" sz="2700" spc="-160" b="1">
                <a:latin typeface="Arial"/>
                <a:cs typeface="Arial"/>
              </a:rPr>
              <a:t>moral </a:t>
            </a:r>
            <a:r>
              <a:rPr dirty="0" sz="2700" spc="-145" b="1">
                <a:latin typeface="Arial"/>
                <a:cs typeface="Arial"/>
              </a:rPr>
              <a:t>ve  </a:t>
            </a:r>
            <a:r>
              <a:rPr dirty="0" sz="2700" spc="-135" b="1">
                <a:latin typeface="Arial"/>
                <a:cs typeface="Arial"/>
              </a:rPr>
              <a:t>zaman </a:t>
            </a:r>
            <a:r>
              <a:rPr dirty="0" sz="2700" spc="-185" b="1">
                <a:latin typeface="Arial"/>
                <a:cs typeface="Arial"/>
              </a:rPr>
              <a:t>açısından </a:t>
            </a:r>
            <a:r>
              <a:rPr dirty="0" sz="2700" spc="-90" b="1">
                <a:latin typeface="Arial"/>
                <a:cs typeface="Arial"/>
              </a:rPr>
              <a:t>fayda </a:t>
            </a:r>
            <a:r>
              <a:rPr dirty="0" sz="2700" spc="-130" b="1">
                <a:latin typeface="Arial"/>
                <a:cs typeface="Arial"/>
              </a:rPr>
              <a:t>sağlar. </a:t>
            </a:r>
            <a:r>
              <a:rPr dirty="0" sz="2700" spc="-360" b="1">
                <a:latin typeface="Arial"/>
                <a:cs typeface="Arial"/>
              </a:rPr>
              <a:t>En </a:t>
            </a:r>
            <a:r>
              <a:rPr dirty="0" sz="2700" spc="-55" b="1">
                <a:latin typeface="Arial"/>
                <a:cs typeface="Arial"/>
              </a:rPr>
              <a:t>iyi </a:t>
            </a:r>
            <a:r>
              <a:rPr dirty="0" sz="2700" spc="-100" b="1">
                <a:latin typeface="Arial"/>
                <a:cs typeface="Arial"/>
              </a:rPr>
              <a:t>bildiğiniz  </a:t>
            </a:r>
            <a:r>
              <a:rPr dirty="0" sz="2700" spc="-229" b="1">
                <a:latin typeface="Arial"/>
                <a:cs typeface="Arial"/>
              </a:rPr>
              <a:t>testten </a:t>
            </a:r>
            <a:r>
              <a:rPr dirty="0" sz="2700" spc="-140" b="1">
                <a:latin typeface="Arial"/>
                <a:cs typeface="Arial"/>
              </a:rPr>
              <a:t>başlamanız da </a:t>
            </a:r>
            <a:r>
              <a:rPr dirty="0" sz="2700" spc="-135" b="1">
                <a:latin typeface="Arial"/>
                <a:cs typeface="Arial"/>
              </a:rPr>
              <a:t>moralinizin </a:t>
            </a:r>
            <a:r>
              <a:rPr dirty="0" sz="2700" spc="-150" b="1">
                <a:latin typeface="Arial"/>
                <a:cs typeface="Arial"/>
              </a:rPr>
              <a:t>artmasını  </a:t>
            </a:r>
            <a:r>
              <a:rPr dirty="0" sz="2700" spc="-110" b="1">
                <a:latin typeface="Arial"/>
                <a:cs typeface="Arial"/>
              </a:rPr>
              <a:t>sağlayabilir.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28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27359" y="6546816"/>
            <a:ext cx="2481072" cy="414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9756" rIns="0" bIns="0" rtlCol="0" vert="horz">
            <a:spAutoFit/>
          </a:bodyPr>
          <a:lstStyle/>
          <a:p>
            <a:pPr marL="425450" marR="473075" indent="-320040">
              <a:lnSpc>
                <a:spcPct val="100400"/>
              </a:lnSpc>
              <a:spcBef>
                <a:spcPts val="10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z="2700" spc="-290"/>
              <a:t>Teste </a:t>
            </a:r>
            <a:r>
              <a:rPr dirty="0" sz="2700" spc="-160"/>
              <a:t>başlamadan </a:t>
            </a:r>
            <a:r>
              <a:rPr dirty="0" sz="2700" spc="-260"/>
              <a:t>önce </a:t>
            </a:r>
            <a:r>
              <a:rPr dirty="0" sz="2700" spc="-210"/>
              <a:t>o </a:t>
            </a:r>
            <a:r>
              <a:rPr dirty="0" sz="2700" spc="-195"/>
              <a:t>bölüme </a:t>
            </a:r>
            <a:r>
              <a:rPr dirty="0" sz="2700" spc="-110"/>
              <a:t>ait </a:t>
            </a:r>
            <a:r>
              <a:rPr dirty="0" sz="2700" spc="-135"/>
              <a:t>açıklamaları  </a:t>
            </a:r>
            <a:r>
              <a:rPr dirty="0" sz="2700" spc="-155"/>
              <a:t>okuyarak </a:t>
            </a:r>
            <a:r>
              <a:rPr dirty="0" sz="2700" spc="-210"/>
              <a:t>o </a:t>
            </a:r>
            <a:r>
              <a:rPr dirty="0" sz="2700" spc="-235"/>
              <a:t>teste </a:t>
            </a:r>
            <a:r>
              <a:rPr dirty="0" sz="2700" spc="-145"/>
              <a:t>ve </a:t>
            </a:r>
            <a:r>
              <a:rPr dirty="0" sz="2700" spc="-140"/>
              <a:t>diğer </a:t>
            </a:r>
            <a:r>
              <a:rPr dirty="0" sz="2700" spc="-235"/>
              <a:t>teste </a:t>
            </a:r>
            <a:r>
              <a:rPr dirty="0" sz="2700" spc="-210"/>
              <a:t>ne </a:t>
            </a:r>
            <a:r>
              <a:rPr dirty="0" sz="2700" spc="-150"/>
              <a:t>kadar </a:t>
            </a:r>
            <a:r>
              <a:rPr dirty="0" sz="2700" spc="-135"/>
              <a:t>zaman  </a:t>
            </a:r>
            <a:r>
              <a:rPr dirty="0" sz="2700" spc="-114"/>
              <a:t>ayırmanız </a:t>
            </a:r>
            <a:r>
              <a:rPr dirty="0" sz="2700" spc="-145"/>
              <a:t>gerektiğini</a:t>
            </a:r>
            <a:r>
              <a:rPr dirty="0" sz="2700" spc="-35"/>
              <a:t> </a:t>
            </a:r>
            <a:r>
              <a:rPr dirty="0" sz="2700" spc="-130"/>
              <a:t>belirleyin.</a:t>
            </a:r>
            <a:endParaRPr sz="2700"/>
          </a:p>
          <a:p>
            <a:pPr marL="425450" marR="5080" indent="-320040">
              <a:lnSpc>
                <a:spcPct val="100000"/>
              </a:lnSpc>
              <a:spcBef>
                <a:spcPts val="67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z="2700" spc="-140"/>
              <a:t>Zaman </a:t>
            </a:r>
            <a:r>
              <a:rPr dirty="0" sz="2700" spc="-170"/>
              <a:t>yetmez </a:t>
            </a:r>
            <a:r>
              <a:rPr dirty="0" sz="2700" spc="-135"/>
              <a:t>diye </a:t>
            </a:r>
            <a:r>
              <a:rPr dirty="0" sz="2700" spc="-160"/>
              <a:t>bir </a:t>
            </a:r>
            <a:r>
              <a:rPr dirty="0" sz="2700" spc="-225"/>
              <a:t>şey </a:t>
            </a:r>
            <a:r>
              <a:rPr dirty="0" sz="2700" spc="-190"/>
              <a:t>düşünmeyin. </a:t>
            </a:r>
            <a:r>
              <a:rPr dirty="0" sz="2700" spc="-245"/>
              <a:t>Çünkü </a:t>
            </a:r>
            <a:r>
              <a:rPr dirty="0" sz="2700" spc="-175"/>
              <a:t>size  </a:t>
            </a:r>
            <a:r>
              <a:rPr dirty="0" sz="2700" spc="-150"/>
              <a:t>verilen </a:t>
            </a:r>
            <a:r>
              <a:rPr dirty="0" sz="2700" spc="-170"/>
              <a:t>toplam </a:t>
            </a:r>
            <a:r>
              <a:rPr dirty="0" sz="2700" spc="-235"/>
              <a:t>süre </a:t>
            </a:r>
            <a:r>
              <a:rPr dirty="0" sz="2700" spc="-155"/>
              <a:t>mutlaka </a:t>
            </a:r>
            <a:r>
              <a:rPr dirty="0" sz="2700" spc="-180"/>
              <a:t>soruların </a:t>
            </a:r>
            <a:r>
              <a:rPr dirty="0" sz="2700" spc="-195"/>
              <a:t>çözümlerine  </a:t>
            </a:r>
            <a:r>
              <a:rPr dirty="0" sz="2700" spc="-200"/>
              <a:t>göre </a:t>
            </a:r>
            <a:r>
              <a:rPr dirty="0" sz="2700" spc="-175"/>
              <a:t>görevlilerce </a:t>
            </a:r>
            <a:r>
              <a:rPr dirty="0" sz="2700" spc="-160"/>
              <a:t>hesaplanarak </a:t>
            </a:r>
            <a:r>
              <a:rPr dirty="0" sz="2700" spc="-170"/>
              <a:t>belirlenmiştir. </a:t>
            </a:r>
            <a:r>
              <a:rPr dirty="0" sz="2700" spc="-235"/>
              <a:t>Herkes  </a:t>
            </a:r>
            <a:r>
              <a:rPr dirty="0" sz="2700" spc="-185"/>
              <a:t>eşittir. </a:t>
            </a:r>
            <a:r>
              <a:rPr dirty="0" sz="2700" spc="-204"/>
              <a:t>Kimseye </a:t>
            </a:r>
            <a:r>
              <a:rPr dirty="0" sz="2700" spc="-175"/>
              <a:t>size </a:t>
            </a:r>
            <a:r>
              <a:rPr dirty="0" sz="2700" spc="-170"/>
              <a:t>verilenden </a:t>
            </a:r>
            <a:r>
              <a:rPr dirty="0" sz="2700" spc="-60"/>
              <a:t>fazla </a:t>
            </a:r>
            <a:r>
              <a:rPr dirty="0" sz="2700" spc="-235"/>
              <a:t>süre </a:t>
            </a:r>
            <a:r>
              <a:rPr dirty="0" sz="2700" spc="-150"/>
              <a:t>verilmiyor.  </a:t>
            </a:r>
            <a:r>
              <a:rPr dirty="0" sz="2700" spc="-140"/>
              <a:t>Zaman </a:t>
            </a:r>
            <a:r>
              <a:rPr dirty="0" sz="2700" spc="-204"/>
              <a:t>yetmemesi </a:t>
            </a:r>
            <a:r>
              <a:rPr dirty="0" sz="2700" spc="-180"/>
              <a:t>soruların </a:t>
            </a:r>
            <a:r>
              <a:rPr dirty="0" sz="2700" spc="-155"/>
              <a:t>cevaplarını </a:t>
            </a:r>
            <a:r>
              <a:rPr dirty="0" sz="2700" spc="-120"/>
              <a:t>bilip  </a:t>
            </a:r>
            <a:r>
              <a:rPr dirty="0" sz="2700" spc="-165"/>
              <a:t>bilmemeye, </a:t>
            </a:r>
            <a:r>
              <a:rPr dirty="0" sz="2700" spc="-229"/>
              <a:t>çabuk </a:t>
            </a:r>
            <a:r>
              <a:rPr dirty="0" sz="2700" spc="-105"/>
              <a:t>yada </a:t>
            </a:r>
            <a:r>
              <a:rPr dirty="0" sz="2700" spc="-280"/>
              <a:t>geç </a:t>
            </a:r>
            <a:r>
              <a:rPr dirty="0" sz="2700" spc="-145"/>
              <a:t>bulmaya </a:t>
            </a:r>
            <a:r>
              <a:rPr dirty="0" sz="2700" spc="-114"/>
              <a:t>bağlıdır. </a:t>
            </a:r>
            <a:r>
              <a:rPr dirty="0" sz="2700" spc="-95"/>
              <a:t>O  </a:t>
            </a:r>
            <a:r>
              <a:rPr dirty="0" sz="2700" spc="-135"/>
              <a:t>zaman </a:t>
            </a:r>
            <a:r>
              <a:rPr dirty="0" sz="2700" spc="-165"/>
              <a:t>şunlara </a:t>
            </a:r>
            <a:r>
              <a:rPr dirty="0" sz="2700" spc="-150"/>
              <a:t>dikkat</a:t>
            </a:r>
            <a:r>
              <a:rPr dirty="0" sz="2700" spc="70"/>
              <a:t> </a:t>
            </a:r>
            <a:r>
              <a:rPr dirty="0" sz="2700" spc="-160"/>
              <a:t>etmelisiniz;</a:t>
            </a:r>
            <a:endParaRPr sz="2700"/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29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25302" y="6523085"/>
            <a:ext cx="2676144" cy="579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059679" y="1475739"/>
            <a:ext cx="4858512" cy="4965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2932" y="2862072"/>
            <a:ext cx="3775710" cy="23412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3800" spc="-10">
                <a:latin typeface="Arial"/>
                <a:cs typeface="Arial"/>
              </a:rPr>
              <a:t>SONUÇ </a:t>
            </a:r>
            <a:r>
              <a:rPr dirty="0" sz="3800" spc="-15">
                <a:latin typeface="Arial"/>
                <a:cs typeface="Arial"/>
              </a:rPr>
              <a:t>NE  </a:t>
            </a:r>
            <a:r>
              <a:rPr dirty="0" sz="3800" spc="-10">
                <a:latin typeface="Arial"/>
                <a:cs typeface="Arial"/>
              </a:rPr>
              <a:t>OLURSA</a:t>
            </a:r>
            <a:r>
              <a:rPr dirty="0" sz="3800" spc="-260">
                <a:latin typeface="Arial"/>
                <a:cs typeface="Arial"/>
              </a:rPr>
              <a:t> </a:t>
            </a:r>
            <a:r>
              <a:rPr dirty="0" sz="3800" spc="-10">
                <a:latin typeface="Arial"/>
                <a:cs typeface="Arial"/>
              </a:rPr>
              <a:t>OLSUN  MORALİNİZİ  </a:t>
            </a:r>
            <a:r>
              <a:rPr dirty="0" sz="3800" spc="-40">
                <a:latin typeface="Arial"/>
                <a:cs typeface="Arial"/>
              </a:rPr>
              <a:t>BOZMAYIN.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32762" y="2154936"/>
            <a:ext cx="3110865" cy="12458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</a:pPr>
            <a:r>
              <a:rPr dirty="0" spc="-430" b="1">
                <a:solidFill>
                  <a:srgbClr val="000000"/>
                </a:solidFill>
                <a:latin typeface="Arial"/>
                <a:cs typeface="Arial"/>
              </a:rPr>
              <a:t>SORULARDAN  </a:t>
            </a:r>
            <a:r>
              <a:rPr dirty="0" spc="-585" b="1">
                <a:solidFill>
                  <a:srgbClr val="000000"/>
                </a:solidFill>
                <a:latin typeface="Arial"/>
                <a:cs typeface="Arial"/>
              </a:rPr>
              <a:t>K</a:t>
            </a:r>
            <a:r>
              <a:rPr dirty="0" spc="-140" b="1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dirty="0" spc="-565" b="1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dirty="0" spc="-235" b="1">
                <a:solidFill>
                  <a:srgbClr val="000000"/>
                </a:solidFill>
                <a:latin typeface="Arial"/>
                <a:cs typeface="Arial"/>
              </a:rPr>
              <a:t>K</a:t>
            </a:r>
            <a:r>
              <a:rPr dirty="0" spc="-275" b="1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dirty="0" spc="-565" b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dirty="0" spc="-345" b="1">
                <a:solidFill>
                  <a:srgbClr val="000000"/>
                </a:solidFill>
                <a:latin typeface="Arial"/>
                <a:cs typeface="Arial"/>
              </a:rPr>
              <a:t>Y</a:t>
            </a:r>
            <a:r>
              <a:rPr dirty="0" spc="-85" b="1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dirty="0" spc="-135" b="1">
                <a:solidFill>
                  <a:srgbClr val="000000"/>
                </a:solidFill>
                <a:latin typeface="Arial"/>
                <a:cs typeface="Arial"/>
              </a:rPr>
              <a:t>N</a:t>
            </a:r>
          </a:p>
        </p:txBody>
      </p:sp>
      <p:sp>
        <p:nvSpPr>
          <p:cNvPr id="3" name="object 3"/>
          <p:cNvSpPr/>
          <p:nvPr/>
        </p:nvSpPr>
        <p:spPr>
          <a:xfrm>
            <a:off x="5419344" y="610108"/>
            <a:ext cx="4498848" cy="63367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65580" y="1869033"/>
            <a:ext cx="7776845" cy="4183379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820"/>
              </a:spcBef>
              <a:buClr>
                <a:srgbClr val="DC7F46"/>
              </a:buClr>
              <a:buSzPct val="58620"/>
              <a:buAutoNum type="arabicPeriod"/>
              <a:tabLst>
                <a:tab pos="527685" algn="l"/>
                <a:tab pos="528320" algn="l"/>
              </a:tabLst>
            </a:pPr>
            <a:r>
              <a:rPr dirty="0" sz="2900" spc="-260" b="1">
                <a:latin typeface="Arial"/>
                <a:cs typeface="Arial"/>
              </a:rPr>
              <a:t>Soruyu </a:t>
            </a:r>
            <a:r>
              <a:rPr dirty="0" sz="2900" spc="-180" b="1">
                <a:latin typeface="Arial"/>
                <a:cs typeface="Arial"/>
              </a:rPr>
              <a:t>dikkatlice </a:t>
            </a:r>
            <a:r>
              <a:rPr dirty="0" sz="2900" spc="-210" b="1">
                <a:latin typeface="Arial"/>
                <a:cs typeface="Arial"/>
              </a:rPr>
              <a:t>okuyup </a:t>
            </a:r>
            <a:r>
              <a:rPr dirty="0" sz="2900" spc="-125" b="1">
                <a:latin typeface="Arial"/>
                <a:cs typeface="Arial"/>
              </a:rPr>
              <a:t>anlamaya</a:t>
            </a:r>
            <a:r>
              <a:rPr dirty="0" sz="2900" spc="-95" b="1">
                <a:latin typeface="Arial"/>
                <a:cs typeface="Arial"/>
              </a:rPr>
              <a:t> </a:t>
            </a:r>
            <a:r>
              <a:rPr dirty="0" sz="2900" spc="-175" b="1">
                <a:latin typeface="Arial"/>
                <a:cs typeface="Arial"/>
              </a:rPr>
              <a:t>çalısın.</a:t>
            </a:r>
            <a:endParaRPr sz="2900">
              <a:latin typeface="Arial"/>
              <a:cs typeface="Arial"/>
            </a:endParaRPr>
          </a:p>
          <a:p>
            <a:pPr marL="527685" marR="5080" indent="-514984">
              <a:lnSpc>
                <a:spcPct val="99900"/>
              </a:lnSpc>
              <a:spcBef>
                <a:spcPts val="720"/>
              </a:spcBef>
              <a:buClr>
                <a:srgbClr val="DC7F46"/>
              </a:buClr>
              <a:buSzPct val="58620"/>
              <a:buAutoNum type="arabicPeriod"/>
              <a:tabLst>
                <a:tab pos="527685" algn="l"/>
                <a:tab pos="528320" algn="l"/>
              </a:tabLst>
            </a:pPr>
            <a:r>
              <a:rPr dirty="0" sz="2900" spc="-345" b="1">
                <a:latin typeface="Arial"/>
                <a:cs typeface="Arial"/>
              </a:rPr>
              <a:t>Esas </a:t>
            </a:r>
            <a:r>
              <a:rPr dirty="0" sz="2900" spc="-155" b="1">
                <a:latin typeface="Arial"/>
                <a:cs typeface="Arial"/>
              </a:rPr>
              <a:t>olanın </a:t>
            </a:r>
            <a:r>
              <a:rPr dirty="0" sz="2900" spc="-135" b="1">
                <a:latin typeface="Arial"/>
                <a:cs typeface="Arial"/>
              </a:rPr>
              <a:t>bildiklerinizi yakalamak </a:t>
            </a:r>
            <a:r>
              <a:rPr dirty="0" sz="2900" spc="-190" b="1">
                <a:latin typeface="Arial"/>
                <a:cs typeface="Arial"/>
              </a:rPr>
              <a:t>olduğunu  </a:t>
            </a:r>
            <a:r>
              <a:rPr dirty="0" sz="2900" spc="-235" b="1">
                <a:latin typeface="Arial"/>
                <a:cs typeface="Arial"/>
              </a:rPr>
              <a:t>düşünün. </a:t>
            </a:r>
            <a:r>
              <a:rPr dirty="0" sz="2900" spc="-285" b="1">
                <a:latin typeface="Arial"/>
                <a:cs typeface="Arial"/>
              </a:rPr>
              <a:t>Bir </a:t>
            </a:r>
            <a:r>
              <a:rPr dirty="0" sz="2900" spc="-114" b="1">
                <a:latin typeface="Arial"/>
                <a:cs typeface="Arial"/>
              </a:rPr>
              <a:t>iki </a:t>
            </a:r>
            <a:r>
              <a:rPr dirty="0" sz="2900" spc="-160" b="1">
                <a:latin typeface="Arial"/>
                <a:cs typeface="Arial"/>
              </a:rPr>
              <a:t>tekrarla </a:t>
            </a:r>
            <a:r>
              <a:rPr dirty="0" sz="2900" spc="-110" b="1">
                <a:latin typeface="Arial"/>
                <a:cs typeface="Arial"/>
              </a:rPr>
              <a:t>anlayamadığınız,  </a:t>
            </a:r>
            <a:r>
              <a:rPr dirty="0" sz="2900" spc="-190" b="1">
                <a:latin typeface="Arial"/>
                <a:cs typeface="Arial"/>
              </a:rPr>
              <a:t>cevabini </a:t>
            </a:r>
            <a:r>
              <a:rPr dirty="0" sz="2900" spc="-135" b="1">
                <a:latin typeface="Arial"/>
                <a:cs typeface="Arial"/>
              </a:rPr>
              <a:t>bulamadığınız </a:t>
            </a:r>
            <a:r>
              <a:rPr dirty="0" sz="2900" spc="-204" b="1">
                <a:latin typeface="Arial"/>
                <a:cs typeface="Arial"/>
              </a:rPr>
              <a:t>soruya </a:t>
            </a:r>
            <a:r>
              <a:rPr dirty="0" sz="2900" spc="-160" b="1">
                <a:latin typeface="Arial"/>
                <a:cs typeface="Arial"/>
              </a:rPr>
              <a:t>bırakıp </a:t>
            </a:r>
            <a:r>
              <a:rPr dirty="0" sz="2900" spc="-200" b="1">
                <a:latin typeface="Arial"/>
                <a:cs typeface="Arial"/>
              </a:rPr>
              <a:t>sonraki  </a:t>
            </a:r>
            <a:r>
              <a:rPr dirty="0" sz="2900" spc="-204" b="1">
                <a:latin typeface="Arial"/>
                <a:cs typeface="Arial"/>
              </a:rPr>
              <a:t>soruya </a:t>
            </a:r>
            <a:r>
              <a:rPr dirty="0" sz="2900" spc="-150" b="1">
                <a:latin typeface="Arial"/>
                <a:cs typeface="Arial"/>
              </a:rPr>
              <a:t>bakin. </a:t>
            </a:r>
            <a:r>
              <a:rPr dirty="0" sz="2900" spc="-190" b="1">
                <a:latin typeface="Arial"/>
                <a:cs typeface="Arial"/>
              </a:rPr>
              <a:t>Böylelikle </a:t>
            </a:r>
            <a:r>
              <a:rPr dirty="0" sz="2900" spc="-180" b="1">
                <a:latin typeface="Arial"/>
                <a:cs typeface="Arial"/>
              </a:rPr>
              <a:t>oyalanmamış  </a:t>
            </a:r>
            <a:r>
              <a:rPr dirty="0" sz="2900" spc="-215" b="1">
                <a:latin typeface="Arial"/>
                <a:cs typeface="Arial"/>
              </a:rPr>
              <a:t>olursunuz </a:t>
            </a:r>
            <a:r>
              <a:rPr dirty="0" sz="2900" spc="-55" b="1">
                <a:latin typeface="Arial"/>
                <a:cs typeface="Arial"/>
              </a:rPr>
              <a:t>. </a:t>
            </a:r>
            <a:r>
              <a:rPr dirty="0" sz="2900" spc="-160" b="1">
                <a:latin typeface="Arial"/>
                <a:cs typeface="Arial"/>
              </a:rPr>
              <a:t>Bildiklerinizi </a:t>
            </a:r>
            <a:r>
              <a:rPr dirty="0" sz="2900" spc="-195" b="1">
                <a:latin typeface="Arial"/>
                <a:cs typeface="Arial"/>
              </a:rPr>
              <a:t>tam </a:t>
            </a:r>
            <a:r>
              <a:rPr dirty="0" sz="2900" spc="-160" b="1">
                <a:latin typeface="Arial"/>
                <a:cs typeface="Arial"/>
              </a:rPr>
              <a:t>yaptıktan </a:t>
            </a:r>
            <a:r>
              <a:rPr dirty="0" sz="2900" spc="-225" b="1">
                <a:latin typeface="Arial"/>
                <a:cs typeface="Arial"/>
              </a:rPr>
              <a:t>sonra  </a:t>
            </a:r>
            <a:r>
              <a:rPr dirty="0" sz="2900" spc="-170" b="1">
                <a:latin typeface="Arial"/>
                <a:cs typeface="Arial"/>
              </a:rPr>
              <a:t>mutlaka </a:t>
            </a:r>
            <a:r>
              <a:rPr dirty="0" sz="2900" spc="-165" b="1">
                <a:latin typeface="Arial"/>
                <a:cs typeface="Arial"/>
              </a:rPr>
              <a:t>sınavın </a:t>
            </a:r>
            <a:r>
              <a:rPr dirty="0" sz="2900" spc="-280" b="1">
                <a:latin typeface="Arial"/>
                <a:cs typeface="Arial"/>
              </a:rPr>
              <a:t>son </a:t>
            </a:r>
            <a:r>
              <a:rPr dirty="0" sz="2900" spc="-180" b="1">
                <a:latin typeface="Arial"/>
                <a:cs typeface="Arial"/>
              </a:rPr>
              <a:t>saatlerinde </a:t>
            </a:r>
            <a:r>
              <a:rPr dirty="0" sz="2900" spc="-110" b="1">
                <a:latin typeface="Arial"/>
                <a:cs typeface="Arial"/>
              </a:rPr>
              <a:t>artı </a:t>
            </a:r>
            <a:r>
              <a:rPr dirty="0" sz="2900" spc="-130" b="1">
                <a:latin typeface="Arial"/>
                <a:cs typeface="Arial"/>
              </a:rPr>
              <a:t>zamanınız  </a:t>
            </a:r>
            <a:r>
              <a:rPr dirty="0" sz="2900" spc="-180" b="1">
                <a:latin typeface="Arial"/>
                <a:cs typeface="Arial"/>
              </a:rPr>
              <a:t>olacaktır. </a:t>
            </a:r>
            <a:r>
              <a:rPr dirty="0" sz="2900" spc="-110" b="1">
                <a:latin typeface="Arial"/>
                <a:cs typeface="Arial"/>
              </a:rPr>
              <a:t>Atladığınız </a:t>
            </a:r>
            <a:r>
              <a:rPr dirty="0" sz="2900" spc="-190" b="1">
                <a:latin typeface="Arial"/>
                <a:cs typeface="Arial"/>
              </a:rPr>
              <a:t>sorulara </a:t>
            </a:r>
            <a:r>
              <a:rPr dirty="0" sz="2900" spc="-260" b="1">
                <a:latin typeface="Arial"/>
                <a:cs typeface="Arial"/>
              </a:rPr>
              <a:t>bu </a:t>
            </a:r>
            <a:r>
              <a:rPr dirty="0" sz="2900" spc="-155" b="1">
                <a:latin typeface="Arial"/>
                <a:cs typeface="Arial"/>
              </a:rPr>
              <a:t>zamanda  </a:t>
            </a:r>
            <a:r>
              <a:rPr dirty="0" sz="2900" spc="-160" b="1">
                <a:latin typeface="Arial"/>
                <a:cs typeface="Arial"/>
              </a:rPr>
              <a:t>bakmanız </a:t>
            </a:r>
            <a:r>
              <a:rPr dirty="0" sz="2900" spc="-110" b="1">
                <a:latin typeface="Arial"/>
                <a:cs typeface="Arial"/>
              </a:rPr>
              <a:t>avantajlı</a:t>
            </a:r>
            <a:r>
              <a:rPr dirty="0" sz="2900" spc="20" b="1">
                <a:latin typeface="Arial"/>
                <a:cs typeface="Arial"/>
              </a:rPr>
              <a:t> </a:t>
            </a:r>
            <a:r>
              <a:rPr dirty="0" sz="2900" spc="-180" b="1">
                <a:latin typeface="Arial"/>
                <a:cs typeface="Arial"/>
              </a:rPr>
              <a:t>olacaktır.</a:t>
            </a:r>
            <a:endParaRPr sz="29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44372" y="1612391"/>
            <a:ext cx="188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427359" y="6546816"/>
            <a:ext cx="3279648" cy="4937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465580" y="1917191"/>
            <a:ext cx="7952105" cy="4222750"/>
          </a:xfrm>
          <a:prstGeom prst="rect">
            <a:avLst/>
          </a:prstGeom>
        </p:spPr>
        <p:txBody>
          <a:bodyPr wrap="square" lIns="0" tIns="66675" rIns="0" bIns="0" rtlCol="0" vert="horz">
            <a:spAutoFit/>
          </a:bodyPr>
          <a:lstStyle/>
          <a:p>
            <a:pPr marL="585470" marR="640715" indent="-572770">
              <a:lnSpc>
                <a:spcPts val="3220"/>
              </a:lnSpc>
              <a:spcBef>
                <a:spcPts val="525"/>
              </a:spcBef>
              <a:buClr>
                <a:srgbClr val="DC7F46"/>
              </a:buClr>
              <a:buSzPct val="60000"/>
              <a:buFont typeface="Wingdings"/>
              <a:buChar char=""/>
              <a:tabLst>
                <a:tab pos="585470" algn="l"/>
                <a:tab pos="586105" algn="l"/>
              </a:tabLst>
            </a:pPr>
            <a:r>
              <a:rPr dirty="0" sz="3000" spc="-100" b="1">
                <a:latin typeface="Arial"/>
                <a:cs typeface="Arial"/>
              </a:rPr>
              <a:t>İlk </a:t>
            </a:r>
            <a:r>
              <a:rPr dirty="0" sz="3000" spc="-165" b="1">
                <a:latin typeface="Arial"/>
                <a:cs typeface="Arial"/>
              </a:rPr>
              <a:t>planda </a:t>
            </a:r>
            <a:r>
              <a:rPr dirty="0" sz="3000" spc="-185" b="1">
                <a:latin typeface="Arial"/>
                <a:cs typeface="Arial"/>
              </a:rPr>
              <a:t>çözemediğiniz </a:t>
            </a:r>
            <a:r>
              <a:rPr dirty="0" sz="3000" spc="-204" b="1">
                <a:latin typeface="Arial"/>
                <a:cs typeface="Arial"/>
              </a:rPr>
              <a:t>soruların </a:t>
            </a:r>
            <a:r>
              <a:rPr dirty="0" sz="3000" spc="-140" b="1">
                <a:latin typeface="Arial"/>
                <a:cs typeface="Arial"/>
              </a:rPr>
              <a:t>yanına  </a:t>
            </a:r>
            <a:r>
              <a:rPr dirty="0" sz="3000" spc="-114" b="1">
                <a:latin typeface="Arial"/>
                <a:cs typeface="Arial"/>
              </a:rPr>
              <a:t>bazı </a:t>
            </a:r>
            <a:r>
              <a:rPr dirty="0" sz="3000" spc="-190" b="1">
                <a:latin typeface="Arial"/>
                <a:cs typeface="Arial"/>
              </a:rPr>
              <a:t>şekiller </a:t>
            </a:r>
            <a:r>
              <a:rPr dirty="0" sz="3000" spc="-150" b="1">
                <a:latin typeface="Arial"/>
                <a:cs typeface="Arial"/>
              </a:rPr>
              <a:t>yaparak </a:t>
            </a:r>
            <a:r>
              <a:rPr dirty="0" sz="3000" spc="-100" b="1">
                <a:latin typeface="Arial"/>
                <a:cs typeface="Arial"/>
              </a:rPr>
              <a:t>atlayınız.</a:t>
            </a:r>
            <a:r>
              <a:rPr dirty="0" sz="3000" spc="325" b="1">
                <a:latin typeface="Arial"/>
                <a:cs typeface="Arial"/>
              </a:rPr>
              <a:t> </a:t>
            </a:r>
            <a:r>
              <a:rPr dirty="0" sz="3000" spc="-195" b="1">
                <a:latin typeface="Arial"/>
                <a:cs typeface="Arial"/>
              </a:rPr>
              <a:t>Mesela;</a:t>
            </a:r>
            <a:endParaRPr sz="3000">
              <a:latin typeface="Arial"/>
              <a:cs typeface="Arial"/>
            </a:endParaRPr>
          </a:p>
          <a:p>
            <a:pPr lvl="1" marL="927100" indent="-228600">
              <a:lnSpc>
                <a:spcPct val="100000"/>
              </a:lnSpc>
              <a:spcBef>
                <a:spcPts val="245"/>
              </a:spcBef>
              <a:buClr>
                <a:srgbClr val="DC7F46"/>
              </a:buClr>
              <a:buSzPct val="75000"/>
              <a:buFont typeface="Wingdings"/>
              <a:buChar char=""/>
              <a:tabLst>
                <a:tab pos="927100" algn="l"/>
              </a:tabLst>
            </a:pPr>
            <a:r>
              <a:rPr dirty="0" sz="2200" spc="-275" b="1">
                <a:latin typeface="Arial"/>
                <a:cs typeface="Arial"/>
              </a:rPr>
              <a:t>! </a:t>
            </a:r>
            <a:r>
              <a:rPr dirty="0" sz="2200" spc="-160" b="1">
                <a:latin typeface="Arial"/>
                <a:cs typeface="Arial"/>
              </a:rPr>
              <a:t>: </a:t>
            </a:r>
            <a:r>
              <a:rPr dirty="0" sz="2200" spc="-65" b="1">
                <a:latin typeface="Arial"/>
                <a:cs typeface="Arial"/>
              </a:rPr>
              <a:t>İlk </a:t>
            </a:r>
            <a:r>
              <a:rPr dirty="0" sz="2200" spc="-140" b="1">
                <a:latin typeface="Arial"/>
                <a:cs typeface="Arial"/>
              </a:rPr>
              <a:t>hamlede </a:t>
            </a:r>
            <a:r>
              <a:rPr dirty="0" sz="2200" spc="-160" b="1">
                <a:latin typeface="Arial"/>
                <a:cs typeface="Arial"/>
              </a:rPr>
              <a:t>çözemedim, </a:t>
            </a:r>
            <a:r>
              <a:rPr dirty="0" sz="2200" spc="-110" b="1">
                <a:latin typeface="Arial"/>
                <a:cs typeface="Arial"/>
              </a:rPr>
              <a:t>ama </a:t>
            </a:r>
            <a:r>
              <a:rPr dirty="0" sz="2200" spc="-155" b="1">
                <a:latin typeface="Arial"/>
                <a:cs typeface="Arial"/>
              </a:rPr>
              <a:t>konuyu</a:t>
            </a:r>
            <a:r>
              <a:rPr dirty="0" sz="2200" spc="110" b="1">
                <a:latin typeface="Arial"/>
                <a:cs typeface="Arial"/>
              </a:rPr>
              <a:t> </a:t>
            </a:r>
            <a:r>
              <a:rPr dirty="0" sz="2200" spc="-114" b="1">
                <a:latin typeface="Arial"/>
                <a:cs typeface="Arial"/>
              </a:rPr>
              <a:t>biliyorum.</a:t>
            </a:r>
            <a:endParaRPr sz="2200">
              <a:latin typeface="Arial"/>
              <a:cs typeface="Arial"/>
            </a:endParaRPr>
          </a:p>
          <a:p>
            <a:pPr lvl="1" marL="927100" indent="-228600">
              <a:lnSpc>
                <a:spcPct val="100000"/>
              </a:lnSpc>
              <a:spcBef>
                <a:spcPts val="215"/>
              </a:spcBef>
              <a:buClr>
                <a:srgbClr val="DC7F46"/>
              </a:buClr>
              <a:buSzPct val="75000"/>
              <a:buFont typeface="Wingdings"/>
              <a:buChar char=""/>
              <a:tabLst>
                <a:tab pos="927100" algn="l"/>
              </a:tabLst>
            </a:pPr>
            <a:r>
              <a:rPr dirty="0" sz="2200" spc="-280" b="1">
                <a:latin typeface="Arial"/>
                <a:cs typeface="Arial"/>
              </a:rPr>
              <a:t>!! </a:t>
            </a:r>
            <a:r>
              <a:rPr dirty="0" sz="2200" spc="-160" b="1">
                <a:latin typeface="Arial"/>
                <a:cs typeface="Arial"/>
              </a:rPr>
              <a:t>: </a:t>
            </a:r>
            <a:r>
              <a:rPr dirty="0" sz="2200" spc="-110" b="1">
                <a:latin typeface="Arial"/>
                <a:cs typeface="Arial"/>
              </a:rPr>
              <a:t>Zaman </a:t>
            </a:r>
            <a:r>
              <a:rPr dirty="0" sz="2200" spc="-105" b="1">
                <a:latin typeface="Arial"/>
                <a:cs typeface="Arial"/>
              </a:rPr>
              <a:t>alici </a:t>
            </a:r>
            <a:r>
              <a:rPr dirty="0" sz="2200" spc="-170" b="1">
                <a:latin typeface="Arial"/>
                <a:cs typeface="Arial"/>
              </a:rPr>
              <a:t>soru, </a:t>
            </a:r>
            <a:r>
              <a:rPr dirty="0" sz="2200" spc="-110" b="1">
                <a:latin typeface="Arial"/>
                <a:cs typeface="Arial"/>
              </a:rPr>
              <a:t>ama </a:t>
            </a:r>
            <a:r>
              <a:rPr dirty="0" sz="2200" spc="-140" b="1">
                <a:latin typeface="Arial"/>
                <a:cs typeface="Arial"/>
              </a:rPr>
              <a:t>herhalde</a:t>
            </a:r>
            <a:r>
              <a:rPr dirty="0" sz="2200" spc="195" b="1">
                <a:latin typeface="Arial"/>
                <a:cs typeface="Arial"/>
              </a:rPr>
              <a:t> </a:t>
            </a:r>
            <a:r>
              <a:rPr dirty="0" sz="2200" spc="-155" b="1">
                <a:latin typeface="Arial"/>
                <a:cs typeface="Arial"/>
              </a:rPr>
              <a:t>çözerim.</a:t>
            </a:r>
            <a:endParaRPr sz="2200">
              <a:latin typeface="Arial"/>
              <a:cs typeface="Arial"/>
            </a:endParaRPr>
          </a:p>
          <a:p>
            <a:pPr lvl="1" marL="927100" indent="-228600">
              <a:lnSpc>
                <a:spcPct val="100000"/>
              </a:lnSpc>
              <a:spcBef>
                <a:spcPts val="240"/>
              </a:spcBef>
              <a:buClr>
                <a:srgbClr val="DC7F46"/>
              </a:buClr>
              <a:buSzPct val="75000"/>
              <a:buFont typeface="Wingdings"/>
              <a:buChar char=""/>
              <a:tabLst>
                <a:tab pos="927100" algn="l"/>
              </a:tabLst>
            </a:pPr>
            <a:r>
              <a:rPr dirty="0" sz="2200" spc="-280" b="1">
                <a:latin typeface="Arial"/>
                <a:cs typeface="Arial"/>
              </a:rPr>
              <a:t>!!! </a:t>
            </a:r>
            <a:r>
              <a:rPr dirty="0" sz="2200" spc="-160" b="1">
                <a:latin typeface="Arial"/>
                <a:cs typeface="Arial"/>
              </a:rPr>
              <a:t>: </a:t>
            </a:r>
            <a:r>
              <a:rPr dirty="0" sz="2200" spc="-130" b="1">
                <a:latin typeface="Arial"/>
                <a:cs typeface="Arial"/>
              </a:rPr>
              <a:t>Zor </a:t>
            </a:r>
            <a:r>
              <a:rPr dirty="0" sz="2200" spc="-170" b="1">
                <a:latin typeface="Arial"/>
                <a:cs typeface="Arial"/>
              </a:rPr>
              <a:t>soru, </a:t>
            </a:r>
            <a:r>
              <a:rPr dirty="0" sz="2200" spc="-140" b="1">
                <a:latin typeface="Arial"/>
                <a:cs typeface="Arial"/>
              </a:rPr>
              <a:t>herhalde</a:t>
            </a:r>
            <a:r>
              <a:rPr dirty="0" sz="2200" spc="-330" b="1">
                <a:latin typeface="Arial"/>
                <a:cs typeface="Arial"/>
              </a:rPr>
              <a:t> </a:t>
            </a:r>
            <a:r>
              <a:rPr dirty="0" sz="2200" spc="-175" b="1">
                <a:latin typeface="Arial"/>
                <a:cs typeface="Arial"/>
              </a:rPr>
              <a:t>çözemem.</a:t>
            </a:r>
            <a:endParaRPr sz="2200">
              <a:latin typeface="Arial"/>
              <a:cs typeface="Arial"/>
            </a:endParaRPr>
          </a:p>
          <a:p>
            <a:pPr marL="332740" marR="417830" indent="-320040">
              <a:lnSpc>
                <a:spcPts val="3240"/>
              </a:lnSpc>
              <a:spcBef>
                <a:spcPts val="71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740" algn="l"/>
              </a:tabLst>
            </a:pPr>
            <a:r>
              <a:rPr dirty="0" sz="3000" spc="-335" b="1">
                <a:latin typeface="Arial"/>
                <a:cs typeface="Arial"/>
              </a:rPr>
              <a:t>Bunu </a:t>
            </a:r>
            <a:r>
              <a:rPr dirty="0" sz="3000" spc="-120" b="1">
                <a:latin typeface="Arial"/>
                <a:cs typeface="Arial"/>
              </a:rPr>
              <a:t>yaptığınız </a:t>
            </a:r>
            <a:r>
              <a:rPr dirty="0" sz="3000" spc="-200" b="1">
                <a:latin typeface="Arial"/>
                <a:cs typeface="Arial"/>
              </a:rPr>
              <a:t>takdirde </a:t>
            </a:r>
            <a:r>
              <a:rPr dirty="0" sz="3000" spc="-175" b="1">
                <a:latin typeface="Arial"/>
                <a:cs typeface="Arial"/>
              </a:rPr>
              <a:t>sınavın </a:t>
            </a:r>
            <a:r>
              <a:rPr dirty="0" sz="3000" spc="-190" b="1">
                <a:latin typeface="Arial"/>
                <a:cs typeface="Arial"/>
              </a:rPr>
              <a:t>sonlarına  </a:t>
            </a:r>
            <a:r>
              <a:rPr dirty="0" sz="3000" spc="-180" b="1">
                <a:latin typeface="Arial"/>
                <a:cs typeface="Arial"/>
              </a:rPr>
              <a:t>doğru, </a:t>
            </a:r>
            <a:r>
              <a:rPr dirty="0" sz="3000" spc="-150" b="1">
                <a:latin typeface="Arial"/>
                <a:cs typeface="Arial"/>
              </a:rPr>
              <a:t>artan </a:t>
            </a:r>
            <a:r>
              <a:rPr dirty="0" sz="3000" spc="-170" b="1">
                <a:latin typeface="Arial"/>
                <a:cs typeface="Arial"/>
              </a:rPr>
              <a:t>vakitte </a:t>
            </a:r>
            <a:r>
              <a:rPr dirty="0" sz="3000" spc="-305" b="1">
                <a:latin typeface="Arial"/>
                <a:cs typeface="Arial"/>
              </a:rPr>
              <a:t>önce </a:t>
            </a:r>
            <a:r>
              <a:rPr dirty="0" sz="3000" spc="-170" b="1">
                <a:latin typeface="Arial"/>
                <a:cs typeface="Arial"/>
              </a:rPr>
              <a:t>“!” </a:t>
            </a:r>
            <a:r>
              <a:rPr dirty="0" sz="3000" spc="-165" b="1">
                <a:latin typeface="Arial"/>
                <a:cs typeface="Arial"/>
              </a:rPr>
              <a:t>işaretli </a:t>
            </a:r>
            <a:r>
              <a:rPr dirty="0" sz="3000" spc="-185" b="1">
                <a:latin typeface="Arial"/>
                <a:cs typeface="Arial"/>
              </a:rPr>
              <a:t>soruları,  </a:t>
            </a:r>
            <a:r>
              <a:rPr dirty="0" sz="3000" spc="-240" b="1">
                <a:latin typeface="Arial"/>
                <a:cs typeface="Arial"/>
              </a:rPr>
              <a:t>sonra </a:t>
            </a:r>
            <a:r>
              <a:rPr dirty="0" sz="3000" spc="-220" b="1">
                <a:latin typeface="Arial"/>
                <a:cs typeface="Arial"/>
              </a:rPr>
              <a:t>“!!” </a:t>
            </a:r>
            <a:r>
              <a:rPr dirty="0" sz="3000" spc="-165" b="1">
                <a:latin typeface="Arial"/>
                <a:cs typeface="Arial"/>
              </a:rPr>
              <a:t>işaretli </a:t>
            </a:r>
            <a:r>
              <a:rPr dirty="0" sz="3000" spc="-185" b="1">
                <a:latin typeface="Arial"/>
                <a:cs typeface="Arial"/>
              </a:rPr>
              <a:t>soruları, </a:t>
            </a:r>
            <a:r>
              <a:rPr dirty="0" sz="3000" spc="-170" b="1">
                <a:latin typeface="Arial"/>
                <a:cs typeface="Arial"/>
              </a:rPr>
              <a:t>daha </a:t>
            </a:r>
            <a:r>
              <a:rPr dirty="0" sz="3000" spc="-240" b="1">
                <a:latin typeface="Arial"/>
                <a:cs typeface="Arial"/>
              </a:rPr>
              <a:t>sonra </a:t>
            </a:r>
            <a:r>
              <a:rPr dirty="0" sz="3000" spc="-170" b="1">
                <a:latin typeface="Arial"/>
                <a:cs typeface="Arial"/>
              </a:rPr>
              <a:t>da </a:t>
            </a:r>
            <a:r>
              <a:rPr dirty="0" sz="3000" spc="-254" b="1">
                <a:latin typeface="Arial"/>
                <a:cs typeface="Arial"/>
              </a:rPr>
              <a:t>“!!!”  </a:t>
            </a:r>
            <a:r>
              <a:rPr dirty="0" sz="3000" spc="-165" b="1">
                <a:latin typeface="Arial"/>
                <a:cs typeface="Arial"/>
              </a:rPr>
              <a:t>işaretli </a:t>
            </a:r>
            <a:r>
              <a:rPr dirty="0" sz="3000" spc="-195" b="1">
                <a:latin typeface="Arial"/>
                <a:cs typeface="Arial"/>
              </a:rPr>
              <a:t>soruları </a:t>
            </a:r>
            <a:r>
              <a:rPr dirty="0" sz="3000" spc="-250" b="1">
                <a:latin typeface="Arial"/>
                <a:cs typeface="Arial"/>
              </a:rPr>
              <a:t>çözmeye</a:t>
            </a:r>
            <a:r>
              <a:rPr dirty="0" sz="3000" spc="280" b="1">
                <a:latin typeface="Arial"/>
                <a:cs typeface="Arial"/>
              </a:rPr>
              <a:t> </a:t>
            </a:r>
            <a:r>
              <a:rPr dirty="0" sz="3000" spc="-160" b="1">
                <a:latin typeface="Arial"/>
                <a:cs typeface="Arial"/>
              </a:rPr>
              <a:t>çalısınız.</a:t>
            </a:r>
            <a:endParaRPr sz="3000">
              <a:latin typeface="Arial"/>
              <a:cs typeface="Arial"/>
            </a:endParaRPr>
          </a:p>
          <a:p>
            <a:pPr marL="332740" indent="-320040">
              <a:lnSpc>
                <a:spcPct val="100000"/>
              </a:lnSpc>
              <a:spcBef>
                <a:spcPts val="28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740" algn="l"/>
              </a:tabLst>
            </a:pPr>
            <a:r>
              <a:rPr dirty="0" sz="3000" spc="-114" b="1">
                <a:latin typeface="Arial"/>
                <a:cs typeface="Arial"/>
              </a:rPr>
              <a:t>Altı </a:t>
            </a:r>
            <a:r>
              <a:rPr dirty="0" sz="3000" spc="-135" b="1">
                <a:latin typeface="Arial"/>
                <a:cs typeface="Arial"/>
              </a:rPr>
              <a:t>çizili </a:t>
            </a:r>
            <a:r>
              <a:rPr dirty="0" sz="3000" spc="-150" b="1">
                <a:latin typeface="Arial"/>
                <a:cs typeface="Arial"/>
              </a:rPr>
              <a:t>veya </a:t>
            </a:r>
            <a:r>
              <a:rPr dirty="0" sz="3000" spc="-235" b="1">
                <a:latin typeface="Arial"/>
                <a:cs typeface="Arial"/>
              </a:rPr>
              <a:t>koyu </a:t>
            </a:r>
            <a:r>
              <a:rPr dirty="0" sz="3000" spc="-70" b="1">
                <a:latin typeface="Arial"/>
                <a:cs typeface="Arial"/>
              </a:rPr>
              <a:t>yazılı </a:t>
            </a:r>
            <a:r>
              <a:rPr dirty="0" sz="3000" spc="-190" b="1">
                <a:latin typeface="Arial"/>
                <a:cs typeface="Arial"/>
              </a:rPr>
              <a:t>kelimeye </a:t>
            </a:r>
            <a:r>
              <a:rPr dirty="0" sz="3000" spc="-175" b="1">
                <a:latin typeface="Arial"/>
                <a:cs typeface="Arial"/>
              </a:rPr>
              <a:t>dikkat</a:t>
            </a:r>
            <a:r>
              <a:rPr dirty="0" sz="3000" spc="130" b="1">
                <a:latin typeface="Arial"/>
                <a:cs typeface="Arial"/>
              </a:rPr>
              <a:t> </a:t>
            </a:r>
            <a:r>
              <a:rPr dirty="0" sz="3000" spc="-175" b="1">
                <a:latin typeface="Arial"/>
                <a:cs typeface="Arial"/>
              </a:rPr>
              <a:t>edin.</a:t>
            </a:r>
            <a:endParaRPr sz="30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44372" y="1612391"/>
            <a:ext cx="188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165396" y="6439910"/>
            <a:ext cx="2993136" cy="780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62600" y="1256283"/>
            <a:ext cx="4355592" cy="5401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2932" y="3005327"/>
            <a:ext cx="3526790" cy="233489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 marR="5080">
              <a:lnSpc>
                <a:spcPct val="99600"/>
              </a:lnSpc>
              <a:spcBef>
                <a:spcPts val="110"/>
              </a:spcBef>
            </a:pPr>
            <a:r>
              <a:rPr dirty="0" sz="3800" spc="-10">
                <a:latin typeface="Arial"/>
                <a:cs typeface="Arial"/>
              </a:rPr>
              <a:t>DENEME  </a:t>
            </a:r>
            <a:r>
              <a:rPr dirty="0" sz="3800" spc="-45">
                <a:latin typeface="Arial"/>
                <a:cs typeface="Arial"/>
              </a:rPr>
              <a:t>SINAVLARI </a:t>
            </a:r>
            <a:r>
              <a:rPr dirty="0" sz="3800" spc="-5">
                <a:latin typeface="Arial"/>
                <a:cs typeface="Arial"/>
              </a:rPr>
              <a:t>SİZİ  </a:t>
            </a:r>
            <a:r>
              <a:rPr dirty="0" sz="3800" spc="-10">
                <a:latin typeface="Arial"/>
                <a:cs typeface="Arial"/>
              </a:rPr>
              <a:t>ÜMİTSİZLİĞE  İTMESİN.</a:t>
            </a:r>
            <a:endParaRPr sz="3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425450" indent="-320040">
              <a:lnSpc>
                <a:spcPct val="100000"/>
              </a:lnSpc>
              <a:spcBef>
                <a:spcPts val="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pc="-270"/>
              <a:t>Soru </a:t>
            </a:r>
            <a:r>
              <a:rPr dirty="0" spc="-160"/>
              <a:t>kökleri </a:t>
            </a:r>
            <a:r>
              <a:rPr dirty="0" spc="-225"/>
              <a:t>sorunun </a:t>
            </a:r>
            <a:r>
              <a:rPr dirty="0" spc="-145"/>
              <a:t>anlaşılmasında </a:t>
            </a:r>
            <a:r>
              <a:rPr dirty="0" spc="-160"/>
              <a:t>önemli </a:t>
            </a:r>
            <a:r>
              <a:rPr dirty="0" spc="-155"/>
              <a:t>yer</a:t>
            </a:r>
            <a:r>
              <a:rPr dirty="0" spc="-65"/>
              <a:t> </a:t>
            </a:r>
            <a:r>
              <a:rPr dirty="0" spc="-170"/>
              <a:t>tutar;</a:t>
            </a:r>
          </a:p>
          <a:p>
            <a:pPr marL="745490" marR="253365" indent="-274320">
              <a:lnSpc>
                <a:spcPct val="80000"/>
              </a:lnSpc>
              <a:spcBef>
                <a:spcPts val="610"/>
              </a:spcBef>
              <a:tabLst>
                <a:tab pos="3075940" algn="l"/>
              </a:tabLst>
            </a:pPr>
            <a:r>
              <a:rPr dirty="0" sz="1500" spc="325" b="0">
                <a:solidFill>
                  <a:srgbClr val="93B5D1"/>
                </a:solidFill>
                <a:latin typeface="Arial"/>
                <a:cs typeface="Arial"/>
              </a:rPr>
              <a:t></a:t>
            </a:r>
            <a:r>
              <a:rPr dirty="0" sz="1500" spc="395" b="0">
                <a:solidFill>
                  <a:srgbClr val="93B5D1"/>
                </a:solidFill>
                <a:latin typeface="Arial"/>
                <a:cs typeface="Arial"/>
              </a:rPr>
              <a:t> </a:t>
            </a:r>
            <a:r>
              <a:rPr dirty="0" sz="2200" spc="-75"/>
              <a:t>“..........değildir?”</a:t>
            </a:r>
            <a:r>
              <a:rPr dirty="0" sz="2200" spc="-95"/>
              <a:t> </a:t>
            </a:r>
            <a:r>
              <a:rPr dirty="0" sz="2200" spc="-40"/>
              <a:t>,	</a:t>
            </a:r>
            <a:r>
              <a:rPr dirty="0" sz="2200" spc="-95"/>
              <a:t>“........yoktur?” </a:t>
            </a:r>
            <a:r>
              <a:rPr dirty="0" sz="2200" spc="-40"/>
              <a:t>, </a:t>
            </a:r>
            <a:r>
              <a:rPr dirty="0" sz="2200" spc="-85"/>
              <a:t>"............beklenmez?"</a:t>
            </a:r>
            <a:r>
              <a:rPr dirty="0" sz="2200" spc="-195"/>
              <a:t> </a:t>
            </a:r>
            <a:r>
              <a:rPr dirty="0" sz="2200" spc="-40"/>
              <a:t>,  </a:t>
            </a:r>
            <a:r>
              <a:rPr dirty="0" sz="2200" spc="-70"/>
              <a:t>".........olamaz?"</a:t>
            </a:r>
            <a:endParaRPr sz="2200">
              <a:latin typeface="Arial"/>
              <a:cs typeface="Arial"/>
            </a:endParaRPr>
          </a:p>
          <a:p>
            <a:pPr marL="470534">
              <a:lnSpc>
                <a:spcPct val="100000"/>
              </a:lnSpc>
              <a:spcBef>
                <a:spcPts val="75"/>
              </a:spcBef>
              <a:tabLst>
                <a:tab pos="3475990" algn="l"/>
              </a:tabLst>
            </a:pPr>
            <a:r>
              <a:rPr dirty="0" sz="1500" spc="325" b="0">
                <a:solidFill>
                  <a:srgbClr val="93B5D1"/>
                </a:solidFill>
                <a:latin typeface="Arial"/>
                <a:cs typeface="Arial"/>
              </a:rPr>
              <a:t></a:t>
            </a:r>
            <a:r>
              <a:rPr dirty="0" sz="1500" spc="395" b="0">
                <a:solidFill>
                  <a:srgbClr val="93B5D1"/>
                </a:solidFill>
                <a:latin typeface="Arial"/>
                <a:cs typeface="Arial"/>
              </a:rPr>
              <a:t> </a:t>
            </a:r>
            <a:r>
              <a:rPr dirty="0" sz="2200" spc="-60"/>
              <a:t>“..........en </a:t>
            </a:r>
            <a:r>
              <a:rPr dirty="0" sz="2200" spc="-140"/>
              <a:t>önemlidir?”	</a:t>
            </a:r>
            <a:r>
              <a:rPr dirty="0" sz="2200" spc="-95"/>
              <a:t>gibi.</a:t>
            </a:r>
            <a:endParaRPr sz="2200">
              <a:latin typeface="Arial"/>
              <a:cs typeface="Arial"/>
            </a:endParaRPr>
          </a:p>
          <a:p>
            <a:pPr marL="425450" marR="5080" indent="-320040">
              <a:lnSpc>
                <a:spcPts val="2400"/>
              </a:lnSpc>
              <a:spcBef>
                <a:spcPts val="66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24815" algn="l"/>
                <a:tab pos="425450" algn="l"/>
                <a:tab pos="4505325" algn="l"/>
              </a:tabLst>
            </a:pPr>
            <a:r>
              <a:rPr dirty="0" spc="-225"/>
              <a:t>Soruyu </a:t>
            </a:r>
            <a:r>
              <a:rPr dirty="0" spc="-100"/>
              <a:t>anlayamadığınız </a:t>
            </a:r>
            <a:r>
              <a:rPr dirty="0" spc="-135"/>
              <a:t>zaman </a:t>
            </a:r>
            <a:r>
              <a:rPr dirty="0" spc="-250"/>
              <a:t>önce </a:t>
            </a:r>
            <a:r>
              <a:rPr dirty="0" spc="-235"/>
              <a:t>soru </a:t>
            </a:r>
            <a:r>
              <a:rPr dirty="0" spc="-210"/>
              <a:t>kökünü </a:t>
            </a:r>
            <a:r>
              <a:rPr dirty="0" spc="-200"/>
              <a:t>sonra  seçenekleri</a:t>
            </a:r>
            <a:r>
              <a:rPr dirty="0" spc="-35"/>
              <a:t> </a:t>
            </a:r>
            <a:r>
              <a:rPr dirty="0" spc="-165"/>
              <a:t>okuyun.</a:t>
            </a:r>
            <a:r>
              <a:rPr dirty="0" spc="10"/>
              <a:t> </a:t>
            </a:r>
            <a:r>
              <a:rPr dirty="0" spc="-145"/>
              <a:t>Daha	</a:t>
            </a:r>
            <a:r>
              <a:rPr dirty="0" spc="-200"/>
              <a:t>sonra </a:t>
            </a:r>
            <a:r>
              <a:rPr dirty="0" spc="-110"/>
              <a:t>da, </a:t>
            </a:r>
            <a:r>
              <a:rPr dirty="0" spc="-200"/>
              <a:t>seçeneklerin  </a:t>
            </a:r>
            <a:r>
              <a:rPr dirty="0" spc="-120"/>
              <a:t>ışığında </a:t>
            </a:r>
            <a:r>
              <a:rPr dirty="0" spc="-204"/>
              <a:t>soruyu </a:t>
            </a:r>
            <a:r>
              <a:rPr dirty="0" spc="-180"/>
              <a:t>bütünüyle</a:t>
            </a:r>
            <a:r>
              <a:rPr dirty="0" spc="-225"/>
              <a:t> </a:t>
            </a:r>
            <a:r>
              <a:rPr dirty="0" spc="-150"/>
              <a:t>inceleyin.</a:t>
            </a:r>
          </a:p>
          <a:p>
            <a:pPr marL="425450" marR="253365" indent="-320040">
              <a:lnSpc>
                <a:spcPts val="2400"/>
              </a:lnSpc>
              <a:spcBef>
                <a:spcPts val="6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24815" algn="l"/>
                <a:tab pos="425450" algn="l"/>
                <a:tab pos="2345055" algn="l"/>
              </a:tabLst>
            </a:pPr>
            <a:r>
              <a:rPr dirty="0" spc="-175"/>
              <a:t>Uzun sorulardan </a:t>
            </a:r>
            <a:r>
              <a:rPr dirty="0" spc="-160"/>
              <a:t>korkmayın </a:t>
            </a:r>
            <a:r>
              <a:rPr dirty="0" spc="-240"/>
              <a:t>çünkü </a:t>
            </a:r>
            <a:r>
              <a:rPr dirty="0" spc="-229"/>
              <a:t>bu </a:t>
            </a:r>
            <a:r>
              <a:rPr dirty="0" spc="-195"/>
              <a:t>tür </a:t>
            </a:r>
            <a:r>
              <a:rPr dirty="0" spc="-180"/>
              <a:t>sorular </a:t>
            </a:r>
            <a:r>
              <a:rPr dirty="0" spc="-55"/>
              <a:t>iyi  </a:t>
            </a:r>
            <a:r>
              <a:rPr dirty="0" spc="-160"/>
              <a:t>açıklanmıştır.	</a:t>
            </a:r>
            <a:r>
              <a:rPr dirty="0" spc="-150"/>
              <a:t>“Uzun </a:t>
            </a:r>
            <a:r>
              <a:rPr dirty="0" spc="-175"/>
              <a:t>soru”, </a:t>
            </a:r>
            <a:r>
              <a:rPr dirty="0" spc="-135"/>
              <a:t>“zor </a:t>
            </a:r>
            <a:r>
              <a:rPr dirty="0" spc="-200"/>
              <a:t>soru” </a:t>
            </a:r>
            <a:r>
              <a:rPr dirty="0" spc="-210"/>
              <a:t>demek</a:t>
            </a:r>
            <a:r>
              <a:rPr dirty="0" spc="25"/>
              <a:t> </a:t>
            </a:r>
            <a:r>
              <a:rPr dirty="0" spc="-120"/>
              <a:t>değildir.</a:t>
            </a:r>
          </a:p>
          <a:p>
            <a:pPr marL="425450" marR="635000" indent="-320040">
              <a:lnSpc>
                <a:spcPts val="2400"/>
              </a:lnSpc>
              <a:spcBef>
                <a:spcPts val="72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24815" algn="l"/>
                <a:tab pos="425450" algn="l"/>
              </a:tabLst>
            </a:pPr>
            <a:r>
              <a:rPr dirty="0" spc="-155"/>
              <a:t>Paragraf </a:t>
            </a:r>
            <a:r>
              <a:rPr dirty="0" spc="-75"/>
              <a:t>ya </a:t>
            </a:r>
            <a:r>
              <a:rPr dirty="0" spc="-145"/>
              <a:t>da </a:t>
            </a:r>
            <a:r>
              <a:rPr dirty="0" spc="-155"/>
              <a:t>parçaya </a:t>
            </a:r>
            <a:r>
              <a:rPr dirty="0" spc="-70"/>
              <a:t>bağlı </a:t>
            </a:r>
            <a:r>
              <a:rPr dirty="0" spc="-170"/>
              <a:t>sorularda </a:t>
            </a:r>
            <a:r>
              <a:rPr dirty="0" spc="-250"/>
              <a:t>önce </a:t>
            </a:r>
            <a:r>
              <a:rPr dirty="0" spc="-114"/>
              <a:t>alttaki  </a:t>
            </a:r>
            <a:r>
              <a:rPr dirty="0" spc="-204"/>
              <a:t>soruyu </a:t>
            </a:r>
            <a:r>
              <a:rPr dirty="0" spc="-165"/>
              <a:t>okuyun. </a:t>
            </a:r>
            <a:r>
              <a:rPr dirty="0" spc="-240"/>
              <a:t>Böylece </a:t>
            </a:r>
            <a:r>
              <a:rPr dirty="0" spc="-125"/>
              <a:t>paragrafta </a:t>
            </a:r>
            <a:r>
              <a:rPr dirty="0" spc="-204"/>
              <a:t>ne </a:t>
            </a:r>
            <a:r>
              <a:rPr dirty="0" spc="-90"/>
              <a:t>aradığınızı  </a:t>
            </a:r>
            <a:r>
              <a:rPr dirty="0" spc="-120"/>
              <a:t>bilebilirsiniz.</a:t>
            </a: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34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20235" y="6475392"/>
            <a:ext cx="3066288" cy="6156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892807"/>
            <a:ext cx="7941945" cy="424053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332740" marR="5080" indent="-320040">
              <a:lnSpc>
                <a:spcPts val="2400"/>
              </a:lnSpc>
              <a:spcBef>
                <a:spcPts val="67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  <a:tab pos="2012314" algn="l"/>
                <a:tab pos="3844290" algn="l"/>
                <a:tab pos="4197350" algn="l"/>
                <a:tab pos="5175885" algn="l"/>
                <a:tab pos="6781800" algn="l"/>
                <a:tab pos="7301230" algn="l"/>
              </a:tabLst>
            </a:pPr>
            <a:r>
              <a:rPr dirty="0" sz="2500" spc="-180" b="1">
                <a:latin typeface="Arial"/>
                <a:cs typeface="Arial"/>
              </a:rPr>
              <a:t>Soruların </a:t>
            </a:r>
            <a:r>
              <a:rPr dirty="0" sz="2500" spc="-145" b="1">
                <a:latin typeface="Arial"/>
                <a:cs typeface="Arial"/>
              </a:rPr>
              <a:t>zorluk</a:t>
            </a:r>
            <a:r>
              <a:rPr dirty="0" sz="2500" spc="145" b="1">
                <a:latin typeface="Arial"/>
                <a:cs typeface="Arial"/>
              </a:rPr>
              <a:t> </a:t>
            </a:r>
            <a:r>
              <a:rPr dirty="0" sz="2500" spc="-180" b="1">
                <a:latin typeface="Arial"/>
                <a:cs typeface="Arial"/>
              </a:rPr>
              <a:t>dereceleri</a:t>
            </a:r>
            <a:r>
              <a:rPr dirty="0" sz="2500" b="1">
                <a:latin typeface="Arial"/>
                <a:cs typeface="Arial"/>
              </a:rPr>
              <a:t> </a:t>
            </a:r>
            <a:r>
              <a:rPr dirty="0" sz="2500" spc="-175" b="1">
                <a:latin typeface="Arial"/>
                <a:cs typeface="Arial"/>
              </a:rPr>
              <a:t>şöyledir;	</a:t>
            </a:r>
            <a:r>
              <a:rPr dirty="0" sz="2500" spc="-265" b="1">
                <a:latin typeface="Arial"/>
                <a:cs typeface="Arial"/>
              </a:rPr>
              <a:t>çok</a:t>
            </a:r>
            <a:r>
              <a:rPr dirty="0" sz="2500" spc="-20" b="1">
                <a:latin typeface="Arial"/>
                <a:cs typeface="Arial"/>
              </a:rPr>
              <a:t> </a:t>
            </a:r>
            <a:r>
              <a:rPr dirty="0" sz="2500" spc="-125" b="1">
                <a:latin typeface="Arial"/>
                <a:cs typeface="Arial"/>
              </a:rPr>
              <a:t>kolay	</a:t>
            </a:r>
            <a:r>
              <a:rPr dirty="0" sz="2500" spc="165" b="1">
                <a:latin typeface="Arial"/>
                <a:cs typeface="Arial"/>
              </a:rPr>
              <a:t>% </a:t>
            </a:r>
            <a:r>
              <a:rPr dirty="0" sz="2500" spc="-70" b="1">
                <a:latin typeface="Arial"/>
                <a:cs typeface="Arial"/>
              </a:rPr>
              <a:t>10 </a:t>
            </a:r>
            <a:r>
              <a:rPr dirty="0" sz="2500" spc="-50" b="1">
                <a:latin typeface="Arial"/>
                <a:cs typeface="Arial"/>
              </a:rPr>
              <a:t>,  </a:t>
            </a:r>
            <a:r>
              <a:rPr dirty="0" sz="2500" spc="-125" b="1">
                <a:latin typeface="Arial"/>
                <a:cs typeface="Arial"/>
              </a:rPr>
              <a:t>kolay </a:t>
            </a:r>
            <a:r>
              <a:rPr dirty="0" sz="2500" spc="165" b="1">
                <a:latin typeface="Arial"/>
                <a:cs typeface="Arial"/>
              </a:rPr>
              <a:t>% </a:t>
            </a:r>
            <a:r>
              <a:rPr dirty="0" sz="2500" spc="-70" b="1">
                <a:latin typeface="Arial"/>
                <a:cs typeface="Arial"/>
              </a:rPr>
              <a:t>20 </a:t>
            </a:r>
            <a:r>
              <a:rPr dirty="0" sz="2500" spc="-50" b="1">
                <a:latin typeface="Arial"/>
                <a:cs typeface="Arial"/>
              </a:rPr>
              <a:t>, </a:t>
            </a:r>
            <a:r>
              <a:rPr dirty="0" sz="2500" spc="-155" b="1">
                <a:latin typeface="Arial"/>
                <a:cs typeface="Arial"/>
              </a:rPr>
              <a:t>normal </a:t>
            </a:r>
            <a:r>
              <a:rPr dirty="0" sz="2500" spc="165" b="1">
                <a:latin typeface="Arial"/>
                <a:cs typeface="Arial"/>
              </a:rPr>
              <a:t>% </a:t>
            </a:r>
            <a:r>
              <a:rPr dirty="0" sz="2500" spc="-65" b="1">
                <a:latin typeface="Arial"/>
                <a:cs typeface="Arial"/>
              </a:rPr>
              <a:t>40, </a:t>
            </a:r>
            <a:r>
              <a:rPr dirty="0" sz="2500" spc="-160" b="1">
                <a:latin typeface="Arial"/>
                <a:cs typeface="Arial"/>
              </a:rPr>
              <a:t>zor </a:t>
            </a:r>
            <a:r>
              <a:rPr dirty="0" sz="2500" spc="165" b="1">
                <a:latin typeface="Arial"/>
                <a:cs typeface="Arial"/>
              </a:rPr>
              <a:t>% </a:t>
            </a:r>
            <a:r>
              <a:rPr dirty="0" sz="2500" spc="-70" b="1">
                <a:latin typeface="Arial"/>
                <a:cs typeface="Arial"/>
              </a:rPr>
              <a:t>20 </a:t>
            </a:r>
            <a:r>
              <a:rPr dirty="0" sz="2500" spc="-50" b="1">
                <a:latin typeface="Arial"/>
                <a:cs typeface="Arial"/>
              </a:rPr>
              <a:t>, </a:t>
            </a:r>
            <a:r>
              <a:rPr dirty="0" sz="2500" spc="-265" b="1">
                <a:latin typeface="Arial"/>
                <a:cs typeface="Arial"/>
              </a:rPr>
              <a:t>çok </a:t>
            </a:r>
            <a:r>
              <a:rPr dirty="0" sz="2500" spc="-160" b="1">
                <a:latin typeface="Arial"/>
                <a:cs typeface="Arial"/>
              </a:rPr>
              <a:t>zor </a:t>
            </a:r>
            <a:r>
              <a:rPr dirty="0" sz="2500" spc="165" b="1">
                <a:latin typeface="Arial"/>
                <a:cs typeface="Arial"/>
              </a:rPr>
              <a:t>% </a:t>
            </a:r>
            <a:r>
              <a:rPr dirty="0" sz="2500" spc="-70" b="1">
                <a:latin typeface="Arial"/>
                <a:cs typeface="Arial"/>
              </a:rPr>
              <a:t>10  </a:t>
            </a:r>
            <a:r>
              <a:rPr dirty="0" sz="2500" spc="-170" b="1">
                <a:latin typeface="Arial"/>
                <a:cs typeface="Arial"/>
              </a:rPr>
              <a:t>seklindedir.	</a:t>
            </a:r>
            <a:r>
              <a:rPr dirty="0" sz="2500" spc="-245" b="1">
                <a:latin typeface="Arial"/>
                <a:cs typeface="Arial"/>
              </a:rPr>
              <a:t>Buna </a:t>
            </a:r>
            <a:r>
              <a:rPr dirty="0" sz="2500" spc="-190" b="1">
                <a:latin typeface="Arial"/>
                <a:cs typeface="Arial"/>
              </a:rPr>
              <a:t>göre </a:t>
            </a:r>
            <a:r>
              <a:rPr dirty="0" sz="2500" spc="-215" b="1">
                <a:latin typeface="Arial"/>
                <a:cs typeface="Arial"/>
              </a:rPr>
              <a:t>tüm </a:t>
            </a:r>
            <a:r>
              <a:rPr dirty="0" sz="2500" spc="-160" b="1">
                <a:latin typeface="Arial"/>
                <a:cs typeface="Arial"/>
              </a:rPr>
              <a:t>soruları </a:t>
            </a:r>
            <a:r>
              <a:rPr dirty="0" sz="2500" spc="-145" b="1">
                <a:latin typeface="Arial"/>
                <a:cs typeface="Arial"/>
              </a:rPr>
              <a:t>cevaplamaya  </a:t>
            </a:r>
            <a:r>
              <a:rPr dirty="0" sz="2500" spc="-114" b="1">
                <a:latin typeface="Arial"/>
                <a:cs typeface="Arial"/>
              </a:rPr>
              <a:t>bilirsiniz. </a:t>
            </a:r>
            <a:r>
              <a:rPr dirty="0" sz="2500" spc="-350" b="1">
                <a:latin typeface="Arial"/>
                <a:cs typeface="Arial"/>
              </a:rPr>
              <a:t>Bu </a:t>
            </a:r>
            <a:r>
              <a:rPr dirty="0" sz="2500" spc="-270" b="1">
                <a:latin typeface="Arial"/>
                <a:cs typeface="Arial"/>
              </a:rPr>
              <a:t> </a:t>
            </a:r>
            <a:r>
              <a:rPr dirty="0" sz="2500" spc="-145" b="1">
                <a:latin typeface="Arial"/>
                <a:cs typeface="Arial"/>
              </a:rPr>
              <a:t>da</a:t>
            </a:r>
            <a:r>
              <a:rPr dirty="0" sz="2500" spc="-15" b="1">
                <a:latin typeface="Arial"/>
                <a:cs typeface="Arial"/>
              </a:rPr>
              <a:t> </a:t>
            </a:r>
            <a:r>
              <a:rPr dirty="0" sz="2500" spc="-125" b="1">
                <a:latin typeface="Arial"/>
                <a:cs typeface="Arial"/>
              </a:rPr>
              <a:t>doğaldır.	</a:t>
            </a:r>
            <a:r>
              <a:rPr dirty="0" sz="2500" spc="-135" b="1">
                <a:latin typeface="Arial"/>
                <a:cs typeface="Arial"/>
              </a:rPr>
              <a:t>Normal </a:t>
            </a:r>
            <a:r>
              <a:rPr dirty="0" sz="2500" spc="-105" b="1">
                <a:latin typeface="Arial"/>
                <a:cs typeface="Arial"/>
              </a:rPr>
              <a:t>+kolay+çok </a:t>
            </a:r>
            <a:r>
              <a:rPr dirty="0" sz="2500" spc="-125" b="1">
                <a:latin typeface="Arial"/>
                <a:cs typeface="Arial"/>
              </a:rPr>
              <a:t>kolay  </a:t>
            </a:r>
            <a:r>
              <a:rPr dirty="0" sz="2500" spc="-135" b="1">
                <a:latin typeface="Arial"/>
                <a:cs typeface="Arial"/>
              </a:rPr>
              <a:t>olan </a:t>
            </a:r>
            <a:r>
              <a:rPr dirty="0" sz="2500" spc="-200" b="1">
                <a:latin typeface="Arial"/>
                <a:cs typeface="Arial"/>
              </a:rPr>
              <a:t>derecedeki  </a:t>
            </a:r>
            <a:r>
              <a:rPr dirty="0" sz="2500" spc="-160" b="1">
                <a:latin typeface="Arial"/>
                <a:cs typeface="Arial"/>
              </a:rPr>
              <a:t>soruları </a:t>
            </a:r>
            <a:r>
              <a:rPr dirty="0" sz="2500" spc="-125" b="1">
                <a:latin typeface="Arial"/>
                <a:cs typeface="Arial"/>
              </a:rPr>
              <a:t>yapmanız</a:t>
            </a:r>
            <a:r>
              <a:rPr dirty="0" sz="2500" b="1">
                <a:latin typeface="Arial"/>
                <a:cs typeface="Arial"/>
              </a:rPr>
              <a:t> </a:t>
            </a:r>
            <a:r>
              <a:rPr dirty="0" sz="2500" spc="-210" b="1">
                <a:latin typeface="Arial"/>
                <a:cs typeface="Arial"/>
              </a:rPr>
              <a:t>demek</a:t>
            </a:r>
            <a:r>
              <a:rPr dirty="0" sz="2500" spc="-5" b="1">
                <a:latin typeface="Arial"/>
                <a:cs typeface="Arial"/>
              </a:rPr>
              <a:t> </a:t>
            </a:r>
            <a:r>
              <a:rPr dirty="0" sz="2500" spc="-165" b="1">
                <a:latin typeface="Arial"/>
                <a:cs typeface="Arial"/>
              </a:rPr>
              <a:t>soruların	</a:t>
            </a:r>
            <a:r>
              <a:rPr dirty="0" sz="2500" spc="165" b="1">
                <a:latin typeface="Arial"/>
                <a:cs typeface="Arial"/>
              </a:rPr>
              <a:t>%  </a:t>
            </a:r>
            <a:r>
              <a:rPr dirty="0" sz="2500" spc="-85" b="1">
                <a:latin typeface="Arial"/>
                <a:cs typeface="Arial"/>
              </a:rPr>
              <a:t>70’ini</a:t>
            </a:r>
            <a:r>
              <a:rPr dirty="0" sz="2500" spc="-25" b="1">
                <a:latin typeface="Arial"/>
                <a:cs typeface="Arial"/>
              </a:rPr>
              <a:t> </a:t>
            </a:r>
            <a:r>
              <a:rPr dirty="0" sz="2500" spc="-150" b="1">
                <a:latin typeface="Arial"/>
                <a:cs typeface="Arial"/>
              </a:rPr>
              <a:t>başarmanız</a:t>
            </a:r>
            <a:r>
              <a:rPr dirty="0" sz="2500" spc="45" b="1">
                <a:latin typeface="Arial"/>
                <a:cs typeface="Arial"/>
              </a:rPr>
              <a:t> </a:t>
            </a:r>
            <a:r>
              <a:rPr dirty="0" sz="2500" spc="-180" b="1">
                <a:latin typeface="Arial"/>
                <a:cs typeface="Arial"/>
              </a:rPr>
              <a:t>demektir.	</a:t>
            </a:r>
            <a:r>
              <a:rPr dirty="0" sz="2500" spc="-55" b="1">
                <a:latin typeface="Arial"/>
                <a:cs typeface="Arial"/>
              </a:rPr>
              <a:t>( </a:t>
            </a:r>
            <a:r>
              <a:rPr dirty="0" sz="2500" spc="-135" b="1">
                <a:latin typeface="Arial"/>
                <a:cs typeface="Arial"/>
              </a:rPr>
              <a:t>zaten </a:t>
            </a:r>
            <a:r>
              <a:rPr dirty="0" sz="2500" spc="-140" b="1">
                <a:latin typeface="Arial"/>
                <a:cs typeface="Arial"/>
              </a:rPr>
              <a:t>bilinen </a:t>
            </a:r>
            <a:r>
              <a:rPr dirty="0" sz="2500" spc="-180" b="1">
                <a:latin typeface="Arial"/>
                <a:cs typeface="Arial"/>
              </a:rPr>
              <a:t>sorular </a:t>
            </a:r>
            <a:r>
              <a:rPr dirty="0" sz="2500" spc="-125" b="1">
                <a:latin typeface="Arial"/>
                <a:cs typeface="Arial"/>
              </a:rPr>
              <a:t>kolay  </a:t>
            </a:r>
            <a:r>
              <a:rPr dirty="0" sz="2500" spc="-180" b="1">
                <a:latin typeface="Arial"/>
                <a:cs typeface="Arial"/>
              </a:rPr>
              <a:t>demektir.</a:t>
            </a:r>
            <a:r>
              <a:rPr dirty="0" sz="2500" spc="-50" b="1">
                <a:latin typeface="Arial"/>
                <a:cs typeface="Arial"/>
              </a:rPr>
              <a:t> </a:t>
            </a:r>
            <a:r>
              <a:rPr dirty="0" sz="2500" spc="-55" b="1">
                <a:latin typeface="Arial"/>
                <a:cs typeface="Arial"/>
              </a:rPr>
              <a:t>)</a:t>
            </a:r>
            <a:endParaRPr sz="2500">
              <a:latin typeface="Arial"/>
              <a:cs typeface="Arial"/>
            </a:endParaRPr>
          </a:p>
          <a:p>
            <a:pPr marL="332740" marR="944880" indent="-320040">
              <a:lnSpc>
                <a:spcPts val="2400"/>
              </a:lnSpc>
              <a:spcBef>
                <a:spcPts val="6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  <a:tab pos="4234180" algn="l"/>
              </a:tabLst>
            </a:pPr>
            <a:r>
              <a:rPr dirty="0" sz="2500" spc="-175" b="1">
                <a:latin typeface="Arial"/>
                <a:cs typeface="Arial"/>
              </a:rPr>
              <a:t>Sorulardaki </a:t>
            </a:r>
            <a:r>
              <a:rPr dirty="0" sz="2500" spc="-165" b="1">
                <a:latin typeface="Arial"/>
                <a:cs typeface="Arial"/>
              </a:rPr>
              <a:t>sekil</a:t>
            </a:r>
            <a:r>
              <a:rPr dirty="0" sz="2500" spc="125" b="1">
                <a:latin typeface="Arial"/>
                <a:cs typeface="Arial"/>
              </a:rPr>
              <a:t> </a:t>
            </a:r>
            <a:r>
              <a:rPr dirty="0" sz="2500" spc="-130" b="1">
                <a:latin typeface="Arial"/>
                <a:cs typeface="Arial"/>
              </a:rPr>
              <a:t>gibi</a:t>
            </a:r>
            <a:r>
              <a:rPr dirty="0" sz="2500" spc="-15" b="1">
                <a:latin typeface="Arial"/>
                <a:cs typeface="Arial"/>
              </a:rPr>
              <a:t> </a:t>
            </a:r>
            <a:r>
              <a:rPr dirty="0" sz="2500" spc="-160" b="1">
                <a:latin typeface="Arial"/>
                <a:cs typeface="Arial"/>
              </a:rPr>
              <a:t>şeyleri	</a:t>
            </a:r>
            <a:r>
              <a:rPr dirty="0" sz="2500" spc="-170" b="1">
                <a:latin typeface="Arial"/>
                <a:cs typeface="Arial"/>
              </a:rPr>
              <a:t>tekrar </a:t>
            </a:r>
            <a:r>
              <a:rPr dirty="0" sz="2500" spc="-175" b="1">
                <a:latin typeface="Arial"/>
                <a:cs typeface="Arial"/>
              </a:rPr>
              <a:t>çizerek </a:t>
            </a:r>
            <a:r>
              <a:rPr dirty="0" sz="2500" spc="-135" b="1">
                <a:latin typeface="Arial"/>
                <a:cs typeface="Arial"/>
              </a:rPr>
              <a:t>zaman  </a:t>
            </a:r>
            <a:r>
              <a:rPr dirty="0" sz="2500" spc="-150" b="1">
                <a:latin typeface="Arial"/>
                <a:cs typeface="Arial"/>
              </a:rPr>
              <a:t>kaybetmeyin.</a:t>
            </a:r>
            <a:endParaRPr sz="2500">
              <a:latin typeface="Arial"/>
              <a:cs typeface="Arial"/>
            </a:endParaRPr>
          </a:p>
          <a:p>
            <a:pPr marL="332740" marR="162560" indent="-320040">
              <a:lnSpc>
                <a:spcPts val="2400"/>
              </a:lnSpc>
              <a:spcBef>
                <a:spcPts val="6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  <a:tab pos="3931285" algn="l"/>
              </a:tabLst>
            </a:pPr>
            <a:r>
              <a:rPr dirty="0" sz="2500" spc="-175" b="1">
                <a:latin typeface="Arial"/>
                <a:cs typeface="Arial"/>
              </a:rPr>
              <a:t>Sınav </a:t>
            </a:r>
            <a:r>
              <a:rPr dirty="0" sz="2500" spc="-160" b="1">
                <a:latin typeface="Arial"/>
                <a:cs typeface="Arial"/>
              </a:rPr>
              <a:t>sırasındaki </a:t>
            </a:r>
            <a:r>
              <a:rPr dirty="0" sz="2500" spc="-125" b="1">
                <a:latin typeface="Arial"/>
                <a:cs typeface="Arial"/>
              </a:rPr>
              <a:t>dikkatiniz </a:t>
            </a:r>
            <a:r>
              <a:rPr dirty="0" sz="2500" spc="-95" b="1">
                <a:latin typeface="Arial"/>
                <a:cs typeface="Arial"/>
              </a:rPr>
              <a:t>dağılabilir. </a:t>
            </a:r>
            <a:r>
              <a:rPr dirty="0" sz="2500" spc="-225" b="1">
                <a:latin typeface="Arial"/>
                <a:cs typeface="Arial"/>
              </a:rPr>
              <a:t>Soruyu </a:t>
            </a:r>
            <a:r>
              <a:rPr dirty="0" sz="2500" spc="-170" b="1">
                <a:latin typeface="Arial"/>
                <a:cs typeface="Arial"/>
              </a:rPr>
              <a:t>tekrar  </a:t>
            </a:r>
            <a:r>
              <a:rPr dirty="0" sz="2500" spc="-190" b="1">
                <a:latin typeface="Arial"/>
                <a:cs typeface="Arial"/>
              </a:rPr>
              <a:t>okumak</a:t>
            </a:r>
            <a:r>
              <a:rPr dirty="0" sz="2500" spc="-20" b="1">
                <a:latin typeface="Arial"/>
                <a:cs typeface="Arial"/>
              </a:rPr>
              <a:t> </a:t>
            </a:r>
            <a:r>
              <a:rPr dirty="0" sz="2500" spc="-150" b="1">
                <a:latin typeface="Arial"/>
                <a:cs typeface="Arial"/>
              </a:rPr>
              <a:t>yerine</a:t>
            </a:r>
            <a:r>
              <a:rPr dirty="0" sz="2500" spc="-40" b="1">
                <a:latin typeface="Arial"/>
                <a:cs typeface="Arial"/>
              </a:rPr>
              <a:t> </a:t>
            </a:r>
            <a:r>
              <a:rPr dirty="0" sz="2500" spc="-114" b="1">
                <a:latin typeface="Arial"/>
                <a:cs typeface="Arial"/>
              </a:rPr>
              <a:t>dikkatinizi	</a:t>
            </a:r>
            <a:r>
              <a:rPr dirty="0" sz="2500" spc="-160" b="1">
                <a:latin typeface="Arial"/>
                <a:cs typeface="Arial"/>
              </a:rPr>
              <a:t>toplamak </a:t>
            </a:r>
            <a:r>
              <a:rPr dirty="0" sz="2500" spc="-170" b="1">
                <a:latin typeface="Arial"/>
                <a:cs typeface="Arial"/>
              </a:rPr>
              <a:t>için </a:t>
            </a:r>
            <a:r>
              <a:rPr dirty="0" sz="2500" spc="-140" b="1">
                <a:latin typeface="Arial"/>
                <a:cs typeface="Arial"/>
              </a:rPr>
              <a:t>kalemi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220" b="1">
                <a:latin typeface="Arial"/>
                <a:cs typeface="Arial"/>
              </a:rPr>
              <a:t>süre  </a:t>
            </a:r>
            <a:r>
              <a:rPr dirty="0" sz="2500" spc="-135" b="1">
                <a:latin typeface="Arial"/>
                <a:cs typeface="Arial"/>
              </a:rPr>
              <a:t>bırakıp </a:t>
            </a:r>
            <a:r>
              <a:rPr dirty="0" sz="2500" spc="-65" b="1">
                <a:latin typeface="Arial"/>
                <a:cs typeface="Arial"/>
              </a:rPr>
              <a:t>10-15 </a:t>
            </a:r>
            <a:r>
              <a:rPr dirty="0" sz="2500" spc="-200" b="1">
                <a:latin typeface="Arial"/>
                <a:cs typeface="Arial"/>
              </a:rPr>
              <a:t>sn. </a:t>
            </a:r>
            <a:r>
              <a:rPr dirty="0" sz="2500" spc="-135" b="1">
                <a:latin typeface="Arial"/>
                <a:cs typeface="Arial"/>
              </a:rPr>
              <a:t>dinlenin. </a:t>
            </a:r>
            <a:r>
              <a:rPr dirty="0" sz="2500" spc="-150" b="1">
                <a:latin typeface="Arial"/>
                <a:cs typeface="Arial"/>
              </a:rPr>
              <a:t>(derin </a:t>
            </a:r>
            <a:r>
              <a:rPr dirty="0" sz="2500" spc="-190" b="1">
                <a:latin typeface="Arial"/>
                <a:cs typeface="Arial"/>
              </a:rPr>
              <a:t>nefes </a:t>
            </a:r>
            <a:r>
              <a:rPr dirty="0" sz="2500" spc="-100" b="1">
                <a:latin typeface="Arial"/>
                <a:cs typeface="Arial"/>
              </a:rPr>
              <a:t>alma, </a:t>
            </a:r>
            <a:r>
              <a:rPr dirty="0" sz="2500" spc="-140" b="1">
                <a:latin typeface="Arial"/>
                <a:cs typeface="Arial"/>
              </a:rPr>
              <a:t>gözleri  </a:t>
            </a:r>
            <a:r>
              <a:rPr dirty="0" sz="2500" spc="-150" b="1">
                <a:latin typeface="Arial"/>
                <a:cs typeface="Arial"/>
              </a:rPr>
              <a:t>kapama </a:t>
            </a:r>
            <a:r>
              <a:rPr dirty="0" sz="2500" spc="-130" b="1">
                <a:latin typeface="Arial"/>
                <a:cs typeface="Arial"/>
              </a:rPr>
              <a:t>gibi</a:t>
            </a:r>
            <a:r>
              <a:rPr dirty="0" sz="2500" spc="95" b="1">
                <a:latin typeface="Arial"/>
                <a:cs typeface="Arial"/>
              </a:rPr>
              <a:t> </a:t>
            </a:r>
            <a:r>
              <a:rPr dirty="0" sz="2500" spc="-55" b="1">
                <a:latin typeface="Arial"/>
                <a:cs typeface="Arial"/>
              </a:rPr>
              <a:t>)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35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56404" y="6594509"/>
            <a:ext cx="2615183" cy="5059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700015" y="1042924"/>
            <a:ext cx="5218176" cy="52181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852932" y="1563624"/>
            <a:ext cx="3705860" cy="40786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3800" spc="-60">
                <a:latin typeface="Times New Roman"/>
                <a:cs typeface="Times New Roman"/>
              </a:rPr>
              <a:t>SINAVLARDA  </a:t>
            </a:r>
            <a:r>
              <a:rPr dirty="0" sz="3800" spc="-5">
                <a:latin typeface="Times New Roman"/>
                <a:cs typeface="Times New Roman"/>
              </a:rPr>
              <a:t>TERS </a:t>
            </a:r>
            <a:r>
              <a:rPr dirty="0" sz="3800" spc="-10">
                <a:latin typeface="Times New Roman"/>
                <a:cs typeface="Times New Roman"/>
              </a:rPr>
              <a:t>KÖŞEYE  </a:t>
            </a:r>
            <a:r>
              <a:rPr dirty="0" sz="3800" spc="-445">
                <a:latin typeface="Times New Roman"/>
                <a:cs typeface="Times New Roman"/>
              </a:rPr>
              <a:t>YA</a:t>
            </a:r>
            <a:r>
              <a:rPr dirty="0" sz="3800" spc="-305">
                <a:latin typeface="Times New Roman"/>
                <a:cs typeface="Times New Roman"/>
              </a:rPr>
              <a:t>T</a:t>
            </a:r>
            <a:r>
              <a:rPr dirty="0" sz="3800" spc="-15">
                <a:latin typeface="Times New Roman"/>
                <a:cs typeface="Times New Roman"/>
              </a:rPr>
              <a:t>A</a:t>
            </a:r>
            <a:r>
              <a:rPr dirty="0" sz="3800" spc="-20">
                <a:latin typeface="Times New Roman"/>
                <a:cs typeface="Times New Roman"/>
              </a:rPr>
              <a:t>B</a:t>
            </a:r>
            <a:r>
              <a:rPr dirty="0" sz="3800">
                <a:latin typeface="Times New Roman"/>
                <a:cs typeface="Times New Roman"/>
              </a:rPr>
              <a:t>İLİ</a:t>
            </a:r>
            <a:r>
              <a:rPr dirty="0" sz="3800" spc="-20">
                <a:latin typeface="Times New Roman"/>
                <a:cs typeface="Times New Roman"/>
              </a:rPr>
              <a:t>R</a:t>
            </a:r>
            <a:r>
              <a:rPr dirty="0" sz="3800" spc="-10">
                <a:latin typeface="Times New Roman"/>
                <a:cs typeface="Times New Roman"/>
              </a:rPr>
              <a:t>S</a:t>
            </a:r>
            <a:r>
              <a:rPr dirty="0" sz="3800">
                <a:latin typeface="Times New Roman"/>
                <a:cs typeface="Times New Roman"/>
              </a:rPr>
              <a:t>İ</a:t>
            </a:r>
            <a:r>
              <a:rPr dirty="0" sz="3800" spc="-15">
                <a:latin typeface="Times New Roman"/>
                <a:cs typeface="Times New Roman"/>
              </a:rPr>
              <a:t>N</a:t>
            </a:r>
            <a:r>
              <a:rPr dirty="0" sz="3800">
                <a:latin typeface="Times New Roman"/>
                <a:cs typeface="Times New Roman"/>
              </a:rPr>
              <a:t>İ</a:t>
            </a:r>
            <a:r>
              <a:rPr dirty="0" sz="3800" spc="-5">
                <a:latin typeface="Times New Roman"/>
                <a:cs typeface="Times New Roman"/>
              </a:rPr>
              <a:t>Z  </a:t>
            </a:r>
            <a:r>
              <a:rPr dirty="0" sz="3800" spc="-15">
                <a:latin typeface="Times New Roman"/>
                <a:cs typeface="Times New Roman"/>
              </a:rPr>
              <a:t>AMA </a:t>
            </a:r>
            <a:r>
              <a:rPr dirty="0" sz="3800" spc="-10">
                <a:latin typeface="Times New Roman"/>
                <a:cs typeface="Times New Roman"/>
              </a:rPr>
              <a:t>HER  </a:t>
            </a:r>
            <a:r>
              <a:rPr dirty="0" sz="3800" spc="-80">
                <a:latin typeface="Times New Roman"/>
                <a:cs typeface="Times New Roman"/>
              </a:rPr>
              <a:t>SINAVDA </a:t>
            </a:r>
            <a:r>
              <a:rPr dirty="0" sz="3800" spc="-10">
                <a:latin typeface="Times New Roman"/>
                <a:cs typeface="Times New Roman"/>
              </a:rPr>
              <a:t>YENİ  </a:t>
            </a:r>
            <a:r>
              <a:rPr dirty="0" sz="3800" spc="-5">
                <a:latin typeface="Times New Roman"/>
                <a:cs typeface="Times New Roman"/>
              </a:rPr>
              <a:t>ŞEYLER  </a:t>
            </a:r>
            <a:r>
              <a:rPr dirty="0" sz="3800" spc="-10">
                <a:latin typeface="Times New Roman"/>
                <a:cs typeface="Times New Roman"/>
              </a:rPr>
              <a:t>ÖĞRENİRSİNİZ.</a:t>
            </a:r>
            <a:endParaRPr sz="3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7862" y="1844548"/>
            <a:ext cx="8442960" cy="5084445"/>
          </a:xfrm>
          <a:custGeom>
            <a:avLst/>
            <a:gdLst/>
            <a:ahLst/>
            <a:cxnLst/>
            <a:rect l="l" t="t" r="r" b="b"/>
            <a:pathLst>
              <a:path w="8442960" h="5084445">
                <a:moveTo>
                  <a:pt x="8442961" y="0"/>
                </a:moveTo>
                <a:lnTo>
                  <a:pt x="0" y="0"/>
                </a:lnTo>
                <a:lnTo>
                  <a:pt x="0" y="5084064"/>
                </a:lnTo>
                <a:lnTo>
                  <a:pt x="8442961" y="5084064"/>
                </a:lnTo>
                <a:lnTo>
                  <a:pt x="8442961" y="5077968"/>
                </a:lnTo>
                <a:lnTo>
                  <a:pt x="12193" y="5077968"/>
                </a:lnTo>
                <a:lnTo>
                  <a:pt x="6097" y="5071872"/>
                </a:lnTo>
                <a:lnTo>
                  <a:pt x="12193" y="5071872"/>
                </a:lnTo>
                <a:lnTo>
                  <a:pt x="12193" y="12191"/>
                </a:lnTo>
                <a:lnTo>
                  <a:pt x="6097" y="12191"/>
                </a:lnTo>
                <a:lnTo>
                  <a:pt x="12193" y="6096"/>
                </a:lnTo>
                <a:lnTo>
                  <a:pt x="8442961" y="6096"/>
                </a:lnTo>
                <a:lnTo>
                  <a:pt x="8442961" y="0"/>
                </a:lnTo>
                <a:close/>
              </a:path>
              <a:path w="8442960" h="5084445">
                <a:moveTo>
                  <a:pt x="12193" y="5071872"/>
                </a:moveTo>
                <a:lnTo>
                  <a:pt x="6097" y="5071872"/>
                </a:lnTo>
                <a:lnTo>
                  <a:pt x="12193" y="5077968"/>
                </a:lnTo>
                <a:lnTo>
                  <a:pt x="12193" y="5071872"/>
                </a:lnTo>
                <a:close/>
              </a:path>
              <a:path w="8442960" h="5084445">
                <a:moveTo>
                  <a:pt x="8430769" y="5071872"/>
                </a:moveTo>
                <a:lnTo>
                  <a:pt x="12193" y="5071872"/>
                </a:lnTo>
                <a:lnTo>
                  <a:pt x="12193" y="5077968"/>
                </a:lnTo>
                <a:lnTo>
                  <a:pt x="8430769" y="5077968"/>
                </a:lnTo>
                <a:lnTo>
                  <a:pt x="8430769" y="5071872"/>
                </a:lnTo>
                <a:close/>
              </a:path>
              <a:path w="8442960" h="5084445">
                <a:moveTo>
                  <a:pt x="8430769" y="6096"/>
                </a:moveTo>
                <a:lnTo>
                  <a:pt x="8430769" y="5077968"/>
                </a:lnTo>
                <a:lnTo>
                  <a:pt x="8436865" y="5071872"/>
                </a:lnTo>
                <a:lnTo>
                  <a:pt x="8442961" y="5071871"/>
                </a:lnTo>
                <a:lnTo>
                  <a:pt x="8442961" y="12191"/>
                </a:lnTo>
                <a:lnTo>
                  <a:pt x="8436865" y="12191"/>
                </a:lnTo>
                <a:lnTo>
                  <a:pt x="8430769" y="6096"/>
                </a:lnTo>
                <a:close/>
              </a:path>
              <a:path w="8442960" h="5084445">
                <a:moveTo>
                  <a:pt x="8442961" y="5071871"/>
                </a:moveTo>
                <a:lnTo>
                  <a:pt x="8436865" y="5071872"/>
                </a:lnTo>
                <a:lnTo>
                  <a:pt x="8430769" y="5077968"/>
                </a:lnTo>
                <a:lnTo>
                  <a:pt x="8442961" y="5077968"/>
                </a:lnTo>
                <a:lnTo>
                  <a:pt x="8442961" y="5071871"/>
                </a:lnTo>
                <a:close/>
              </a:path>
              <a:path w="8442960" h="5084445">
                <a:moveTo>
                  <a:pt x="12193" y="6096"/>
                </a:moveTo>
                <a:lnTo>
                  <a:pt x="6097" y="12191"/>
                </a:lnTo>
                <a:lnTo>
                  <a:pt x="12193" y="12191"/>
                </a:lnTo>
                <a:lnTo>
                  <a:pt x="12193" y="6096"/>
                </a:lnTo>
                <a:close/>
              </a:path>
              <a:path w="8442960" h="5084445">
                <a:moveTo>
                  <a:pt x="8430769" y="6096"/>
                </a:moveTo>
                <a:lnTo>
                  <a:pt x="12193" y="6096"/>
                </a:lnTo>
                <a:lnTo>
                  <a:pt x="12193" y="12191"/>
                </a:lnTo>
                <a:lnTo>
                  <a:pt x="8430769" y="12191"/>
                </a:lnTo>
                <a:lnTo>
                  <a:pt x="8430769" y="6096"/>
                </a:lnTo>
                <a:close/>
              </a:path>
              <a:path w="8442960" h="5084445">
                <a:moveTo>
                  <a:pt x="8442961" y="6096"/>
                </a:moveTo>
                <a:lnTo>
                  <a:pt x="8430769" y="6096"/>
                </a:lnTo>
                <a:lnTo>
                  <a:pt x="8436865" y="12191"/>
                </a:lnTo>
                <a:lnTo>
                  <a:pt x="8442961" y="12191"/>
                </a:lnTo>
                <a:lnTo>
                  <a:pt x="8442961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282700" y="1865376"/>
            <a:ext cx="8197850" cy="48482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32740" marR="5080" indent="-320040">
              <a:lnSpc>
                <a:spcPct val="100000"/>
              </a:lnSpc>
              <a:spcBef>
                <a:spcPts val="105"/>
              </a:spcBef>
              <a:buClr>
                <a:srgbClr val="DC7F46"/>
              </a:buClr>
              <a:buSzPct val="60869"/>
              <a:buFont typeface="Wingdings"/>
              <a:buChar char=""/>
              <a:tabLst>
                <a:tab pos="332105" algn="l"/>
                <a:tab pos="332740" algn="l"/>
                <a:tab pos="782955" algn="l"/>
              </a:tabLst>
            </a:pPr>
            <a:r>
              <a:rPr dirty="0" sz="2300" spc="-70" b="1">
                <a:latin typeface="Arial"/>
                <a:cs typeface="Arial"/>
              </a:rPr>
              <a:t>İlk	</a:t>
            </a:r>
            <a:r>
              <a:rPr dirty="0" sz="2300" spc="-145" b="1">
                <a:latin typeface="Arial"/>
                <a:cs typeface="Arial"/>
              </a:rPr>
              <a:t>doğru </a:t>
            </a:r>
            <a:r>
              <a:rPr dirty="0" sz="2300" spc="-150" b="1">
                <a:latin typeface="Arial"/>
                <a:cs typeface="Arial"/>
              </a:rPr>
              <a:t>gördüğünüz </a:t>
            </a:r>
            <a:r>
              <a:rPr dirty="0" sz="2300" spc="-175" b="1">
                <a:latin typeface="Arial"/>
                <a:cs typeface="Arial"/>
              </a:rPr>
              <a:t>seçeneği </a:t>
            </a:r>
            <a:r>
              <a:rPr dirty="0" sz="2300" spc="-190" b="1">
                <a:latin typeface="Arial"/>
                <a:cs typeface="Arial"/>
              </a:rPr>
              <a:t>hemen </a:t>
            </a:r>
            <a:r>
              <a:rPr dirty="0" sz="2300" spc="-135" b="1">
                <a:latin typeface="Arial"/>
                <a:cs typeface="Arial"/>
              </a:rPr>
              <a:t>işaretlemeyin, </a:t>
            </a:r>
            <a:r>
              <a:rPr dirty="0" sz="2300" spc="-190" b="1">
                <a:latin typeface="Arial"/>
                <a:cs typeface="Arial"/>
              </a:rPr>
              <a:t>tüm  </a:t>
            </a:r>
            <a:r>
              <a:rPr dirty="0" sz="2300" spc="-180" b="1">
                <a:latin typeface="Arial"/>
                <a:cs typeface="Arial"/>
              </a:rPr>
              <a:t>seçenekleri </a:t>
            </a:r>
            <a:r>
              <a:rPr dirty="0" sz="2300" spc="-145" b="1">
                <a:latin typeface="Arial"/>
                <a:cs typeface="Arial"/>
              </a:rPr>
              <a:t>okuyun. </a:t>
            </a:r>
            <a:r>
              <a:rPr dirty="0" sz="2300" spc="-210" b="1">
                <a:latin typeface="Arial"/>
                <a:cs typeface="Arial"/>
              </a:rPr>
              <a:t>Çünkü </a:t>
            </a:r>
            <a:r>
              <a:rPr dirty="0" sz="2300" spc="-180" b="1">
                <a:latin typeface="Arial"/>
                <a:cs typeface="Arial"/>
              </a:rPr>
              <a:t>en </a:t>
            </a:r>
            <a:r>
              <a:rPr dirty="0" sz="2300" spc="-160" b="1">
                <a:latin typeface="Arial"/>
                <a:cs typeface="Arial"/>
              </a:rPr>
              <a:t>doğrunun </a:t>
            </a:r>
            <a:r>
              <a:rPr dirty="0" sz="2300" spc="-125" b="1">
                <a:latin typeface="Arial"/>
                <a:cs typeface="Arial"/>
              </a:rPr>
              <a:t>istendiği </a:t>
            </a:r>
            <a:r>
              <a:rPr dirty="0" sz="2300" spc="-135" b="1">
                <a:latin typeface="Arial"/>
                <a:cs typeface="Arial"/>
              </a:rPr>
              <a:t>bir </a:t>
            </a:r>
            <a:r>
              <a:rPr dirty="0" sz="2300" spc="-210" b="1">
                <a:latin typeface="Arial"/>
                <a:cs typeface="Arial"/>
              </a:rPr>
              <a:t>soru </a:t>
            </a:r>
            <a:r>
              <a:rPr dirty="0" sz="2300" spc="-175" b="1">
                <a:latin typeface="Arial"/>
                <a:cs typeface="Arial"/>
              </a:rPr>
              <a:t>ise </a:t>
            </a:r>
            <a:r>
              <a:rPr dirty="0" sz="2300" spc="-90" b="1">
                <a:latin typeface="Arial"/>
                <a:cs typeface="Arial"/>
              </a:rPr>
              <a:t>ilk  </a:t>
            </a:r>
            <a:r>
              <a:rPr dirty="0" sz="2300" spc="-135" b="1">
                <a:latin typeface="Arial"/>
                <a:cs typeface="Arial"/>
              </a:rPr>
              <a:t>seçtiğiniz </a:t>
            </a:r>
            <a:r>
              <a:rPr dirty="0" sz="2300" spc="-180" b="1">
                <a:latin typeface="Arial"/>
                <a:cs typeface="Arial"/>
              </a:rPr>
              <a:t>ne </a:t>
            </a:r>
            <a:r>
              <a:rPr dirty="0" sz="2300" spc="-130" b="1">
                <a:latin typeface="Arial"/>
                <a:cs typeface="Arial"/>
              </a:rPr>
              <a:t>kadar </a:t>
            </a:r>
            <a:r>
              <a:rPr dirty="0" sz="2300" spc="-145" b="1">
                <a:latin typeface="Arial"/>
                <a:cs typeface="Arial"/>
              </a:rPr>
              <a:t>doğru </a:t>
            </a:r>
            <a:r>
              <a:rPr dirty="0" sz="2300" spc="-150" b="1">
                <a:latin typeface="Arial"/>
                <a:cs typeface="Arial"/>
              </a:rPr>
              <a:t>olsa </a:t>
            </a:r>
            <a:r>
              <a:rPr dirty="0" sz="2300" spc="-125" b="1">
                <a:latin typeface="Arial"/>
                <a:cs typeface="Arial"/>
              </a:rPr>
              <a:t>da </a:t>
            </a:r>
            <a:r>
              <a:rPr dirty="0" sz="2300" spc="-180" b="1">
                <a:latin typeface="Arial"/>
                <a:cs typeface="Arial"/>
              </a:rPr>
              <a:t>en </a:t>
            </a:r>
            <a:r>
              <a:rPr dirty="0" sz="2300" spc="-145" b="1">
                <a:latin typeface="Arial"/>
                <a:cs typeface="Arial"/>
              </a:rPr>
              <a:t>doğru</a:t>
            </a:r>
            <a:r>
              <a:rPr dirty="0" sz="2300" spc="-210" b="1">
                <a:latin typeface="Arial"/>
                <a:cs typeface="Arial"/>
              </a:rPr>
              <a:t> </a:t>
            </a:r>
            <a:r>
              <a:rPr dirty="0" sz="2300" spc="-105" b="1">
                <a:latin typeface="Arial"/>
                <a:cs typeface="Arial"/>
              </a:rPr>
              <a:t>olmayabilir.</a:t>
            </a:r>
            <a:endParaRPr sz="2300">
              <a:latin typeface="Arial"/>
              <a:cs typeface="Arial"/>
            </a:endParaRPr>
          </a:p>
          <a:p>
            <a:pPr algn="just" marL="332740" marR="96520" indent="-320040">
              <a:lnSpc>
                <a:spcPct val="100000"/>
              </a:lnSpc>
              <a:spcBef>
                <a:spcPts val="695"/>
              </a:spcBef>
              <a:buClr>
                <a:srgbClr val="DC7F46"/>
              </a:buClr>
              <a:buSzPct val="60869"/>
              <a:buFont typeface="Wingdings"/>
              <a:buChar char=""/>
              <a:tabLst>
                <a:tab pos="332740" algn="l"/>
              </a:tabLst>
            </a:pPr>
            <a:r>
              <a:rPr dirty="0" sz="2300" spc="-145" b="1">
                <a:latin typeface="Arial"/>
                <a:cs typeface="Arial"/>
              </a:rPr>
              <a:t>İşaretleme </a:t>
            </a:r>
            <a:r>
              <a:rPr dirty="0" sz="2300" spc="-85" b="1">
                <a:latin typeface="Arial"/>
                <a:cs typeface="Arial"/>
              </a:rPr>
              <a:t>yaptığınız </a:t>
            </a:r>
            <a:r>
              <a:rPr dirty="0" sz="2300" spc="-180" b="1">
                <a:latin typeface="Arial"/>
                <a:cs typeface="Arial"/>
              </a:rPr>
              <a:t>cevap </a:t>
            </a:r>
            <a:r>
              <a:rPr dirty="0" sz="2300" spc="-175" b="1">
                <a:latin typeface="Arial"/>
                <a:cs typeface="Arial"/>
              </a:rPr>
              <a:t>bölümünün </a:t>
            </a:r>
            <a:r>
              <a:rPr dirty="0" sz="2300" spc="-155" b="1">
                <a:latin typeface="Arial"/>
                <a:cs typeface="Arial"/>
              </a:rPr>
              <a:t>çözdüğünüz </a:t>
            </a:r>
            <a:r>
              <a:rPr dirty="0" sz="2300" spc="-175" b="1">
                <a:latin typeface="Arial"/>
                <a:cs typeface="Arial"/>
              </a:rPr>
              <a:t>testle </a:t>
            </a:r>
            <a:r>
              <a:rPr dirty="0" sz="2300" spc="-85" b="1">
                <a:latin typeface="Arial"/>
                <a:cs typeface="Arial"/>
              </a:rPr>
              <a:t>ayni  </a:t>
            </a:r>
            <a:r>
              <a:rPr dirty="0" sz="2300" spc="-140" b="1">
                <a:latin typeface="Arial"/>
                <a:cs typeface="Arial"/>
              </a:rPr>
              <a:t>olduğundan </a:t>
            </a:r>
            <a:r>
              <a:rPr dirty="0" sz="2300" spc="-155" b="1">
                <a:latin typeface="Arial"/>
                <a:cs typeface="Arial"/>
              </a:rPr>
              <a:t>emin </a:t>
            </a:r>
            <a:r>
              <a:rPr dirty="0" sz="2300" spc="-130" b="1">
                <a:latin typeface="Arial"/>
                <a:cs typeface="Arial"/>
              </a:rPr>
              <a:t>olun. </a:t>
            </a:r>
            <a:r>
              <a:rPr dirty="0" sz="2300" spc="-120" b="1">
                <a:latin typeface="Arial"/>
                <a:cs typeface="Arial"/>
              </a:rPr>
              <a:t>Örneğin </a:t>
            </a:r>
            <a:r>
              <a:rPr dirty="0" sz="2300" spc="-225" b="1">
                <a:latin typeface="Arial"/>
                <a:cs typeface="Arial"/>
              </a:rPr>
              <a:t>Türkçe </a:t>
            </a:r>
            <a:r>
              <a:rPr dirty="0" sz="2300" spc="-145" b="1">
                <a:latin typeface="Arial"/>
                <a:cs typeface="Arial"/>
              </a:rPr>
              <a:t>sorularının </a:t>
            </a:r>
            <a:r>
              <a:rPr dirty="0" sz="2300" spc="-105" b="1">
                <a:latin typeface="Arial"/>
                <a:cs typeface="Arial"/>
              </a:rPr>
              <a:t>yanıtlarının  </a:t>
            </a:r>
            <a:r>
              <a:rPr dirty="0" sz="2300" spc="-180" b="1">
                <a:latin typeface="Arial"/>
                <a:cs typeface="Arial"/>
              </a:rPr>
              <a:t>cevap </a:t>
            </a:r>
            <a:r>
              <a:rPr dirty="0" sz="2300" spc="-105" b="1">
                <a:latin typeface="Arial"/>
                <a:cs typeface="Arial"/>
              </a:rPr>
              <a:t>kağıdında </a:t>
            </a:r>
            <a:r>
              <a:rPr dirty="0" sz="2300" spc="-135" b="1">
                <a:latin typeface="Arial"/>
                <a:cs typeface="Arial"/>
              </a:rPr>
              <a:t>matematik </a:t>
            </a:r>
            <a:r>
              <a:rPr dirty="0" sz="2300" spc="-170" b="1">
                <a:latin typeface="Arial"/>
                <a:cs typeface="Arial"/>
              </a:rPr>
              <a:t>bölümüne </a:t>
            </a:r>
            <a:r>
              <a:rPr dirty="0" sz="2300" spc="-150" b="1">
                <a:latin typeface="Arial"/>
                <a:cs typeface="Arial"/>
              </a:rPr>
              <a:t>kodlanması</a:t>
            </a:r>
            <a:r>
              <a:rPr dirty="0" sz="2300" spc="335" b="1">
                <a:latin typeface="Arial"/>
                <a:cs typeface="Arial"/>
              </a:rPr>
              <a:t> </a:t>
            </a:r>
            <a:r>
              <a:rPr dirty="0" sz="2300" spc="-90" b="1">
                <a:latin typeface="Arial"/>
                <a:cs typeface="Arial"/>
              </a:rPr>
              <a:t>gibi…</a:t>
            </a:r>
            <a:endParaRPr sz="2300">
              <a:latin typeface="Arial"/>
              <a:cs typeface="Arial"/>
            </a:endParaRPr>
          </a:p>
          <a:p>
            <a:pPr marL="332740" marR="27940" indent="-320040">
              <a:lnSpc>
                <a:spcPct val="100000"/>
              </a:lnSpc>
              <a:spcBef>
                <a:spcPts val="695"/>
              </a:spcBef>
              <a:buClr>
                <a:srgbClr val="DC7F46"/>
              </a:buClr>
              <a:buSzPct val="6086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300" spc="-175" b="1">
                <a:latin typeface="Arial"/>
                <a:cs typeface="Arial"/>
              </a:rPr>
              <a:t>Cevap </a:t>
            </a:r>
            <a:r>
              <a:rPr dirty="0" sz="2300" spc="-100" b="1">
                <a:latin typeface="Arial"/>
                <a:cs typeface="Arial"/>
              </a:rPr>
              <a:t>kağıdının </a:t>
            </a:r>
            <a:r>
              <a:rPr dirty="0" sz="2300" spc="-145" b="1">
                <a:latin typeface="Arial"/>
                <a:cs typeface="Arial"/>
              </a:rPr>
              <a:t>doğru </a:t>
            </a:r>
            <a:r>
              <a:rPr dirty="0" sz="2300" spc="-120" b="1">
                <a:latin typeface="Arial"/>
                <a:cs typeface="Arial"/>
              </a:rPr>
              <a:t>yerlerine, kaydırma </a:t>
            </a:r>
            <a:r>
              <a:rPr dirty="0" sz="2300" spc="-125" b="1">
                <a:latin typeface="Arial"/>
                <a:cs typeface="Arial"/>
              </a:rPr>
              <a:t>yapmadan </a:t>
            </a:r>
            <a:r>
              <a:rPr dirty="0" sz="2300" spc="-140" b="1">
                <a:latin typeface="Arial"/>
                <a:cs typeface="Arial"/>
              </a:rPr>
              <a:t>kodlama  </a:t>
            </a:r>
            <a:r>
              <a:rPr dirty="0" sz="2300" spc="-95" b="1">
                <a:latin typeface="Arial"/>
                <a:cs typeface="Arial"/>
              </a:rPr>
              <a:t>yapın. </a:t>
            </a:r>
            <a:r>
              <a:rPr dirty="0" sz="2300" spc="-235" b="1">
                <a:latin typeface="Arial"/>
                <a:cs typeface="Arial"/>
              </a:rPr>
              <a:t>Bunun </a:t>
            </a:r>
            <a:r>
              <a:rPr dirty="0" sz="2300" spc="-155" b="1">
                <a:latin typeface="Arial"/>
                <a:cs typeface="Arial"/>
              </a:rPr>
              <a:t>için </a:t>
            </a:r>
            <a:r>
              <a:rPr dirty="0" sz="2300" spc="-210" b="1">
                <a:latin typeface="Arial"/>
                <a:cs typeface="Arial"/>
              </a:rPr>
              <a:t>soru </a:t>
            </a:r>
            <a:r>
              <a:rPr dirty="0" sz="2300" spc="-120" b="1">
                <a:latin typeface="Arial"/>
                <a:cs typeface="Arial"/>
              </a:rPr>
              <a:t>kitapçığındaki </a:t>
            </a:r>
            <a:r>
              <a:rPr dirty="0" sz="2300" spc="-180" b="1">
                <a:latin typeface="Arial"/>
                <a:cs typeface="Arial"/>
              </a:rPr>
              <a:t>her </a:t>
            </a:r>
            <a:r>
              <a:rPr dirty="0" sz="2300" spc="-100" b="1">
                <a:latin typeface="Arial"/>
                <a:cs typeface="Arial"/>
              </a:rPr>
              <a:t>sayfa </a:t>
            </a:r>
            <a:r>
              <a:rPr dirty="0" sz="2300" spc="-155" b="1">
                <a:latin typeface="Arial"/>
                <a:cs typeface="Arial"/>
              </a:rPr>
              <a:t>için </a:t>
            </a:r>
            <a:r>
              <a:rPr dirty="0" sz="2300" spc="-240" b="1">
                <a:latin typeface="Arial"/>
                <a:cs typeface="Arial"/>
              </a:rPr>
              <a:t>şu </a:t>
            </a:r>
            <a:r>
              <a:rPr dirty="0" sz="2300" spc="-140" b="1">
                <a:latin typeface="Arial"/>
                <a:cs typeface="Arial"/>
              </a:rPr>
              <a:t>işlemi  </a:t>
            </a:r>
            <a:r>
              <a:rPr dirty="0" sz="2300" spc="-114" b="1">
                <a:latin typeface="Arial"/>
                <a:cs typeface="Arial"/>
              </a:rPr>
              <a:t>yapın;</a:t>
            </a:r>
            <a:endParaRPr sz="2300">
              <a:latin typeface="Arial"/>
              <a:cs typeface="Arial"/>
            </a:endParaRPr>
          </a:p>
          <a:p>
            <a:pPr marL="332740" marR="137160" indent="-320040">
              <a:lnSpc>
                <a:spcPct val="99700"/>
              </a:lnSpc>
              <a:spcBef>
                <a:spcPts val="730"/>
              </a:spcBef>
              <a:buClr>
                <a:srgbClr val="DC7F46"/>
              </a:buClr>
              <a:buSzPct val="6086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300" spc="-200" b="1">
                <a:latin typeface="Arial"/>
                <a:cs typeface="Arial"/>
              </a:rPr>
              <a:t>Önce </a:t>
            </a:r>
            <a:r>
              <a:rPr dirty="0" sz="2300" spc="-185" b="1">
                <a:latin typeface="Arial"/>
                <a:cs typeface="Arial"/>
              </a:rPr>
              <a:t>o </a:t>
            </a:r>
            <a:r>
              <a:rPr dirty="0" sz="2300" spc="-110" b="1">
                <a:latin typeface="Arial"/>
                <a:cs typeface="Arial"/>
              </a:rPr>
              <a:t>sayfadaki </a:t>
            </a:r>
            <a:r>
              <a:rPr dirty="0" sz="2300" spc="-150" b="1">
                <a:latin typeface="Arial"/>
                <a:cs typeface="Arial"/>
              </a:rPr>
              <a:t>soruların </a:t>
            </a:r>
            <a:r>
              <a:rPr dirty="0" sz="2300" spc="-130" b="1">
                <a:latin typeface="Arial"/>
                <a:cs typeface="Arial"/>
              </a:rPr>
              <a:t>cevaplarını </a:t>
            </a:r>
            <a:r>
              <a:rPr dirty="0" sz="2300" spc="-210" b="1">
                <a:latin typeface="Arial"/>
                <a:cs typeface="Arial"/>
              </a:rPr>
              <a:t>soru </a:t>
            </a:r>
            <a:r>
              <a:rPr dirty="0" sz="2300" spc="-114" b="1">
                <a:latin typeface="Arial"/>
                <a:cs typeface="Arial"/>
              </a:rPr>
              <a:t>kitapçığı </a:t>
            </a:r>
            <a:r>
              <a:rPr dirty="0" sz="2300" spc="-150" b="1">
                <a:latin typeface="Arial"/>
                <a:cs typeface="Arial"/>
              </a:rPr>
              <a:t>üzerinde  </a:t>
            </a:r>
            <a:r>
              <a:rPr dirty="0" sz="2300" spc="-125" b="1">
                <a:latin typeface="Arial"/>
                <a:cs typeface="Arial"/>
              </a:rPr>
              <a:t>işaretleyin, </a:t>
            </a:r>
            <a:r>
              <a:rPr dirty="0" sz="2300" spc="-180" b="1">
                <a:latin typeface="Arial"/>
                <a:cs typeface="Arial"/>
              </a:rPr>
              <a:t>sonra </a:t>
            </a:r>
            <a:r>
              <a:rPr dirty="0" sz="2300" spc="-185" b="1">
                <a:latin typeface="Arial"/>
                <a:cs typeface="Arial"/>
              </a:rPr>
              <a:t>o </a:t>
            </a:r>
            <a:r>
              <a:rPr dirty="0" sz="2300" spc="-110" b="1">
                <a:latin typeface="Arial"/>
                <a:cs typeface="Arial"/>
              </a:rPr>
              <a:t>sayfadaki </a:t>
            </a:r>
            <a:r>
              <a:rPr dirty="0" sz="2300" spc="-160" b="1">
                <a:latin typeface="Arial"/>
                <a:cs typeface="Arial"/>
              </a:rPr>
              <a:t>sorular </a:t>
            </a:r>
            <a:r>
              <a:rPr dirty="0" sz="2300" spc="-165" b="1">
                <a:latin typeface="Arial"/>
                <a:cs typeface="Arial"/>
              </a:rPr>
              <a:t>bitince </a:t>
            </a:r>
            <a:r>
              <a:rPr dirty="0" sz="2300" spc="-135" b="1">
                <a:latin typeface="Arial"/>
                <a:cs typeface="Arial"/>
              </a:rPr>
              <a:t>cevapları </a:t>
            </a:r>
            <a:r>
              <a:rPr dirty="0" sz="2300" spc="-180" b="1">
                <a:latin typeface="Arial"/>
                <a:cs typeface="Arial"/>
              </a:rPr>
              <a:t>cevap  </a:t>
            </a:r>
            <a:r>
              <a:rPr dirty="0" sz="2300" spc="-95" b="1">
                <a:latin typeface="Arial"/>
                <a:cs typeface="Arial"/>
              </a:rPr>
              <a:t>kağıdına </a:t>
            </a:r>
            <a:r>
              <a:rPr dirty="0" sz="2300" spc="-170" b="1">
                <a:latin typeface="Arial"/>
                <a:cs typeface="Arial"/>
              </a:rPr>
              <a:t>topluca </a:t>
            </a:r>
            <a:r>
              <a:rPr dirty="0" sz="2300" spc="-125" b="1">
                <a:latin typeface="Arial"/>
                <a:cs typeface="Arial"/>
              </a:rPr>
              <a:t>işaretleyin. </a:t>
            </a:r>
            <a:r>
              <a:rPr dirty="0" sz="2300" spc="-204" b="1">
                <a:latin typeface="Arial"/>
                <a:cs typeface="Arial"/>
              </a:rPr>
              <a:t>Sonra </a:t>
            </a:r>
            <a:r>
              <a:rPr dirty="0" sz="2300" spc="-125" b="1">
                <a:latin typeface="Arial"/>
                <a:cs typeface="Arial"/>
              </a:rPr>
              <a:t>da </a:t>
            </a:r>
            <a:r>
              <a:rPr dirty="0" sz="2300" spc="-135" b="1">
                <a:latin typeface="Arial"/>
                <a:cs typeface="Arial"/>
              </a:rPr>
              <a:t>bir </a:t>
            </a:r>
            <a:r>
              <a:rPr dirty="0" sz="2300" spc="-160" b="1">
                <a:latin typeface="Arial"/>
                <a:cs typeface="Arial"/>
              </a:rPr>
              <a:t>sonraki </a:t>
            </a:r>
            <a:r>
              <a:rPr dirty="0" sz="2300" spc="-110" b="1">
                <a:latin typeface="Arial"/>
                <a:cs typeface="Arial"/>
              </a:rPr>
              <a:t>sayfada </a:t>
            </a:r>
            <a:r>
              <a:rPr dirty="0" sz="2300" spc="-140" b="1">
                <a:latin typeface="Arial"/>
                <a:cs typeface="Arial"/>
              </a:rPr>
              <a:t>yer  </a:t>
            </a:r>
            <a:r>
              <a:rPr dirty="0" sz="2300" spc="-85" b="1">
                <a:latin typeface="Arial"/>
                <a:cs typeface="Arial"/>
              </a:rPr>
              <a:t>alan </a:t>
            </a:r>
            <a:r>
              <a:rPr dirty="0" sz="2300" spc="-145" b="1">
                <a:latin typeface="Arial"/>
                <a:cs typeface="Arial"/>
              </a:rPr>
              <a:t>sorulara </a:t>
            </a:r>
            <a:r>
              <a:rPr dirty="0" sz="2300" spc="-114" b="1">
                <a:latin typeface="Arial"/>
                <a:cs typeface="Arial"/>
              </a:rPr>
              <a:t>bakin. </a:t>
            </a:r>
            <a:r>
              <a:rPr dirty="0" sz="2300" spc="-170" b="1">
                <a:latin typeface="Arial"/>
                <a:cs typeface="Arial"/>
              </a:rPr>
              <a:t>Yani </a:t>
            </a:r>
            <a:r>
              <a:rPr dirty="0" sz="2300" spc="-105" b="1">
                <a:latin typeface="Arial"/>
                <a:cs typeface="Arial"/>
              </a:rPr>
              <a:t>kodlamalarınızı </a:t>
            </a:r>
            <a:r>
              <a:rPr dirty="0" sz="2300" spc="-100" b="1">
                <a:latin typeface="Arial"/>
                <a:cs typeface="Arial"/>
              </a:rPr>
              <a:t>sayfa sayfa</a:t>
            </a:r>
            <a:r>
              <a:rPr dirty="0" sz="2300" spc="395" b="1">
                <a:latin typeface="Arial"/>
                <a:cs typeface="Arial"/>
              </a:rPr>
              <a:t> </a:t>
            </a:r>
            <a:r>
              <a:rPr dirty="0" sz="2300" spc="-80" b="1">
                <a:latin typeface="Arial"/>
                <a:cs typeface="Arial"/>
              </a:rPr>
              <a:t>yapınız..</a:t>
            </a:r>
            <a:endParaRPr sz="23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97862" y="570483"/>
            <a:ext cx="8442960" cy="1005840"/>
          </a:xfrm>
          <a:custGeom>
            <a:avLst/>
            <a:gdLst/>
            <a:ahLst/>
            <a:cxnLst/>
            <a:rect l="l" t="t" r="r" b="b"/>
            <a:pathLst>
              <a:path w="8442960" h="1005840">
                <a:moveTo>
                  <a:pt x="8442961" y="0"/>
                </a:moveTo>
                <a:lnTo>
                  <a:pt x="0" y="0"/>
                </a:lnTo>
                <a:lnTo>
                  <a:pt x="0" y="1005840"/>
                </a:lnTo>
                <a:lnTo>
                  <a:pt x="8442961" y="1005840"/>
                </a:lnTo>
                <a:lnTo>
                  <a:pt x="8442961" y="996696"/>
                </a:lnTo>
                <a:lnTo>
                  <a:pt x="12193" y="996696"/>
                </a:lnTo>
                <a:lnTo>
                  <a:pt x="6097" y="990600"/>
                </a:lnTo>
                <a:lnTo>
                  <a:pt x="12193" y="990600"/>
                </a:lnTo>
                <a:lnTo>
                  <a:pt x="12193" y="15240"/>
                </a:lnTo>
                <a:lnTo>
                  <a:pt x="6097" y="15240"/>
                </a:lnTo>
                <a:lnTo>
                  <a:pt x="12193" y="6096"/>
                </a:lnTo>
                <a:lnTo>
                  <a:pt x="8442961" y="6096"/>
                </a:lnTo>
                <a:lnTo>
                  <a:pt x="8442961" y="0"/>
                </a:lnTo>
                <a:close/>
              </a:path>
              <a:path w="8442960" h="1005840">
                <a:moveTo>
                  <a:pt x="12193" y="990600"/>
                </a:moveTo>
                <a:lnTo>
                  <a:pt x="6097" y="990600"/>
                </a:lnTo>
                <a:lnTo>
                  <a:pt x="12193" y="996696"/>
                </a:lnTo>
                <a:lnTo>
                  <a:pt x="12193" y="990600"/>
                </a:lnTo>
                <a:close/>
              </a:path>
              <a:path w="8442960" h="1005840">
                <a:moveTo>
                  <a:pt x="8430769" y="990600"/>
                </a:moveTo>
                <a:lnTo>
                  <a:pt x="12193" y="990600"/>
                </a:lnTo>
                <a:lnTo>
                  <a:pt x="12193" y="996696"/>
                </a:lnTo>
                <a:lnTo>
                  <a:pt x="8430769" y="996696"/>
                </a:lnTo>
                <a:lnTo>
                  <a:pt x="8430769" y="990600"/>
                </a:lnTo>
                <a:close/>
              </a:path>
              <a:path w="8442960" h="1005840">
                <a:moveTo>
                  <a:pt x="8430769" y="6096"/>
                </a:moveTo>
                <a:lnTo>
                  <a:pt x="8430769" y="996696"/>
                </a:lnTo>
                <a:lnTo>
                  <a:pt x="8436865" y="990600"/>
                </a:lnTo>
                <a:lnTo>
                  <a:pt x="8442961" y="990600"/>
                </a:lnTo>
                <a:lnTo>
                  <a:pt x="8442961" y="15240"/>
                </a:lnTo>
                <a:lnTo>
                  <a:pt x="8436865" y="15240"/>
                </a:lnTo>
                <a:lnTo>
                  <a:pt x="8430769" y="6096"/>
                </a:lnTo>
                <a:close/>
              </a:path>
              <a:path w="8442960" h="1005840">
                <a:moveTo>
                  <a:pt x="8442961" y="990600"/>
                </a:moveTo>
                <a:lnTo>
                  <a:pt x="8436865" y="990600"/>
                </a:lnTo>
                <a:lnTo>
                  <a:pt x="8430769" y="996696"/>
                </a:lnTo>
                <a:lnTo>
                  <a:pt x="8442961" y="996696"/>
                </a:lnTo>
                <a:lnTo>
                  <a:pt x="8442961" y="990600"/>
                </a:lnTo>
                <a:close/>
              </a:path>
              <a:path w="8442960" h="1005840">
                <a:moveTo>
                  <a:pt x="12193" y="6096"/>
                </a:moveTo>
                <a:lnTo>
                  <a:pt x="6097" y="15240"/>
                </a:lnTo>
                <a:lnTo>
                  <a:pt x="12193" y="15240"/>
                </a:lnTo>
                <a:lnTo>
                  <a:pt x="12193" y="6096"/>
                </a:lnTo>
                <a:close/>
              </a:path>
              <a:path w="8442960" h="1005840">
                <a:moveTo>
                  <a:pt x="8430769" y="6096"/>
                </a:moveTo>
                <a:lnTo>
                  <a:pt x="12193" y="6096"/>
                </a:lnTo>
                <a:lnTo>
                  <a:pt x="12193" y="15240"/>
                </a:lnTo>
                <a:lnTo>
                  <a:pt x="8430769" y="15240"/>
                </a:lnTo>
                <a:lnTo>
                  <a:pt x="8430769" y="6096"/>
                </a:lnTo>
                <a:close/>
              </a:path>
              <a:path w="8442960" h="1005840">
                <a:moveTo>
                  <a:pt x="8442961" y="6096"/>
                </a:moveTo>
                <a:lnTo>
                  <a:pt x="8430769" y="6096"/>
                </a:lnTo>
                <a:lnTo>
                  <a:pt x="8436865" y="15240"/>
                </a:lnTo>
                <a:lnTo>
                  <a:pt x="8442961" y="15240"/>
                </a:lnTo>
                <a:lnTo>
                  <a:pt x="8442961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28270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37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39577" y="6653952"/>
            <a:ext cx="2377439" cy="219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20240"/>
            <a:ext cx="7491730" cy="4319270"/>
          </a:xfrm>
          <a:prstGeom prst="rect">
            <a:avLst/>
          </a:prstGeom>
        </p:spPr>
        <p:txBody>
          <a:bodyPr wrap="square" lIns="0" tIns="54610" rIns="0" bIns="0" rtlCol="0" vert="horz">
            <a:spAutoFit/>
          </a:bodyPr>
          <a:lstStyle/>
          <a:p>
            <a:pPr marL="332740" marR="267970" indent="-320040">
              <a:lnSpc>
                <a:spcPct val="90100"/>
              </a:lnSpc>
              <a:spcBef>
                <a:spcPts val="43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70" b="1">
                <a:latin typeface="Arial"/>
                <a:cs typeface="Arial"/>
              </a:rPr>
              <a:t>Ard </a:t>
            </a:r>
            <a:r>
              <a:rPr dirty="0" sz="2700" spc="-140" b="1">
                <a:latin typeface="Arial"/>
                <a:cs typeface="Arial"/>
              </a:rPr>
              <a:t>arda </a:t>
            </a:r>
            <a:r>
              <a:rPr dirty="0" sz="2700" spc="-100" b="1">
                <a:latin typeface="Arial"/>
                <a:cs typeface="Arial"/>
              </a:rPr>
              <a:t>ayni </a:t>
            </a:r>
            <a:r>
              <a:rPr dirty="0" sz="2700" spc="-175" b="1">
                <a:latin typeface="Arial"/>
                <a:cs typeface="Arial"/>
              </a:rPr>
              <a:t>şıkkı </a:t>
            </a:r>
            <a:r>
              <a:rPr dirty="0" sz="2700" spc="-150" b="1">
                <a:latin typeface="Arial"/>
                <a:cs typeface="Arial"/>
              </a:rPr>
              <a:t>4’ten </a:t>
            </a:r>
            <a:r>
              <a:rPr dirty="0" sz="2700" spc="-60" b="1">
                <a:latin typeface="Arial"/>
                <a:cs typeface="Arial"/>
              </a:rPr>
              <a:t>fazla </a:t>
            </a:r>
            <a:r>
              <a:rPr dirty="0" sz="2700" spc="-160" b="1">
                <a:latin typeface="Arial"/>
                <a:cs typeface="Arial"/>
              </a:rPr>
              <a:t>işaretlediyseniz  </a:t>
            </a:r>
            <a:r>
              <a:rPr dirty="0" sz="2700" spc="-140" b="1">
                <a:latin typeface="Arial"/>
                <a:cs typeface="Arial"/>
              </a:rPr>
              <a:t>cevaplarınızı </a:t>
            </a:r>
            <a:r>
              <a:rPr dirty="0" sz="2700" spc="-160" b="1">
                <a:latin typeface="Arial"/>
                <a:cs typeface="Arial"/>
              </a:rPr>
              <a:t>bir </a:t>
            </a:r>
            <a:r>
              <a:rPr dirty="0" sz="2700" spc="-140" b="1">
                <a:latin typeface="Arial"/>
                <a:cs typeface="Arial"/>
              </a:rPr>
              <a:t>daha </a:t>
            </a:r>
            <a:r>
              <a:rPr dirty="0" sz="2700" spc="-190" b="1">
                <a:latin typeface="Arial"/>
                <a:cs typeface="Arial"/>
              </a:rPr>
              <a:t>kontrol </a:t>
            </a:r>
            <a:r>
              <a:rPr dirty="0" sz="2700" spc="-120" b="1">
                <a:latin typeface="Arial"/>
                <a:cs typeface="Arial"/>
              </a:rPr>
              <a:t>ediniz. </a:t>
            </a:r>
            <a:r>
              <a:rPr dirty="0" sz="2700" spc="-155" b="1">
                <a:latin typeface="Arial"/>
                <a:cs typeface="Arial"/>
              </a:rPr>
              <a:t>Sınavlarda  </a:t>
            </a:r>
            <a:r>
              <a:rPr dirty="0" sz="2700" spc="-170" b="1">
                <a:latin typeface="Arial"/>
                <a:cs typeface="Arial"/>
              </a:rPr>
              <a:t>doğru </a:t>
            </a:r>
            <a:r>
              <a:rPr dirty="0" sz="2700" spc="-229" b="1">
                <a:latin typeface="Arial"/>
                <a:cs typeface="Arial"/>
              </a:rPr>
              <a:t>seçenekler </a:t>
            </a:r>
            <a:r>
              <a:rPr dirty="0" sz="2700" spc="-150" b="1">
                <a:latin typeface="Arial"/>
                <a:cs typeface="Arial"/>
              </a:rPr>
              <a:t>genellikle </a:t>
            </a:r>
            <a:r>
              <a:rPr dirty="0" sz="2700" spc="-204" b="1">
                <a:latin typeface="Arial"/>
                <a:cs typeface="Arial"/>
              </a:rPr>
              <a:t>eşit </a:t>
            </a:r>
            <a:r>
              <a:rPr dirty="0" sz="2700" spc="-135" b="1">
                <a:latin typeface="Arial"/>
                <a:cs typeface="Arial"/>
              </a:rPr>
              <a:t>olarak </a:t>
            </a:r>
            <a:r>
              <a:rPr dirty="0" sz="2700" spc="-110" b="1">
                <a:latin typeface="Arial"/>
                <a:cs typeface="Arial"/>
              </a:rPr>
              <a:t>dağıtılır.  </a:t>
            </a:r>
            <a:r>
              <a:rPr dirty="0" sz="2700" spc="-195" b="1">
                <a:latin typeface="Arial"/>
                <a:cs typeface="Arial"/>
              </a:rPr>
              <a:t>Ancak </a:t>
            </a:r>
            <a:r>
              <a:rPr dirty="0" sz="2700" spc="-170" b="1">
                <a:latin typeface="Arial"/>
                <a:cs typeface="Arial"/>
              </a:rPr>
              <a:t>doğru </a:t>
            </a:r>
            <a:r>
              <a:rPr dirty="0" sz="2700" spc="-160" b="1">
                <a:latin typeface="Arial"/>
                <a:cs typeface="Arial"/>
              </a:rPr>
              <a:t>şıklar </a:t>
            </a:r>
            <a:r>
              <a:rPr dirty="0" sz="2700" spc="-114" b="1">
                <a:latin typeface="Arial"/>
                <a:cs typeface="Arial"/>
              </a:rPr>
              <a:t>belli </a:t>
            </a:r>
            <a:r>
              <a:rPr dirty="0" sz="2700" spc="-160" b="1">
                <a:latin typeface="Arial"/>
                <a:cs typeface="Arial"/>
              </a:rPr>
              <a:t>bir </a:t>
            </a:r>
            <a:r>
              <a:rPr dirty="0" sz="2700" spc="-170" b="1">
                <a:latin typeface="Arial"/>
                <a:cs typeface="Arial"/>
              </a:rPr>
              <a:t>sıra </a:t>
            </a:r>
            <a:r>
              <a:rPr dirty="0" sz="2700" spc="-150" b="1">
                <a:latin typeface="Arial"/>
                <a:cs typeface="Arial"/>
              </a:rPr>
              <a:t>takip</a:t>
            </a:r>
            <a:r>
              <a:rPr dirty="0" sz="2700" spc="-25" b="1">
                <a:latin typeface="Arial"/>
                <a:cs typeface="Arial"/>
              </a:rPr>
              <a:t> </a:t>
            </a:r>
            <a:r>
              <a:rPr dirty="0" sz="2700" spc="-165" b="1">
                <a:latin typeface="Arial"/>
                <a:cs typeface="Arial"/>
              </a:rPr>
              <a:t>etmez.</a:t>
            </a:r>
            <a:endParaRPr sz="2700">
              <a:latin typeface="Arial"/>
              <a:cs typeface="Arial"/>
            </a:endParaRPr>
          </a:p>
          <a:p>
            <a:pPr marL="332740" marR="5080" indent="-320040">
              <a:lnSpc>
                <a:spcPct val="90000"/>
              </a:lnSpc>
              <a:spcBef>
                <a:spcPts val="685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70" b="1">
                <a:latin typeface="Arial"/>
                <a:cs typeface="Arial"/>
              </a:rPr>
              <a:t>Sınavda </a:t>
            </a:r>
            <a:r>
              <a:rPr dirty="0" sz="2700" spc="-65" b="1">
                <a:latin typeface="Arial"/>
                <a:cs typeface="Arial"/>
              </a:rPr>
              <a:t>4 </a:t>
            </a:r>
            <a:r>
              <a:rPr dirty="0" sz="2700" spc="-240" b="1">
                <a:latin typeface="Arial"/>
                <a:cs typeface="Arial"/>
              </a:rPr>
              <a:t>test </a:t>
            </a:r>
            <a:r>
              <a:rPr dirty="0" sz="2700" spc="-165" b="1">
                <a:latin typeface="Arial"/>
                <a:cs typeface="Arial"/>
              </a:rPr>
              <a:t>olduğunu </a:t>
            </a:r>
            <a:r>
              <a:rPr dirty="0" sz="2700" spc="-140" b="1">
                <a:latin typeface="Arial"/>
                <a:cs typeface="Arial"/>
              </a:rPr>
              <a:t>unutmayınız. </a:t>
            </a:r>
            <a:r>
              <a:rPr dirty="0" sz="2700" spc="-365" b="1">
                <a:latin typeface="Arial"/>
                <a:cs typeface="Arial"/>
              </a:rPr>
              <a:t>Bu </a:t>
            </a:r>
            <a:r>
              <a:rPr dirty="0" sz="2700" spc="-190" b="1">
                <a:latin typeface="Arial"/>
                <a:cs typeface="Arial"/>
              </a:rPr>
              <a:t>nedenle  </a:t>
            </a:r>
            <a:r>
              <a:rPr dirty="0" sz="2700" spc="-150" b="1">
                <a:latin typeface="Arial"/>
                <a:cs typeface="Arial"/>
              </a:rPr>
              <a:t>hangi </a:t>
            </a:r>
            <a:r>
              <a:rPr dirty="0" sz="2700" spc="-175" b="1">
                <a:latin typeface="Arial"/>
                <a:cs typeface="Arial"/>
              </a:rPr>
              <a:t>puan </a:t>
            </a:r>
            <a:r>
              <a:rPr dirty="0" sz="2700" spc="-210" b="1">
                <a:latin typeface="Arial"/>
                <a:cs typeface="Arial"/>
              </a:rPr>
              <a:t>türünden </a:t>
            </a:r>
            <a:r>
              <a:rPr dirty="0" sz="2700" spc="-220" b="1">
                <a:latin typeface="Arial"/>
                <a:cs typeface="Arial"/>
              </a:rPr>
              <a:t>tercih </a:t>
            </a:r>
            <a:r>
              <a:rPr dirty="0" sz="2700" spc="-155" b="1">
                <a:latin typeface="Arial"/>
                <a:cs typeface="Arial"/>
              </a:rPr>
              <a:t>yapacaksanız </a:t>
            </a:r>
            <a:r>
              <a:rPr dirty="0" sz="2700" spc="-210" b="1">
                <a:latin typeface="Arial"/>
                <a:cs typeface="Arial"/>
              </a:rPr>
              <a:t>o </a:t>
            </a:r>
            <a:r>
              <a:rPr dirty="0" sz="2700" spc="-175" b="1">
                <a:latin typeface="Arial"/>
                <a:cs typeface="Arial"/>
              </a:rPr>
              <a:t>puan  </a:t>
            </a:r>
            <a:r>
              <a:rPr dirty="0" sz="2700" spc="-210" b="1">
                <a:latin typeface="Arial"/>
                <a:cs typeface="Arial"/>
              </a:rPr>
              <a:t>türünün </a:t>
            </a:r>
            <a:r>
              <a:rPr dirty="0" sz="2700" spc="-150" b="1">
                <a:latin typeface="Arial"/>
                <a:cs typeface="Arial"/>
              </a:rPr>
              <a:t>gerektirdiği </a:t>
            </a:r>
            <a:r>
              <a:rPr dirty="0" sz="2700" spc="-190" b="1">
                <a:latin typeface="Arial"/>
                <a:cs typeface="Arial"/>
              </a:rPr>
              <a:t>testleri</a:t>
            </a:r>
            <a:r>
              <a:rPr dirty="0" sz="2700" spc="195" b="1">
                <a:latin typeface="Arial"/>
                <a:cs typeface="Arial"/>
              </a:rPr>
              <a:t> </a:t>
            </a:r>
            <a:r>
              <a:rPr dirty="0" sz="2700" spc="-180" b="1">
                <a:latin typeface="Arial"/>
                <a:cs typeface="Arial"/>
              </a:rPr>
              <a:t>çözünüz.</a:t>
            </a:r>
            <a:endParaRPr sz="2700">
              <a:latin typeface="Arial"/>
              <a:cs typeface="Arial"/>
            </a:endParaRPr>
          </a:p>
          <a:p>
            <a:pPr marL="332740" marR="151765" indent="-320040">
              <a:lnSpc>
                <a:spcPct val="89900"/>
              </a:lnSpc>
              <a:spcBef>
                <a:spcPts val="71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55" b="1">
                <a:latin typeface="Arial"/>
                <a:cs typeface="Arial"/>
              </a:rPr>
              <a:t>Çözemediğiniz sorularla </a:t>
            </a:r>
            <a:r>
              <a:rPr dirty="0" sz="2700" spc="-125" b="1">
                <a:latin typeface="Arial"/>
                <a:cs typeface="Arial"/>
              </a:rPr>
              <a:t>moralinizi </a:t>
            </a:r>
            <a:r>
              <a:rPr dirty="0" sz="2700" spc="-120" b="1">
                <a:latin typeface="Arial"/>
                <a:cs typeface="Arial"/>
              </a:rPr>
              <a:t>bozmayınız.  </a:t>
            </a:r>
            <a:r>
              <a:rPr dirty="0" sz="2700" spc="-110" b="1">
                <a:latin typeface="Arial"/>
                <a:cs typeface="Arial"/>
              </a:rPr>
              <a:t>Moralinizi </a:t>
            </a:r>
            <a:r>
              <a:rPr dirty="0" sz="2700" spc="-160" b="1">
                <a:latin typeface="Arial"/>
                <a:cs typeface="Arial"/>
              </a:rPr>
              <a:t>bozduğunuzda </a:t>
            </a:r>
            <a:r>
              <a:rPr dirty="0" sz="2700" spc="-135" b="1">
                <a:latin typeface="Arial"/>
                <a:cs typeface="Arial"/>
              </a:rPr>
              <a:t>diğer </a:t>
            </a:r>
            <a:r>
              <a:rPr dirty="0" sz="2700" spc="-190" b="1">
                <a:latin typeface="Arial"/>
                <a:cs typeface="Arial"/>
              </a:rPr>
              <a:t>sorular </a:t>
            </a:r>
            <a:r>
              <a:rPr dirty="0" sz="2700" spc="-220" b="1">
                <a:latin typeface="Arial"/>
                <a:cs typeface="Arial"/>
              </a:rPr>
              <a:t>çözerken  </a:t>
            </a:r>
            <a:r>
              <a:rPr dirty="0" sz="2700" spc="-200" b="1">
                <a:latin typeface="Arial"/>
                <a:cs typeface="Arial"/>
              </a:rPr>
              <a:t>konsantrasyon </a:t>
            </a:r>
            <a:r>
              <a:rPr dirty="0" sz="2700" spc="-235" b="1">
                <a:latin typeface="Arial"/>
                <a:cs typeface="Arial"/>
              </a:rPr>
              <a:t>sorunu </a:t>
            </a:r>
            <a:r>
              <a:rPr dirty="0" sz="2700" spc="-125" b="1">
                <a:latin typeface="Arial"/>
                <a:cs typeface="Arial"/>
              </a:rPr>
              <a:t>yasayabileceğinizi  </a:t>
            </a:r>
            <a:r>
              <a:rPr dirty="0" sz="2700" spc="-155" b="1">
                <a:latin typeface="Arial"/>
                <a:cs typeface="Arial"/>
              </a:rPr>
              <a:t>unutmayın.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38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67923" y="6582528"/>
            <a:ext cx="2743200" cy="390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84647" y="753363"/>
            <a:ext cx="4733544" cy="6126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2932" y="2502407"/>
            <a:ext cx="3010535" cy="234124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3800" spc="-10">
                <a:solidFill>
                  <a:srgbClr val="000000"/>
                </a:solidFill>
              </a:rPr>
              <a:t>SORULAR  BOYUNUZU  </a:t>
            </a:r>
            <a:r>
              <a:rPr dirty="0" sz="3800" spc="-15">
                <a:solidFill>
                  <a:srgbClr val="000000"/>
                </a:solidFill>
              </a:rPr>
              <a:t>AŞSADA  </a:t>
            </a:r>
            <a:r>
              <a:rPr dirty="0" sz="3800" spc="-20">
                <a:solidFill>
                  <a:srgbClr val="000000"/>
                </a:solidFill>
              </a:rPr>
              <a:t>K</a:t>
            </a:r>
            <a:r>
              <a:rPr dirty="0" sz="3800" spc="-10">
                <a:solidFill>
                  <a:srgbClr val="000000"/>
                </a:solidFill>
              </a:rPr>
              <a:t>OR</a:t>
            </a:r>
            <a:r>
              <a:rPr dirty="0" sz="3800" spc="-20">
                <a:solidFill>
                  <a:srgbClr val="000000"/>
                </a:solidFill>
              </a:rPr>
              <a:t>K</a:t>
            </a:r>
            <a:r>
              <a:rPr dirty="0" sz="3800" spc="-5">
                <a:solidFill>
                  <a:srgbClr val="000000"/>
                </a:solidFill>
              </a:rPr>
              <a:t>M</a:t>
            </a:r>
            <a:r>
              <a:rPr dirty="0" sz="3800" spc="-310">
                <a:solidFill>
                  <a:srgbClr val="000000"/>
                </a:solidFill>
              </a:rPr>
              <a:t>A</a:t>
            </a:r>
            <a:r>
              <a:rPr dirty="0" sz="3800" spc="-20">
                <a:solidFill>
                  <a:srgbClr val="000000"/>
                </a:solidFill>
              </a:rPr>
              <a:t>Y</a:t>
            </a:r>
            <a:r>
              <a:rPr dirty="0" sz="3800" spc="-5">
                <a:solidFill>
                  <a:srgbClr val="000000"/>
                </a:solidFill>
              </a:rPr>
              <a:t>IN.</a:t>
            </a:r>
            <a:endParaRPr sz="38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01953"/>
            <a:ext cx="7965440" cy="4474210"/>
          </a:xfrm>
          <a:prstGeom prst="rect">
            <a:avLst/>
          </a:prstGeom>
        </p:spPr>
        <p:txBody>
          <a:bodyPr wrap="square" lIns="0" tIns="80645" rIns="0" bIns="0" rtlCol="0" vert="horz">
            <a:spAutoFit/>
          </a:bodyPr>
          <a:lstStyle/>
          <a:p>
            <a:pPr marL="332740" marR="5080" indent="-320040">
              <a:lnSpc>
                <a:spcPct val="80000"/>
              </a:lnSpc>
              <a:spcBef>
                <a:spcPts val="635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55" b="1">
                <a:latin typeface="Arial"/>
                <a:cs typeface="Arial"/>
              </a:rPr>
              <a:t>Yanlış </a:t>
            </a:r>
            <a:r>
              <a:rPr dirty="0" sz="2200" spc="-125" b="1">
                <a:latin typeface="Arial"/>
                <a:cs typeface="Arial"/>
              </a:rPr>
              <a:t>cevapların, </a:t>
            </a:r>
            <a:r>
              <a:rPr dirty="0" sz="2200" spc="-120" b="1">
                <a:latin typeface="Arial"/>
                <a:cs typeface="Arial"/>
              </a:rPr>
              <a:t>doğrulardan </a:t>
            </a:r>
            <a:r>
              <a:rPr dirty="0" sz="2200" spc="-160" b="1">
                <a:latin typeface="Arial"/>
                <a:cs typeface="Arial"/>
              </a:rPr>
              <a:t>götürecegini </a:t>
            </a:r>
            <a:r>
              <a:rPr dirty="0" sz="2200" spc="-114" b="1">
                <a:latin typeface="Arial"/>
                <a:cs typeface="Arial"/>
              </a:rPr>
              <a:t>hepiniz </a:t>
            </a:r>
            <a:r>
              <a:rPr dirty="0" sz="2200" spc="-125" b="1">
                <a:latin typeface="Arial"/>
                <a:cs typeface="Arial"/>
              </a:rPr>
              <a:t>biliyorsunuz.  </a:t>
            </a:r>
            <a:r>
              <a:rPr dirty="0" sz="2200" spc="-300" b="1">
                <a:latin typeface="Arial"/>
                <a:cs typeface="Arial"/>
              </a:rPr>
              <a:t>Bu </a:t>
            </a:r>
            <a:r>
              <a:rPr dirty="0" sz="2200" spc="-155" b="1">
                <a:latin typeface="Arial"/>
                <a:cs typeface="Arial"/>
              </a:rPr>
              <a:t>nedenle </a:t>
            </a:r>
            <a:r>
              <a:rPr dirty="0" sz="2200" spc="-130" b="1">
                <a:latin typeface="Arial"/>
                <a:cs typeface="Arial"/>
              </a:rPr>
              <a:t>kesinlikle </a:t>
            </a:r>
            <a:r>
              <a:rPr dirty="0" sz="2200" spc="-110" b="1">
                <a:latin typeface="Arial"/>
                <a:cs typeface="Arial"/>
              </a:rPr>
              <a:t>bilmediklerinizi </a:t>
            </a:r>
            <a:r>
              <a:rPr dirty="0" sz="2200" spc="-125" b="1">
                <a:latin typeface="Arial"/>
                <a:cs typeface="Arial"/>
              </a:rPr>
              <a:t>bir takim </a:t>
            </a:r>
            <a:r>
              <a:rPr dirty="0" sz="2200" spc="-105" b="1">
                <a:latin typeface="Arial"/>
                <a:cs typeface="Arial"/>
              </a:rPr>
              <a:t>oyunlarla </a:t>
            </a:r>
            <a:r>
              <a:rPr dirty="0" sz="2200" spc="-45" b="1">
                <a:latin typeface="Arial"/>
                <a:cs typeface="Arial"/>
              </a:rPr>
              <a:t>( </a:t>
            </a:r>
            <a:r>
              <a:rPr dirty="0" sz="2200" spc="-135" b="1">
                <a:latin typeface="Arial"/>
                <a:cs typeface="Arial"/>
              </a:rPr>
              <a:t>kura  </a:t>
            </a:r>
            <a:r>
              <a:rPr dirty="0" sz="2200" spc="-210" b="1">
                <a:latin typeface="Arial"/>
                <a:cs typeface="Arial"/>
              </a:rPr>
              <a:t>çekme </a:t>
            </a:r>
            <a:r>
              <a:rPr dirty="0" sz="2200" spc="-105" b="1">
                <a:latin typeface="Arial"/>
                <a:cs typeface="Arial"/>
              </a:rPr>
              <a:t>gibi </a:t>
            </a:r>
            <a:r>
              <a:rPr dirty="0" sz="2200" spc="-45" b="1">
                <a:latin typeface="Arial"/>
                <a:cs typeface="Arial"/>
              </a:rPr>
              <a:t>) </a:t>
            </a:r>
            <a:r>
              <a:rPr dirty="0" sz="2200" spc="-125" b="1">
                <a:latin typeface="Arial"/>
                <a:cs typeface="Arial"/>
              </a:rPr>
              <a:t>işaretlemeyin. </a:t>
            </a:r>
            <a:r>
              <a:rPr dirty="0" sz="2200" spc="-145" b="1">
                <a:latin typeface="Arial"/>
                <a:cs typeface="Arial"/>
              </a:rPr>
              <a:t>Ancak, </a:t>
            </a:r>
            <a:r>
              <a:rPr dirty="0" sz="2200" spc="-150" b="1">
                <a:latin typeface="Arial"/>
                <a:cs typeface="Arial"/>
              </a:rPr>
              <a:t>emin </a:t>
            </a:r>
            <a:r>
              <a:rPr dirty="0" sz="2200" spc="-90" b="1">
                <a:latin typeface="Arial"/>
                <a:cs typeface="Arial"/>
              </a:rPr>
              <a:t>olmadığınız </a:t>
            </a:r>
            <a:r>
              <a:rPr dirty="0" sz="2200" spc="-155" b="1">
                <a:latin typeface="Arial"/>
                <a:cs typeface="Arial"/>
              </a:rPr>
              <a:t>sorular </a:t>
            </a:r>
            <a:r>
              <a:rPr dirty="0" sz="2200" spc="-150" b="1">
                <a:latin typeface="Arial"/>
                <a:cs typeface="Arial"/>
              </a:rPr>
              <a:t>için  </a:t>
            </a:r>
            <a:r>
              <a:rPr dirty="0" sz="2200" spc="-215" b="1">
                <a:latin typeface="Arial"/>
                <a:cs typeface="Arial"/>
              </a:rPr>
              <a:t>önce </a:t>
            </a:r>
            <a:r>
              <a:rPr dirty="0" sz="2200" spc="-140" b="1">
                <a:latin typeface="Arial"/>
                <a:cs typeface="Arial"/>
              </a:rPr>
              <a:t>doğru </a:t>
            </a:r>
            <a:r>
              <a:rPr dirty="0" sz="2200" spc="-100" b="1">
                <a:latin typeface="Arial"/>
                <a:cs typeface="Arial"/>
              </a:rPr>
              <a:t>olmayanları </a:t>
            </a:r>
            <a:r>
              <a:rPr dirty="0" sz="2200" spc="-105" b="1">
                <a:latin typeface="Arial"/>
                <a:cs typeface="Arial"/>
              </a:rPr>
              <a:t>eleyin. </a:t>
            </a:r>
            <a:r>
              <a:rPr dirty="0" sz="2200" spc="-155" b="1">
                <a:latin typeface="Arial"/>
                <a:cs typeface="Arial"/>
              </a:rPr>
              <a:t>Yanlış </a:t>
            </a:r>
            <a:r>
              <a:rPr dirty="0" sz="2200" spc="-114" b="1">
                <a:latin typeface="Arial"/>
                <a:cs typeface="Arial"/>
              </a:rPr>
              <a:t>şıkları </a:t>
            </a:r>
            <a:r>
              <a:rPr dirty="0" sz="2200" spc="-155" b="1">
                <a:latin typeface="Arial"/>
                <a:cs typeface="Arial"/>
              </a:rPr>
              <a:t>elemek </a:t>
            </a:r>
            <a:r>
              <a:rPr dirty="0" sz="2200" spc="-95" b="1">
                <a:latin typeface="Arial"/>
                <a:cs typeface="Arial"/>
              </a:rPr>
              <a:t>isinizi  </a:t>
            </a:r>
            <a:r>
              <a:rPr dirty="0" sz="2200" spc="-105" b="1">
                <a:latin typeface="Arial"/>
                <a:cs typeface="Arial"/>
              </a:rPr>
              <a:t>kolaylaştırabilir. </a:t>
            </a:r>
            <a:r>
              <a:rPr dirty="0" sz="2200" spc="-295" b="1">
                <a:latin typeface="Arial"/>
                <a:cs typeface="Arial"/>
              </a:rPr>
              <a:t>En </a:t>
            </a:r>
            <a:r>
              <a:rPr dirty="0" sz="2200" spc="-50" b="1">
                <a:latin typeface="Arial"/>
                <a:cs typeface="Arial"/>
              </a:rPr>
              <a:t>az </a:t>
            </a:r>
            <a:r>
              <a:rPr dirty="0" sz="2200" spc="-85" b="1">
                <a:latin typeface="Arial"/>
                <a:cs typeface="Arial"/>
              </a:rPr>
              <a:t>iki </a:t>
            </a:r>
            <a:r>
              <a:rPr dirty="0" sz="2200" spc="-185" b="1">
                <a:latin typeface="Arial"/>
                <a:cs typeface="Arial"/>
              </a:rPr>
              <a:t>seçeneğe </a:t>
            </a:r>
            <a:r>
              <a:rPr dirty="0" sz="2200" spc="-110" b="1">
                <a:latin typeface="Arial"/>
                <a:cs typeface="Arial"/>
              </a:rPr>
              <a:t>indirgediğinizde </a:t>
            </a:r>
            <a:r>
              <a:rPr dirty="0" sz="2200" spc="-135" b="1">
                <a:latin typeface="Arial"/>
                <a:cs typeface="Arial"/>
              </a:rPr>
              <a:t>doğruyu  bulmanın </a:t>
            </a:r>
            <a:r>
              <a:rPr dirty="0" sz="2200" spc="-114" b="1">
                <a:latin typeface="Arial"/>
                <a:cs typeface="Arial"/>
              </a:rPr>
              <a:t>daha </a:t>
            </a:r>
            <a:r>
              <a:rPr dirty="0" sz="2200" spc="-105" b="1">
                <a:latin typeface="Arial"/>
                <a:cs typeface="Arial"/>
              </a:rPr>
              <a:t>kolay </a:t>
            </a:r>
            <a:r>
              <a:rPr dirty="0" sz="2200" spc="-100" b="1">
                <a:latin typeface="Arial"/>
                <a:cs typeface="Arial"/>
              </a:rPr>
              <a:t>olacağını </a:t>
            </a:r>
            <a:r>
              <a:rPr dirty="0" sz="2200" spc="-85" b="1">
                <a:latin typeface="Arial"/>
                <a:cs typeface="Arial"/>
              </a:rPr>
              <a:t>bilin. </a:t>
            </a:r>
            <a:r>
              <a:rPr dirty="0" sz="2200" spc="-210" b="1">
                <a:latin typeface="Arial"/>
                <a:cs typeface="Arial"/>
              </a:rPr>
              <a:t>Bir </a:t>
            </a:r>
            <a:r>
              <a:rPr dirty="0" sz="2200" spc="-175" b="1">
                <a:latin typeface="Arial"/>
                <a:cs typeface="Arial"/>
              </a:rPr>
              <a:t>soruda </a:t>
            </a:r>
            <a:r>
              <a:rPr dirty="0" sz="2200" spc="-130" b="1">
                <a:latin typeface="Arial"/>
                <a:cs typeface="Arial"/>
              </a:rPr>
              <a:t>yer </a:t>
            </a:r>
            <a:r>
              <a:rPr dirty="0" sz="2200" spc="-80" b="1">
                <a:latin typeface="Arial"/>
                <a:cs typeface="Arial"/>
              </a:rPr>
              <a:t>alan  </a:t>
            </a:r>
            <a:r>
              <a:rPr dirty="0" sz="2200" spc="-130" b="1">
                <a:latin typeface="Arial"/>
                <a:cs typeface="Arial"/>
              </a:rPr>
              <a:t>doğruyu </a:t>
            </a:r>
            <a:r>
              <a:rPr dirty="0" sz="2200" spc="-140" b="1">
                <a:latin typeface="Arial"/>
                <a:cs typeface="Arial"/>
              </a:rPr>
              <a:t>bulma </a:t>
            </a:r>
            <a:r>
              <a:rPr dirty="0" sz="2200" spc="-95" b="1">
                <a:latin typeface="Arial"/>
                <a:cs typeface="Arial"/>
              </a:rPr>
              <a:t>ihtimali </a:t>
            </a:r>
            <a:r>
              <a:rPr dirty="0" sz="2200" spc="-20" b="1">
                <a:latin typeface="Arial"/>
                <a:cs typeface="Arial"/>
              </a:rPr>
              <a:t>5´ </a:t>
            </a:r>
            <a:r>
              <a:rPr dirty="0" sz="2200" spc="-165" b="1">
                <a:latin typeface="Arial"/>
                <a:cs typeface="Arial"/>
              </a:rPr>
              <a:t>te </a:t>
            </a:r>
            <a:r>
              <a:rPr dirty="0" sz="2200" spc="-45" b="1">
                <a:latin typeface="Arial"/>
                <a:cs typeface="Arial"/>
              </a:rPr>
              <a:t>1’ </a:t>
            </a:r>
            <a:r>
              <a:rPr dirty="0" sz="2200" spc="-130" b="1">
                <a:latin typeface="Arial"/>
                <a:cs typeface="Arial"/>
              </a:rPr>
              <a:t>dir. </a:t>
            </a:r>
            <a:r>
              <a:rPr dirty="0" sz="2200" spc="-185" b="1">
                <a:latin typeface="Arial"/>
                <a:cs typeface="Arial"/>
              </a:rPr>
              <a:t>Demek </a:t>
            </a:r>
            <a:r>
              <a:rPr dirty="0" sz="2200" spc="-105" b="1">
                <a:latin typeface="Arial"/>
                <a:cs typeface="Arial"/>
              </a:rPr>
              <a:t>ki </a:t>
            </a:r>
            <a:r>
              <a:rPr dirty="0" sz="2200" spc="-150" b="1">
                <a:latin typeface="Arial"/>
                <a:cs typeface="Arial"/>
              </a:rPr>
              <a:t>rastgele  </a:t>
            </a:r>
            <a:r>
              <a:rPr dirty="0" sz="2200" spc="-135" b="1">
                <a:latin typeface="Arial"/>
                <a:cs typeface="Arial"/>
              </a:rPr>
              <a:t>işaretleyerek </a:t>
            </a:r>
            <a:r>
              <a:rPr dirty="0" sz="2200" spc="-100" b="1">
                <a:latin typeface="Arial"/>
                <a:cs typeface="Arial"/>
              </a:rPr>
              <a:t>yanlışı </a:t>
            </a:r>
            <a:r>
              <a:rPr dirty="0" sz="2200" spc="-145" b="1">
                <a:latin typeface="Arial"/>
                <a:cs typeface="Arial"/>
              </a:rPr>
              <a:t>bulmak </a:t>
            </a:r>
            <a:r>
              <a:rPr dirty="0" sz="2200" spc="-114" b="1">
                <a:latin typeface="Arial"/>
                <a:cs typeface="Arial"/>
              </a:rPr>
              <a:t>daha</a:t>
            </a:r>
            <a:r>
              <a:rPr dirty="0" sz="2200" spc="25" b="1">
                <a:latin typeface="Arial"/>
                <a:cs typeface="Arial"/>
              </a:rPr>
              <a:t> </a:t>
            </a:r>
            <a:r>
              <a:rPr dirty="0" sz="2200" spc="-114" b="1">
                <a:latin typeface="Arial"/>
                <a:cs typeface="Arial"/>
              </a:rPr>
              <a:t>kolay.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DC7F46"/>
              </a:buClr>
              <a:buFont typeface="Wingdings"/>
              <a:buChar char=""/>
            </a:pPr>
            <a:endParaRPr sz="2550">
              <a:latin typeface="Times New Roman"/>
              <a:cs typeface="Times New Roman"/>
            </a:endParaRPr>
          </a:p>
          <a:p>
            <a:pPr marL="332740" indent="-320040">
              <a:lnSpc>
                <a:spcPct val="100000"/>
              </a:lnSpc>
              <a:spcBef>
                <a:spcPts val="5"/>
              </a:spcBef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35" b="1">
                <a:latin typeface="Arial"/>
                <a:cs typeface="Arial"/>
              </a:rPr>
              <a:t>Sayısal </a:t>
            </a:r>
            <a:r>
              <a:rPr dirty="0" sz="2200" spc="-145" b="1">
                <a:latin typeface="Arial"/>
                <a:cs typeface="Arial"/>
              </a:rPr>
              <a:t>sorularda </a:t>
            </a:r>
            <a:r>
              <a:rPr dirty="0" sz="2200" spc="-125" b="1">
                <a:latin typeface="Arial"/>
                <a:cs typeface="Arial"/>
              </a:rPr>
              <a:t>mutlaka </a:t>
            </a:r>
            <a:r>
              <a:rPr dirty="0" sz="2200" spc="-150" b="1">
                <a:latin typeface="Arial"/>
                <a:cs typeface="Arial"/>
              </a:rPr>
              <a:t>işlem</a:t>
            </a:r>
            <a:r>
              <a:rPr dirty="0" sz="2200" spc="80" b="1">
                <a:latin typeface="Arial"/>
                <a:cs typeface="Arial"/>
              </a:rPr>
              <a:t> </a:t>
            </a:r>
            <a:r>
              <a:rPr dirty="0" sz="2200" spc="-80" b="1">
                <a:latin typeface="Arial"/>
                <a:cs typeface="Arial"/>
              </a:rPr>
              <a:t>yapınız.</a:t>
            </a:r>
            <a:endParaRPr sz="2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DC7F46"/>
              </a:buClr>
              <a:buFont typeface="Wingdings"/>
              <a:buChar char=""/>
            </a:pPr>
            <a:endParaRPr sz="3050">
              <a:latin typeface="Times New Roman"/>
              <a:cs typeface="Times New Roman"/>
            </a:endParaRPr>
          </a:p>
          <a:p>
            <a:pPr marL="332740" marR="8255" indent="-320040">
              <a:lnSpc>
                <a:spcPct val="80000"/>
              </a:lnSpc>
              <a:buClr>
                <a:srgbClr val="DC7F46"/>
              </a:buClr>
              <a:buSzPct val="5909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200" spc="-145" b="1">
                <a:latin typeface="Arial"/>
                <a:cs typeface="Arial"/>
              </a:rPr>
              <a:t>Cevabi </a:t>
            </a:r>
            <a:r>
              <a:rPr dirty="0" sz="2200" spc="-85" b="1">
                <a:latin typeface="Arial"/>
                <a:cs typeface="Arial"/>
              </a:rPr>
              <a:t>hatırlayamadığınızda </a:t>
            </a:r>
            <a:r>
              <a:rPr dirty="0" sz="2200" spc="-110" b="1">
                <a:latin typeface="Arial"/>
                <a:cs typeface="Arial"/>
              </a:rPr>
              <a:t>telaşlanmayınız. </a:t>
            </a:r>
            <a:r>
              <a:rPr dirty="0" sz="2200" spc="-130" b="1">
                <a:latin typeface="Arial"/>
                <a:cs typeface="Arial"/>
              </a:rPr>
              <a:t>İşaret koyarak </a:t>
            </a:r>
            <a:r>
              <a:rPr dirty="0" sz="2200" spc="-125" b="1">
                <a:latin typeface="Arial"/>
                <a:cs typeface="Arial"/>
              </a:rPr>
              <a:t>bir  </a:t>
            </a:r>
            <a:r>
              <a:rPr dirty="0" sz="2200" spc="-110" b="1">
                <a:latin typeface="Arial"/>
                <a:cs typeface="Arial"/>
              </a:rPr>
              <a:t>diğer </a:t>
            </a:r>
            <a:r>
              <a:rPr dirty="0" sz="2200" spc="-85" b="1">
                <a:latin typeface="Arial"/>
                <a:cs typeface="Arial"/>
              </a:rPr>
              <a:t>sayfaya </a:t>
            </a:r>
            <a:r>
              <a:rPr dirty="0" sz="2200" spc="-190" b="1">
                <a:latin typeface="Arial"/>
                <a:cs typeface="Arial"/>
              </a:rPr>
              <a:t>geçerken </a:t>
            </a:r>
            <a:r>
              <a:rPr dirty="0" sz="2200" spc="-95" b="1">
                <a:latin typeface="Arial"/>
                <a:cs typeface="Arial"/>
              </a:rPr>
              <a:t>bilip </a:t>
            </a:r>
            <a:r>
              <a:rPr dirty="0" sz="2200" spc="-170" b="1">
                <a:latin typeface="Arial"/>
                <a:cs typeface="Arial"/>
              </a:rPr>
              <a:t>de </a:t>
            </a:r>
            <a:r>
              <a:rPr dirty="0" sz="2200" spc="-85" b="1">
                <a:latin typeface="Arial"/>
                <a:cs typeface="Arial"/>
              </a:rPr>
              <a:t>hatırlayamadığınız </a:t>
            </a:r>
            <a:r>
              <a:rPr dirty="0" sz="2200" spc="-155" b="1">
                <a:latin typeface="Arial"/>
                <a:cs typeface="Arial"/>
              </a:rPr>
              <a:t>soruya </a:t>
            </a:r>
            <a:r>
              <a:rPr dirty="0" sz="2200" spc="-145" b="1">
                <a:latin typeface="Arial"/>
                <a:cs typeface="Arial"/>
              </a:rPr>
              <a:t>tekrar  </a:t>
            </a:r>
            <a:r>
              <a:rPr dirty="0" sz="2200" spc="-110" b="1">
                <a:latin typeface="Arial"/>
                <a:cs typeface="Arial"/>
              </a:rPr>
              <a:t>bakin. </a:t>
            </a:r>
            <a:r>
              <a:rPr dirty="0" sz="2200" spc="-140" b="1">
                <a:latin typeface="Arial"/>
                <a:cs typeface="Arial"/>
              </a:rPr>
              <a:t>Yine </a:t>
            </a:r>
            <a:r>
              <a:rPr dirty="0" sz="2200" spc="-100" b="1">
                <a:latin typeface="Arial"/>
                <a:cs typeface="Arial"/>
              </a:rPr>
              <a:t>hatırlayamazsanız vaktiniz </a:t>
            </a:r>
            <a:r>
              <a:rPr dirty="0" sz="2200" spc="-90" b="1">
                <a:latin typeface="Arial"/>
                <a:cs typeface="Arial"/>
              </a:rPr>
              <a:t>kaldığında </a:t>
            </a:r>
            <a:r>
              <a:rPr dirty="0" sz="2200" spc="-135" b="1">
                <a:latin typeface="Arial"/>
                <a:cs typeface="Arial"/>
              </a:rPr>
              <a:t>geri  </a:t>
            </a:r>
            <a:r>
              <a:rPr dirty="0" sz="2200" spc="-155" b="1">
                <a:latin typeface="Arial"/>
                <a:cs typeface="Arial"/>
              </a:rPr>
              <a:t>döneceksiniz.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40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67923" y="6558567"/>
            <a:ext cx="2651760" cy="414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65580" y="1917192"/>
            <a:ext cx="7994015" cy="4223385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marL="332740" marR="65405" indent="-320040">
              <a:lnSpc>
                <a:spcPts val="3140"/>
              </a:lnSpc>
              <a:spcBef>
                <a:spcPts val="490"/>
              </a:spcBef>
              <a:buClr>
                <a:srgbClr val="DC7F46"/>
              </a:buClr>
              <a:buSzPct val="58620"/>
              <a:buFont typeface="Wingdings"/>
              <a:buChar char=""/>
              <a:tabLst>
                <a:tab pos="332740" algn="l"/>
                <a:tab pos="1243965" algn="l"/>
              </a:tabLst>
            </a:pPr>
            <a:r>
              <a:rPr dirty="0" sz="2900" spc="-110">
                <a:solidFill>
                  <a:srgbClr val="BF0000"/>
                </a:solidFill>
                <a:latin typeface="Arial"/>
                <a:cs typeface="Arial"/>
              </a:rPr>
              <a:t>Bilgi:	</a:t>
            </a:r>
            <a:r>
              <a:rPr dirty="0" sz="2900" spc="-145">
                <a:latin typeface="Arial"/>
                <a:cs typeface="Arial"/>
              </a:rPr>
              <a:t>Öğrenmeyle kazanılır. </a:t>
            </a:r>
            <a:r>
              <a:rPr dirty="0" sz="2900" spc="-95">
                <a:latin typeface="Arial"/>
                <a:cs typeface="Arial"/>
              </a:rPr>
              <a:t>Tekrarlarla pekiştirilir.  </a:t>
            </a:r>
            <a:r>
              <a:rPr dirty="0" sz="2900" spc="-355">
                <a:latin typeface="Arial"/>
                <a:cs typeface="Arial"/>
              </a:rPr>
              <a:t>Test </a:t>
            </a:r>
            <a:r>
              <a:rPr dirty="0" sz="2900" spc="-260">
                <a:latin typeface="Arial"/>
                <a:cs typeface="Arial"/>
              </a:rPr>
              <a:t>çözme </a:t>
            </a:r>
            <a:r>
              <a:rPr dirty="0" sz="2900" spc="-120">
                <a:latin typeface="Arial"/>
                <a:cs typeface="Arial"/>
              </a:rPr>
              <a:t>tekniğini </a:t>
            </a:r>
            <a:r>
              <a:rPr dirty="0" sz="2900" spc="-200">
                <a:latin typeface="Arial"/>
                <a:cs typeface="Arial"/>
              </a:rPr>
              <a:t>kullanmanın </a:t>
            </a:r>
            <a:r>
              <a:rPr dirty="0" sz="2900" spc="-145">
                <a:latin typeface="Arial"/>
                <a:cs typeface="Arial"/>
              </a:rPr>
              <a:t>temelini teşkil</a:t>
            </a:r>
            <a:r>
              <a:rPr dirty="0" sz="2900" spc="-130">
                <a:latin typeface="Arial"/>
                <a:cs typeface="Arial"/>
              </a:rPr>
              <a:t> </a:t>
            </a:r>
            <a:r>
              <a:rPr dirty="0" sz="2900" spc="-140">
                <a:latin typeface="Arial"/>
                <a:cs typeface="Arial"/>
              </a:rPr>
              <a:t>eder.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90100"/>
              </a:lnSpc>
              <a:spcBef>
                <a:spcPts val="635"/>
              </a:spcBef>
              <a:buClr>
                <a:srgbClr val="DC7F46"/>
              </a:buClr>
              <a:buSzPct val="58620"/>
              <a:buFont typeface="Wingdings"/>
              <a:buChar char=""/>
              <a:tabLst>
                <a:tab pos="332740" algn="l"/>
              </a:tabLst>
            </a:pPr>
            <a:r>
              <a:rPr dirty="0" sz="2900" spc="-280">
                <a:solidFill>
                  <a:srgbClr val="BF0000"/>
                </a:solidFill>
                <a:latin typeface="Arial"/>
                <a:cs typeface="Arial"/>
              </a:rPr>
              <a:t>Yorum: </a:t>
            </a:r>
            <a:r>
              <a:rPr dirty="0" sz="2900" spc="-114">
                <a:latin typeface="Arial"/>
                <a:cs typeface="Arial"/>
              </a:rPr>
              <a:t>Öğrenilen </a:t>
            </a:r>
            <a:r>
              <a:rPr dirty="0" sz="2900" spc="-195">
                <a:latin typeface="Arial"/>
                <a:cs typeface="Arial"/>
              </a:rPr>
              <a:t>ve </a:t>
            </a:r>
            <a:r>
              <a:rPr dirty="0" sz="2900" spc="-45">
                <a:latin typeface="Arial"/>
                <a:cs typeface="Arial"/>
              </a:rPr>
              <a:t>tekrarla </a:t>
            </a:r>
            <a:r>
              <a:rPr dirty="0" sz="2900" spc="-114">
                <a:latin typeface="Arial"/>
                <a:cs typeface="Arial"/>
              </a:rPr>
              <a:t>pekiştirilen </a:t>
            </a:r>
            <a:r>
              <a:rPr dirty="0" sz="2900" spc="-20">
                <a:latin typeface="Arial"/>
                <a:cs typeface="Arial"/>
              </a:rPr>
              <a:t>bilgiyle  </a:t>
            </a:r>
            <a:r>
              <a:rPr dirty="0" sz="2900" spc="-5">
                <a:latin typeface="Arial"/>
                <a:cs typeface="Arial"/>
              </a:rPr>
              <a:t>ilgili </a:t>
            </a:r>
            <a:r>
              <a:rPr dirty="0" sz="2900" spc="-290">
                <a:latin typeface="Arial"/>
                <a:cs typeface="Arial"/>
              </a:rPr>
              <a:t>düşünce </a:t>
            </a:r>
            <a:r>
              <a:rPr dirty="0" sz="2900" spc="-130">
                <a:latin typeface="Arial"/>
                <a:cs typeface="Arial"/>
              </a:rPr>
              <a:t>geliştirme </a:t>
            </a:r>
            <a:r>
              <a:rPr dirty="0" sz="2900" spc="-155">
                <a:latin typeface="Arial"/>
                <a:cs typeface="Arial"/>
              </a:rPr>
              <a:t>veya </a:t>
            </a:r>
            <a:r>
              <a:rPr dirty="0" sz="2900" spc="-30">
                <a:latin typeface="Arial"/>
                <a:cs typeface="Arial"/>
              </a:rPr>
              <a:t>bilgiye farklı </a:t>
            </a:r>
            <a:r>
              <a:rPr dirty="0" sz="2900" spc="-100">
                <a:latin typeface="Arial"/>
                <a:cs typeface="Arial"/>
              </a:rPr>
              <a:t>açılardan  </a:t>
            </a:r>
            <a:r>
              <a:rPr dirty="0" sz="2900" spc="-95">
                <a:latin typeface="Arial"/>
                <a:cs typeface="Arial"/>
              </a:rPr>
              <a:t>bakabilme </a:t>
            </a:r>
            <a:r>
              <a:rPr dirty="0" sz="2900" spc="-285">
                <a:latin typeface="Arial"/>
                <a:cs typeface="Arial"/>
              </a:rPr>
              <a:t>gücünü </a:t>
            </a:r>
            <a:r>
              <a:rPr dirty="0" sz="2900" spc="-10">
                <a:latin typeface="Arial"/>
                <a:cs typeface="Arial"/>
              </a:rPr>
              <a:t>ifade </a:t>
            </a:r>
            <a:r>
              <a:rPr dirty="0" sz="2900" spc="-140">
                <a:latin typeface="Arial"/>
                <a:cs typeface="Arial"/>
              </a:rPr>
              <a:t>eder. </a:t>
            </a:r>
            <a:r>
              <a:rPr dirty="0" sz="2900" spc="-355">
                <a:latin typeface="Arial"/>
                <a:cs typeface="Arial"/>
              </a:rPr>
              <a:t>Test </a:t>
            </a:r>
            <a:r>
              <a:rPr dirty="0" sz="2900" spc="-260">
                <a:latin typeface="Arial"/>
                <a:cs typeface="Arial"/>
              </a:rPr>
              <a:t>çözme </a:t>
            </a:r>
            <a:r>
              <a:rPr dirty="0" sz="2900" spc="-140">
                <a:latin typeface="Arial"/>
                <a:cs typeface="Arial"/>
              </a:rPr>
              <a:t>tekniğinin  geliştirilmesini</a:t>
            </a:r>
            <a:r>
              <a:rPr dirty="0" sz="2900" spc="-105">
                <a:latin typeface="Arial"/>
                <a:cs typeface="Arial"/>
              </a:rPr>
              <a:t> </a:t>
            </a:r>
            <a:r>
              <a:rPr dirty="0" sz="2900" spc="-130">
                <a:latin typeface="Arial"/>
                <a:cs typeface="Arial"/>
              </a:rPr>
              <a:t>sağlar.</a:t>
            </a:r>
            <a:endParaRPr sz="2900">
              <a:latin typeface="Arial"/>
              <a:cs typeface="Arial"/>
            </a:endParaRPr>
          </a:p>
          <a:p>
            <a:pPr marL="332740" marR="99060" indent="-320040">
              <a:lnSpc>
                <a:spcPct val="89900"/>
              </a:lnSpc>
              <a:spcBef>
                <a:spcPts val="690"/>
              </a:spcBef>
              <a:buClr>
                <a:srgbClr val="DC7F46"/>
              </a:buClr>
              <a:buSzPct val="58620"/>
              <a:buFont typeface="Wingdings"/>
              <a:buChar char=""/>
              <a:tabLst>
                <a:tab pos="332740" algn="l"/>
              </a:tabLst>
            </a:pPr>
            <a:r>
              <a:rPr dirty="0" sz="2900" spc="-215">
                <a:solidFill>
                  <a:srgbClr val="BF0000"/>
                </a:solidFill>
                <a:latin typeface="Arial"/>
                <a:cs typeface="Arial"/>
              </a:rPr>
              <a:t>Hız: </a:t>
            </a:r>
            <a:r>
              <a:rPr dirty="0" sz="2900" spc="-160">
                <a:latin typeface="Arial"/>
                <a:cs typeface="Arial"/>
              </a:rPr>
              <a:t>Kazanılan </a:t>
            </a:r>
            <a:r>
              <a:rPr dirty="0" sz="2900" spc="-30">
                <a:latin typeface="Arial"/>
                <a:cs typeface="Arial"/>
              </a:rPr>
              <a:t>bilgiye </a:t>
            </a:r>
            <a:r>
              <a:rPr dirty="0" sz="2900" spc="-195">
                <a:latin typeface="Arial"/>
                <a:cs typeface="Arial"/>
              </a:rPr>
              <a:t>ve </a:t>
            </a:r>
            <a:r>
              <a:rPr dirty="0" sz="2900" spc="-80">
                <a:latin typeface="Arial"/>
                <a:cs typeface="Arial"/>
              </a:rPr>
              <a:t>elde </a:t>
            </a:r>
            <a:r>
              <a:rPr dirty="0" sz="2900" spc="-110">
                <a:latin typeface="Arial"/>
                <a:cs typeface="Arial"/>
              </a:rPr>
              <a:t>edilen </a:t>
            </a:r>
            <a:r>
              <a:rPr dirty="0" sz="2900" spc="-204">
                <a:latin typeface="Arial"/>
                <a:cs typeface="Arial"/>
              </a:rPr>
              <a:t>yorum </a:t>
            </a:r>
            <a:r>
              <a:rPr dirty="0" sz="2900" spc="-254">
                <a:latin typeface="Arial"/>
                <a:cs typeface="Arial"/>
              </a:rPr>
              <a:t>gücüne  </a:t>
            </a:r>
            <a:r>
              <a:rPr dirty="0" sz="2900" spc="-10">
                <a:latin typeface="Arial"/>
                <a:cs typeface="Arial"/>
              </a:rPr>
              <a:t>ait </a:t>
            </a:r>
            <a:r>
              <a:rPr dirty="0" sz="2900" spc="-114">
                <a:latin typeface="Arial"/>
                <a:cs typeface="Arial"/>
              </a:rPr>
              <a:t>problemlerin </a:t>
            </a:r>
            <a:r>
              <a:rPr dirty="0" sz="2900" spc="-204">
                <a:latin typeface="Arial"/>
                <a:cs typeface="Arial"/>
              </a:rPr>
              <a:t>zaman </a:t>
            </a:r>
            <a:r>
              <a:rPr dirty="0" sz="2900" spc="-210">
                <a:latin typeface="Arial"/>
                <a:cs typeface="Arial"/>
              </a:rPr>
              <a:t>sınırlaması </a:t>
            </a:r>
            <a:r>
              <a:rPr dirty="0" sz="2900" spc="-140">
                <a:latin typeface="Arial"/>
                <a:cs typeface="Arial"/>
              </a:rPr>
              <a:t>içinde  </a:t>
            </a:r>
            <a:r>
              <a:rPr dirty="0" sz="2900" spc="-195">
                <a:latin typeface="Arial"/>
                <a:cs typeface="Arial"/>
              </a:rPr>
              <a:t>çözülmesidir. </a:t>
            </a:r>
            <a:r>
              <a:rPr dirty="0" sz="2900" spc="-215">
                <a:latin typeface="Arial"/>
                <a:cs typeface="Arial"/>
              </a:rPr>
              <a:t>Hız, </a:t>
            </a:r>
            <a:r>
              <a:rPr dirty="0" sz="2900" spc="-175">
                <a:latin typeface="Arial"/>
                <a:cs typeface="Arial"/>
              </a:rPr>
              <a:t>test </a:t>
            </a:r>
            <a:r>
              <a:rPr dirty="0" sz="2900" spc="-190">
                <a:latin typeface="Arial"/>
                <a:cs typeface="Arial"/>
              </a:rPr>
              <a:t>çözerken </a:t>
            </a:r>
            <a:r>
              <a:rPr dirty="0" sz="2900" spc="-200">
                <a:latin typeface="Arial"/>
                <a:cs typeface="Arial"/>
              </a:rPr>
              <a:t>zamanı </a:t>
            </a:r>
            <a:r>
              <a:rPr dirty="0" sz="2900" spc="-60">
                <a:latin typeface="Arial"/>
                <a:cs typeface="Arial"/>
              </a:rPr>
              <a:t>etkili </a:t>
            </a:r>
            <a:r>
              <a:rPr dirty="0" sz="2900" spc="-145">
                <a:latin typeface="Arial"/>
                <a:cs typeface="Arial"/>
              </a:rPr>
              <a:t>şekilde  </a:t>
            </a:r>
            <a:r>
              <a:rPr dirty="0" sz="2900" spc="-170">
                <a:latin typeface="Arial"/>
                <a:cs typeface="Arial"/>
              </a:rPr>
              <a:t>kullanmanıza </a:t>
            </a:r>
            <a:r>
              <a:rPr dirty="0" sz="2900" spc="-105">
                <a:latin typeface="Arial"/>
                <a:cs typeface="Arial"/>
              </a:rPr>
              <a:t>yardim</a:t>
            </a:r>
            <a:r>
              <a:rPr dirty="0" sz="2900" spc="45">
                <a:latin typeface="Arial"/>
                <a:cs typeface="Arial"/>
              </a:rPr>
              <a:t> </a:t>
            </a:r>
            <a:r>
              <a:rPr dirty="0" sz="2900" spc="-140">
                <a:latin typeface="Arial"/>
                <a:cs typeface="Arial"/>
              </a:rPr>
              <a:t>eder.</a:t>
            </a:r>
            <a:endParaRPr sz="2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7044" y="1612391"/>
            <a:ext cx="1066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07484" y="6650735"/>
            <a:ext cx="222059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367923" y="6546816"/>
            <a:ext cx="3291840" cy="3779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26336"/>
            <a:ext cx="7908925" cy="4445000"/>
          </a:xfrm>
          <a:prstGeom prst="rect">
            <a:avLst/>
          </a:prstGeom>
        </p:spPr>
        <p:txBody>
          <a:bodyPr wrap="square" lIns="0" tIns="49530" rIns="0" bIns="0" rtlCol="0" vert="horz">
            <a:spAutoFit/>
          </a:bodyPr>
          <a:lstStyle/>
          <a:p>
            <a:pPr marL="332740" marR="5080" indent="-320040">
              <a:lnSpc>
                <a:spcPct val="90100"/>
              </a:lnSpc>
              <a:spcBef>
                <a:spcPts val="39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45" b="1">
                <a:latin typeface="Arial"/>
                <a:cs typeface="Arial"/>
              </a:rPr>
              <a:t>Bir </a:t>
            </a:r>
            <a:r>
              <a:rPr dirty="0" sz="2500" spc="-195" b="1">
                <a:latin typeface="Arial"/>
                <a:cs typeface="Arial"/>
              </a:rPr>
              <a:t>bölümden </a:t>
            </a:r>
            <a:r>
              <a:rPr dirty="0" sz="2500" spc="-130" b="1">
                <a:latin typeface="Arial"/>
                <a:cs typeface="Arial"/>
              </a:rPr>
              <a:t>diğer </a:t>
            </a:r>
            <a:r>
              <a:rPr dirty="0" sz="2500" spc="-150" b="1">
                <a:latin typeface="Arial"/>
                <a:cs typeface="Arial"/>
              </a:rPr>
              <a:t>bir </a:t>
            </a:r>
            <a:r>
              <a:rPr dirty="0" sz="2500" spc="-190" b="1">
                <a:latin typeface="Arial"/>
                <a:cs typeface="Arial"/>
              </a:rPr>
              <a:t>bölüme </a:t>
            </a:r>
            <a:r>
              <a:rPr dirty="0" sz="2500" spc="-220" b="1">
                <a:latin typeface="Arial"/>
                <a:cs typeface="Arial"/>
              </a:rPr>
              <a:t>geçerken </a:t>
            </a:r>
            <a:r>
              <a:rPr dirty="0" sz="2500" spc="-135" b="1">
                <a:latin typeface="Arial"/>
                <a:cs typeface="Arial"/>
              </a:rPr>
              <a:t>zaman  </a:t>
            </a:r>
            <a:r>
              <a:rPr dirty="0" sz="2500" spc="-180" b="1">
                <a:latin typeface="Arial"/>
                <a:cs typeface="Arial"/>
              </a:rPr>
              <a:t>kaybetmeden </a:t>
            </a:r>
            <a:r>
              <a:rPr dirty="0" sz="2500" spc="-105" b="1">
                <a:latin typeface="Arial"/>
                <a:cs typeface="Arial"/>
              </a:rPr>
              <a:t>zihninizi </a:t>
            </a:r>
            <a:r>
              <a:rPr dirty="0" sz="2500" spc="-150" b="1">
                <a:latin typeface="Arial"/>
                <a:cs typeface="Arial"/>
              </a:rPr>
              <a:t>ve </a:t>
            </a:r>
            <a:r>
              <a:rPr dirty="0" sz="2500" spc="-145" b="1">
                <a:latin typeface="Arial"/>
                <a:cs typeface="Arial"/>
              </a:rPr>
              <a:t>bedeninizi </a:t>
            </a:r>
            <a:r>
              <a:rPr dirty="0" sz="2500" spc="-125" b="1">
                <a:latin typeface="Arial"/>
                <a:cs typeface="Arial"/>
              </a:rPr>
              <a:t>dinlendiriniz.  Gözlerinizi </a:t>
            </a:r>
            <a:r>
              <a:rPr dirty="0" sz="2500" spc="-135" b="1">
                <a:latin typeface="Arial"/>
                <a:cs typeface="Arial"/>
              </a:rPr>
              <a:t>kapatarak </a:t>
            </a:r>
            <a:r>
              <a:rPr dirty="0" sz="2500" spc="-170" b="1">
                <a:latin typeface="Arial"/>
                <a:cs typeface="Arial"/>
              </a:rPr>
              <a:t>derin </a:t>
            </a:r>
            <a:r>
              <a:rPr dirty="0" sz="2500" spc="-190" b="1">
                <a:latin typeface="Arial"/>
                <a:cs typeface="Arial"/>
              </a:rPr>
              <a:t>nefes </a:t>
            </a:r>
            <a:r>
              <a:rPr dirty="0" sz="2500" spc="-95" b="1">
                <a:latin typeface="Arial"/>
                <a:cs typeface="Arial"/>
              </a:rPr>
              <a:t>alabilir </a:t>
            </a:r>
            <a:r>
              <a:rPr dirty="0" sz="2500" spc="-150" b="1">
                <a:latin typeface="Arial"/>
                <a:cs typeface="Arial"/>
              </a:rPr>
              <a:t>ve </a:t>
            </a:r>
            <a:r>
              <a:rPr dirty="0" sz="2500" spc="-229" b="1">
                <a:latin typeface="Arial"/>
                <a:cs typeface="Arial"/>
              </a:rPr>
              <a:t>bu </a:t>
            </a:r>
            <a:r>
              <a:rPr dirty="0" sz="2500" spc="-195" b="1">
                <a:latin typeface="Arial"/>
                <a:cs typeface="Arial"/>
              </a:rPr>
              <a:t>testin </a:t>
            </a:r>
            <a:r>
              <a:rPr dirty="0" sz="2500" spc="-265" b="1">
                <a:latin typeface="Arial"/>
                <a:cs typeface="Arial"/>
              </a:rPr>
              <a:t>çok  </a:t>
            </a:r>
            <a:r>
              <a:rPr dirty="0" sz="2500" spc="-55" b="1">
                <a:latin typeface="Arial"/>
                <a:cs typeface="Arial"/>
              </a:rPr>
              <a:t>iyi </a:t>
            </a:r>
            <a:r>
              <a:rPr dirty="0" sz="2500" spc="-200" b="1">
                <a:latin typeface="Arial"/>
                <a:cs typeface="Arial"/>
              </a:rPr>
              <a:t>geçeceği </a:t>
            </a:r>
            <a:r>
              <a:rPr dirty="0" sz="2500" spc="-155" b="1">
                <a:latin typeface="Arial"/>
                <a:cs typeface="Arial"/>
              </a:rPr>
              <a:t>telkinlerinde</a:t>
            </a:r>
            <a:r>
              <a:rPr dirty="0" sz="2500" spc="-335" b="1">
                <a:latin typeface="Arial"/>
                <a:cs typeface="Arial"/>
              </a:rPr>
              <a:t> </a:t>
            </a:r>
            <a:r>
              <a:rPr dirty="0" sz="2500" spc="-135" b="1">
                <a:latin typeface="Arial"/>
                <a:cs typeface="Arial"/>
              </a:rPr>
              <a:t>bulunabilirsiniz.</a:t>
            </a:r>
            <a:endParaRPr sz="2500">
              <a:latin typeface="Arial"/>
              <a:cs typeface="Arial"/>
            </a:endParaRPr>
          </a:p>
          <a:p>
            <a:pPr marL="332740" marR="807720" indent="-320040">
              <a:lnSpc>
                <a:spcPct val="89600"/>
              </a:lnSpc>
              <a:spcBef>
                <a:spcPts val="72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85" b="1">
                <a:latin typeface="Arial"/>
                <a:cs typeface="Arial"/>
              </a:rPr>
              <a:t>Yorulduğunuz </a:t>
            </a:r>
            <a:r>
              <a:rPr dirty="0" sz="2500" spc="-135" b="1">
                <a:latin typeface="Arial"/>
                <a:cs typeface="Arial"/>
              </a:rPr>
              <a:t>zaman </a:t>
            </a:r>
            <a:r>
              <a:rPr dirty="0" sz="2500" spc="-200" b="1">
                <a:latin typeface="Arial"/>
                <a:cs typeface="Arial"/>
              </a:rPr>
              <a:t>bedensel </a:t>
            </a:r>
            <a:r>
              <a:rPr dirty="0" sz="2500" spc="-155" b="1">
                <a:latin typeface="Arial"/>
                <a:cs typeface="Arial"/>
              </a:rPr>
              <a:t>egzersiz </a:t>
            </a:r>
            <a:r>
              <a:rPr dirty="0" sz="2500" spc="-120" b="1">
                <a:latin typeface="Arial"/>
                <a:cs typeface="Arial"/>
              </a:rPr>
              <a:t>yapın </a:t>
            </a:r>
            <a:r>
              <a:rPr dirty="0" sz="2500" spc="-260" b="1">
                <a:latin typeface="Arial"/>
                <a:cs typeface="Arial"/>
              </a:rPr>
              <a:t>(Ses  </a:t>
            </a:r>
            <a:r>
              <a:rPr dirty="0" sz="2500" spc="-155" b="1">
                <a:latin typeface="Arial"/>
                <a:cs typeface="Arial"/>
              </a:rPr>
              <a:t>çıkarmadan, </a:t>
            </a:r>
            <a:r>
              <a:rPr dirty="0" sz="2500" spc="-130" b="1">
                <a:latin typeface="Arial"/>
                <a:cs typeface="Arial"/>
              </a:rPr>
              <a:t>kollar, </a:t>
            </a:r>
            <a:r>
              <a:rPr dirty="0" sz="2500" spc="-105" b="1">
                <a:latin typeface="Arial"/>
                <a:cs typeface="Arial"/>
              </a:rPr>
              <a:t>ayaklar </a:t>
            </a:r>
            <a:r>
              <a:rPr dirty="0" sz="2500" spc="-150" b="1">
                <a:latin typeface="Arial"/>
                <a:cs typeface="Arial"/>
              </a:rPr>
              <a:t>ve </a:t>
            </a:r>
            <a:r>
              <a:rPr dirty="0" sz="2500" spc="-130" b="1">
                <a:latin typeface="Arial"/>
                <a:cs typeface="Arial"/>
              </a:rPr>
              <a:t>başınızı </a:t>
            </a:r>
            <a:r>
              <a:rPr dirty="0" sz="2500" spc="-170" b="1">
                <a:latin typeface="Arial"/>
                <a:cs typeface="Arial"/>
              </a:rPr>
              <a:t>hareket  </a:t>
            </a:r>
            <a:r>
              <a:rPr dirty="0" sz="2500" spc="-125" b="1">
                <a:latin typeface="Arial"/>
                <a:cs typeface="Arial"/>
              </a:rPr>
              <a:t>ettirebilirsiniz).</a:t>
            </a:r>
            <a:endParaRPr sz="2500">
              <a:latin typeface="Arial"/>
              <a:cs typeface="Arial"/>
            </a:endParaRPr>
          </a:p>
          <a:p>
            <a:pPr marL="332740" marR="105410" indent="-320040">
              <a:lnSpc>
                <a:spcPts val="2690"/>
              </a:lnSpc>
              <a:spcBef>
                <a:spcPts val="75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240" b="1">
                <a:latin typeface="Arial"/>
                <a:cs typeface="Arial"/>
              </a:rPr>
              <a:t>Sik </a:t>
            </a:r>
            <a:r>
              <a:rPr dirty="0" sz="2500" spc="-195" b="1">
                <a:latin typeface="Arial"/>
                <a:cs typeface="Arial"/>
              </a:rPr>
              <a:t>sik </a:t>
            </a:r>
            <a:r>
              <a:rPr dirty="0" sz="2500" spc="-165" b="1">
                <a:latin typeface="Arial"/>
                <a:cs typeface="Arial"/>
              </a:rPr>
              <a:t>saate </a:t>
            </a:r>
            <a:r>
              <a:rPr dirty="0" sz="2500" spc="-170" b="1">
                <a:latin typeface="Arial"/>
                <a:cs typeface="Arial"/>
              </a:rPr>
              <a:t>bakmak </a:t>
            </a:r>
            <a:r>
              <a:rPr dirty="0" sz="2500" spc="-150" b="1">
                <a:latin typeface="Arial"/>
                <a:cs typeface="Arial"/>
              </a:rPr>
              <a:t>yerine </a:t>
            </a:r>
            <a:r>
              <a:rPr dirty="0" sz="2500" spc="-170" b="1">
                <a:latin typeface="Arial"/>
                <a:cs typeface="Arial"/>
              </a:rPr>
              <a:t>bölümler </a:t>
            </a:r>
            <a:r>
              <a:rPr dirty="0" sz="2500" spc="-150" b="1">
                <a:latin typeface="Arial"/>
                <a:cs typeface="Arial"/>
              </a:rPr>
              <a:t>arasında </a:t>
            </a:r>
            <a:r>
              <a:rPr dirty="0" sz="2500" spc="-135" b="1">
                <a:latin typeface="Arial"/>
                <a:cs typeface="Arial"/>
              </a:rPr>
              <a:t>saatinize  </a:t>
            </a:r>
            <a:r>
              <a:rPr dirty="0" sz="2500" spc="-110" b="1">
                <a:latin typeface="Arial"/>
                <a:cs typeface="Arial"/>
              </a:rPr>
              <a:t>bakiniz. </a:t>
            </a:r>
            <a:r>
              <a:rPr dirty="0" sz="2500" spc="-250" b="1">
                <a:latin typeface="Arial"/>
                <a:cs typeface="Arial"/>
              </a:rPr>
              <a:t>Çok </a:t>
            </a:r>
            <a:r>
              <a:rPr dirty="0" sz="2500" spc="-195" b="1">
                <a:latin typeface="Arial"/>
                <a:cs typeface="Arial"/>
              </a:rPr>
              <a:t>sik </a:t>
            </a:r>
            <a:r>
              <a:rPr dirty="0" sz="2500" spc="-165" b="1">
                <a:latin typeface="Arial"/>
                <a:cs typeface="Arial"/>
              </a:rPr>
              <a:t>saate </a:t>
            </a:r>
            <a:r>
              <a:rPr dirty="0" sz="2500" spc="-170" b="1">
                <a:latin typeface="Arial"/>
                <a:cs typeface="Arial"/>
              </a:rPr>
              <a:t>bakmak </a:t>
            </a:r>
            <a:r>
              <a:rPr dirty="0" sz="2500" spc="-125" b="1">
                <a:latin typeface="Arial"/>
                <a:cs typeface="Arial"/>
              </a:rPr>
              <a:t>sizi</a:t>
            </a:r>
            <a:r>
              <a:rPr dirty="0" sz="2500" spc="295" b="1">
                <a:latin typeface="Arial"/>
                <a:cs typeface="Arial"/>
              </a:rPr>
              <a:t> </a:t>
            </a:r>
            <a:r>
              <a:rPr dirty="0" sz="2500" spc="-130" b="1">
                <a:latin typeface="Arial"/>
                <a:cs typeface="Arial"/>
              </a:rPr>
              <a:t>telaşlandırabilir.</a:t>
            </a:r>
            <a:endParaRPr sz="2500">
              <a:latin typeface="Arial"/>
              <a:cs typeface="Arial"/>
            </a:endParaRPr>
          </a:p>
          <a:p>
            <a:pPr marL="332740" marR="1233805" indent="-320040">
              <a:lnSpc>
                <a:spcPct val="90000"/>
              </a:lnSpc>
              <a:spcBef>
                <a:spcPts val="67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500" spc="-110" b="1">
                <a:latin typeface="Arial"/>
                <a:cs typeface="Arial"/>
              </a:rPr>
              <a:t>Özellikle </a:t>
            </a:r>
            <a:r>
              <a:rPr dirty="0" sz="2500" spc="-90" b="1">
                <a:latin typeface="Arial"/>
                <a:cs typeface="Arial"/>
              </a:rPr>
              <a:t>alanınızla </a:t>
            </a:r>
            <a:r>
              <a:rPr dirty="0" sz="2500" spc="-75" b="1">
                <a:latin typeface="Arial"/>
                <a:cs typeface="Arial"/>
              </a:rPr>
              <a:t>ilgili </a:t>
            </a:r>
            <a:r>
              <a:rPr dirty="0" sz="2500" spc="-215" b="1">
                <a:latin typeface="Arial"/>
                <a:cs typeface="Arial"/>
              </a:rPr>
              <a:t>tüm </a:t>
            </a:r>
            <a:r>
              <a:rPr dirty="0" sz="2500" spc="-165" b="1">
                <a:latin typeface="Arial"/>
                <a:cs typeface="Arial"/>
              </a:rPr>
              <a:t>sorulara </a:t>
            </a:r>
            <a:r>
              <a:rPr dirty="0" sz="2500" spc="-130" b="1">
                <a:latin typeface="Arial"/>
                <a:cs typeface="Arial"/>
              </a:rPr>
              <a:t>bakin. </a:t>
            </a:r>
            <a:r>
              <a:rPr dirty="0" sz="2500" spc="-40" b="1">
                <a:latin typeface="Arial"/>
                <a:cs typeface="Arial"/>
              </a:rPr>
              <a:t>İyi  </a:t>
            </a:r>
            <a:r>
              <a:rPr dirty="0" sz="2500" spc="-114" b="1">
                <a:latin typeface="Arial"/>
                <a:cs typeface="Arial"/>
              </a:rPr>
              <a:t>bilmediğiniz </a:t>
            </a:r>
            <a:r>
              <a:rPr dirty="0" sz="2500" spc="-155" b="1">
                <a:latin typeface="Arial"/>
                <a:cs typeface="Arial"/>
              </a:rPr>
              <a:t>konuların </a:t>
            </a:r>
            <a:r>
              <a:rPr dirty="0" sz="2500" spc="-165" b="1">
                <a:latin typeface="Arial"/>
                <a:cs typeface="Arial"/>
              </a:rPr>
              <a:t>sorularından </a:t>
            </a:r>
            <a:r>
              <a:rPr dirty="0" sz="2500" spc="-125" b="1">
                <a:latin typeface="Arial"/>
                <a:cs typeface="Arial"/>
              </a:rPr>
              <a:t>bile </a:t>
            </a:r>
            <a:r>
              <a:rPr dirty="0" sz="2500" spc="-175" b="1">
                <a:latin typeface="Arial"/>
                <a:cs typeface="Arial"/>
              </a:rPr>
              <a:t>puan  </a:t>
            </a:r>
            <a:r>
              <a:rPr dirty="0" sz="2500" spc="-130" b="1">
                <a:latin typeface="Arial"/>
                <a:cs typeface="Arial"/>
              </a:rPr>
              <a:t>çıkartabilirsiniz.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41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391888" y="6618471"/>
            <a:ext cx="2639568" cy="3413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80744" y="1942083"/>
            <a:ext cx="8168640" cy="4511040"/>
          </a:xfrm>
          <a:custGeom>
            <a:avLst/>
            <a:gdLst/>
            <a:ahLst/>
            <a:cxnLst/>
            <a:rect l="l" t="t" r="r" b="b"/>
            <a:pathLst>
              <a:path w="8168640" h="4511040">
                <a:moveTo>
                  <a:pt x="8168639" y="0"/>
                </a:moveTo>
                <a:lnTo>
                  <a:pt x="0" y="0"/>
                </a:lnTo>
                <a:lnTo>
                  <a:pt x="0" y="4511040"/>
                </a:lnTo>
                <a:lnTo>
                  <a:pt x="8168639" y="4511040"/>
                </a:lnTo>
                <a:lnTo>
                  <a:pt x="8168639" y="4501896"/>
                </a:lnTo>
                <a:lnTo>
                  <a:pt x="15240" y="4501896"/>
                </a:lnTo>
                <a:lnTo>
                  <a:pt x="9144" y="4495800"/>
                </a:lnTo>
                <a:lnTo>
                  <a:pt x="15240" y="4495800"/>
                </a:lnTo>
                <a:lnTo>
                  <a:pt x="15240" y="15239"/>
                </a:lnTo>
                <a:lnTo>
                  <a:pt x="9143" y="15239"/>
                </a:lnTo>
                <a:lnTo>
                  <a:pt x="15240" y="6095"/>
                </a:lnTo>
                <a:lnTo>
                  <a:pt x="8168639" y="6095"/>
                </a:lnTo>
                <a:lnTo>
                  <a:pt x="8168639" y="0"/>
                </a:lnTo>
                <a:close/>
              </a:path>
              <a:path w="8168640" h="4511040">
                <a:moveTo>
                  <a:pt x="15240" y="4495800"/>
                </a:moveTo>
                <a:lnTo>
                  <a:pt x="9144" y="4495800"/>
                </a:lnTo>
                <a:lnTo>
                  <a:pt x="15240" y="4501896"/>
                </a:lnTo>
                <a:lnTo>
                  <a:pt x="15240" y="4495800"/>
                </a:lnTo>
                <a:close/>
              </a:path>
              <a:path w="8168640" h="4511040">
                <a:moveTo>
                  <a:pt x="8153400" y="4495800"/>
                </a:moveTo>
                <a:lnTo>
                  <a:pt x="15240" y="4495800"/>
                </a:lnTo>
                <a:lnTo>
                  <a:pt x="15240" y="4501896"/>
                </a:lnTo>
                <a:lnTo>
                  <a:pt x="8153400" y="4501896"/>
                </a:lnTo>
                <a:lnTo>
                  <a:pt x="8153400" y="4495800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8153400" y="4501896"/>
                </a:lnTo>
                <a:lnTo>
                  <a:pt x="8162544" y="4495800"/>
                </a:lnTo>
                <a:lnTo>
                  <a:pt x="8168639" y="4495800"/>
                </a:lnTo>
                <a:lnTo>
                  <a:pt x="8168639" y="15239"/>
                </a:lnTo>
                <a:lnTo>
                  <a:pt x="8162544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4495800"/>
                </a:moveTo>
                <a:lnTo>
                  <a:pt x="8162544" y="4495800"/>
                </a:lnTo>
                <a:lnTo>
                  <a:pt x="8153400" y="4501896"/>
                </a:lnTo>
                <a:lnTo>
                  <a:pt x="8168639" y="4501896"/>
                </a:lnTo>
                <a:lnTo>
                  <a:pt x="8168639" y="4495800"/>
                </a:lnTo>
                <a:close/>
              </a:path>
              <a:path w="8168640" h="4511040">
                <a:moveTo>
                  <a:pt x="15240" y="6095"/>
                </a:moveTo>
                <a:lnTo>
                  <a:pt x="9143" y="15239"/>
                </a:lnTo>
                <a:lnTo>
                  <a:pt x="15240" y="15239"/>
                </a:lnTo>
                <a:lnTo>
                  <a:pt x="15240" y="6095"/>
                </a:lnTo>
                <a:close/>
              </a:path>
              <a:path w="8168640" h="4511040">
                <a:moveTo>
                  <a:pt x="8153400" y="6095"/>
                </a:moveTo>
                <a:lnTo>
                  <a:pt x="15240" y="6095"/>
                </a:lnTo>
                <a:lnTo>
                  <a:pt x="15240" y="15239"/>
                </a:lnTo>
                <a:lnTo>
                  <a:pt x="8153400" y="15239"/>
                </a:lnTo>
                <a:lnTo>
                  <a:pt x="8153400" y="6095"/>
                </a:lnTo>
                <a:close/>
              </a:path>
              <a:path w="8168640" h="4511040">
                <a:moveTo>
                  <a:pt x="8168639" y="6095"/>
                </a:moveTo>
                <a:lnTo>
                  <a:pt x="8153400" y="6095"/>
                </a:lnTo>
                <a:lnTo>
                  <a:pt x="8162544" y="15239"/>
                </a:lnTo>
                <a:lnTo>
                  <a:pt x="8168639" y="15239"/>
                </a:lnTo>
                <a:lnTo>
                  <a:pt x="8168639" y="6095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20240"/>
            <a:ext cx="7814309" cy="4319270"/>
          </a:xfrm>
          <a:prstGeom prst="rect">
            <a:avLst/>
          </a:prstGeom>
        </p:spPr>
        <p:txBody>
          <a:bodyPr wrap="square" lIns="0" tIns="55879" rIns="0" bIns="0" rtlCol="0" vert="horz">
            <a:spAutoFit/>
          </a:bodyPr>
          <a:lstStyle/>
          <a:p>
            <a:pPr marL="332740" marR="43815" indent="-320040">
              <a:lnSpc>
                <a:spcPct val="89900"/>
              </a:lnSpc>
              <a:spcBef>
                <a:spcPts val="439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85" b="1">
                <a:latin typeface="Arial"/>
                <a:cs typeface="Arial"/>
              </a:rPr>
              <a:t>Sınav </a:t>
            </a:r>
            <a:r>
              <a:rPr dirty="0" sz="2700" spc="-240" b="1">
                <a:latin typeface="Arial"/>
                <a:cs typeface="Arial"/>
              </a:rPr>
              <a:t>süresince </a:t>
            </a:r>
            <a:r>
              <a:rPr dirty="0" sz="2700" spc="-130" b="1">
                <a:latin typeface="Arial"/>
                <a:cs typeface="Arial"/>
              </a:rPr>
              <a:t>moraliniz </a:t>
            </a:r>
            <a:r>
              <a:rPr dirty="0" sz="2700" spc="-150" b="1">
                <a:latin typeface="Arial"/>
                <a:cs typeface="Arial"/>
              </a:rPr>
              <a:t>bozulduğunda,  </a:t>
            </a:r>
            <a:r>
              <a:rPr dirty="0" sz="2700" spc="-195" b="1">
                <a:latin typeface="Arial"/>
                <a:cs typeface="Arial"/>
              </a:rPr>
              <a:t>konsantrasyonunuz </a:t>
            </a:r>
            <a:r>
              <a:rPr dirty="0" sz="2700" spc="-105" b="1">
                <a:latin typeface="Arial"/>
                <a:cs typeface="Arial"/>
              </a:rPr>
              <a:t>dağıldığında </a:t>
            </a:r>
            <a:r>
              <a:rPr dirty="0" sz="2700" spc="-145" b="1">
                <a:latin typeface="Arial"/>
                <a:cs typeface="Arial"/>
              </a:rPr>
              <a:t>ve </a:t>
            </a:r>
            <a:r>
              <a:rPr dirty="0" sz="2700" spc="-175" b="1">
                <a:latin typeface="Arial"/>
                <a:cs typeface="Arial"/>
              </a:rPr>
              <a:t>yorgunluk  </a:t>
            </a:r>
            <a:r>
              <a:rPr dirty="0" sz="2700" spc="-165" b="1">
                <a:latin typeface="Arial"/>
                <a:cs typeface="Arial"/>
              </a:rPr>
              <a:t>hissettiğinizde </a:t>
            </a:r>
            <a:r>
              <a:rPr dirty="0" sz="2700" spc="-204" b="1">
                <a:latin typeface="Arial"/>
                <a:cs typeface="Arial"/>
              </a:rPr>
              <a:t>nefes </a:t>
            </a:r>
            <a:r>
              <a:rPr dirty="0" sz="2700" spc="-155" b="1">
                <a:latin typeface="Arial"/>
                <a:cs typeface="Arial"/>
              </a:rPr>
              <a:t>egzersizi </a:t>
            </a:r>
            <a:r>
              <a:rPr dirty="0" sz="2700" spc="-120" b="1">
                <a:latin typeface="Arial"/>
                <a:cs typeface="Arial"/>
              </a:rPr>
              <a:t>yapabilirsiniz. </a:t>
            </a:r>
            <a:r>
              <a:rPr dirty="0" sz="2700" spc="-275" b="1">
                <a:latin typeface="Arial"/>
                <a:cs typeface="Arial"/>
              </a:rPr>
              <a:t>Bunun  </a:t>
            </a:r>
            <a:r>
              <a:rPr dirty="0" sz="2700" spc="-185" b="1">
                <a:latin typeface="Arial"/>
                <a:cs typeface="Arial"/>
              </a:rPr>
              <a:t>için </a:t>
            </a:r>
            <a:r>
              <a:rPr dirty="0" sz="2700" spc="-65" b="1">
                <a:latin typeface="Arial"/>
                <a:cs typeface="Arial"/>
              </a:rPr>
              <a:t>10-15 </a:t>
            </a:r>
            <a:r>
              <a:rPr dirty="0" sz="2700" spc="-160" b="1">
                <a:latin typeface="Arial"/>
                <a:cs typeface="Arial"/>
              </a:rPr>
              <a:t>saniye </a:t>
            </a:r>
            <a:r>
              <a:rPr dirty="0" sz="2700" spc="-120" b="1">
                <a:latin typeface="Arial"/>
                <a:cs typeface="Arial"/>
              </a:rPr>
              <a:t>arkanıza </a:t>
            </a:r>
            <a:r>
              <a:rPr dirty="0" sz="2700" spc="-170" b="1">
                <a:latin typeface="Arial"/>
                <a:cs typeface="Arial"/>
              </a:rPr>
              <a:t>rahatça </a:t>
            </a:r>
            <a:r>
              <a:rPr dirty="0" sz="2700" spc="-135" b="1">
                <a:latin typeface="Arial"/>
                <a:cs typeface="Arial"/>
              </a:rPr>
              <a:t>yaslanarak  </a:t>
            </a:r>
            <a:r>
              <a:rPr dirty="0" sz="2700" spc="-215" b="1">
                <a:latin typeface="Arial"/>
                <a:cs typeface="Arial"/>
              </a:rPr>
              <a:t>derince </a:t>
            </a:r>
            <a:r>
              <a:rPr dirty="0" sz="2700" spc="-204" b="1">
                <a:latin typeface="Arial"/>
                <a:cs typeface="Arial"/>
              </a:rPr>
              <a:t>nefes </a:t>
            </a:r>
            <a:r>
              <a:rPr dirty="0" sz="2700" spc="-100" b="1">
                <a:latin typeface="Arial"/>
                <a:cs typeface="Arial"/>
              </a:rPr>
              <a:t>alin </a:t>
            </a:r>
            <a:r>
              <a:rPr dirty="0" sz="2700" spc="-145" b="1">
                <a:latin typeface="Arial"/>
                <a:cs typeface="Arial"/>
              </a:rPr>
              <a:t>ve </a:t>
            </a:r>
            <a:r>
              <a:rPr dirty="0" sz="2700" spc="-90" b="1">
                <a:latin typeface="Arial"/>
                <a:cs typeface="Arial"/>
              </a:rPr>
              <a:t>aldığınız </a:t>
            </a:r>
            <a:r>
              <a:rPr dirty="0" sz="2700" spc="-180" b="1">
                <a:latin typeface="Arial"/>
                <a:cs typeface="Arial"/>
              </a:rPr>
              <a:t>nefesi </a:t>
            </a:r>
            <a:r>
              <a:rPr dirty="0" sz="2700" spc="-160" b="1">
                <a:latin typeface="Arial"/>
                <a:cs typeface="Arial"/>
              </a:rPr>
              <a:t>bir </a:t>
            </a:r>
            <a:r>
              <a:rPr dirty="0" sz="2700" spc="-170" b="1">
                <a:latin typeface="Arial"/>
                <a:cs typeface="Arial"/>
              </a:rPr>
              <a:t>miktar  </a:t>
            </a:r>
            <a:r>
              <a:rPr dirty="0" sz="2700" spc="-160" b="1">
                <a:latin typeface="Arial"/>
                <a:cs typeface="Arial"/>
              </a:rPr>
              <a:t>içinizde </a:t>
            </a:r>
            <a:r>
              <a:rPr dirty="0" sz="2700" spc="-165" b="1">
                <a:latin typeface="Arial"/>
                <a:cs typeface="Arial"/>
              </a:rPr>
              <a:t>tutarak </a:t>
            </a:r>
            <a:r>
              <a:rPr dirty="0" sz="2700" spc="-190" b="1">
                <a:latin typeface="Arial"/>
                <a:cs typeface="Arial"/>
              </a:rPr>
              <a:t>burnunuzdan </a:t>
            </a:r>
            <a:r>
              <a:rPr dirty="0" sz="2700" spc="-160" b="1">
                <a:latin typeface="Arial"/>
                <a:cs typeface="Arial"/>
              </a:rPr>
              <a:t>yavaşça</a:t>
            </a:r>
            <a:r>
              <a:rPr dirty="0" sz="2700" spc="180" b="1">
                <a:latin typeface="Arial"/>
                <a:cs typeface="Arial"/>
              </a:rPr>
              <a:t> </a:t>
            </a:r>
            <a:r>
              <a:rPr dirty="0" sz="2700" spc="-140" b="1">
                <a:latin typeface="Arial"/>
                <a:cs typeface="Arial"/>
              </a:rPr>
              <a:t>verin.</a:t>
            </a:r>
            <a:endParaRPr sz="2700">
              <a:latin typeface="Arial"/>
              <a:cs typeface="Arial"/>
            </a:endParaRPr>
          </a:p>
          <a:p>
            <a:pPr marL="332740" marR="1443990" indent="-320040">
              <a:lnSpc>
                <a:spcPts val="2900"/>
              </a:lnSpc>
              <a:spcBef>
                <a:spcPts val="76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85" b="1">
                <a:latin typeface="Arial"/>
                <a:cs typeface="Arial"/>
              </a:rPr>
              <a:t>Sınav </a:t>
            </a:r>
            <a:r>
              <a:rPr dirty="0" sz="2700" spc="-170" b="1">
                <a:latin typeface="Arial"/>
                <a:cs typeface="Arial"/>
              </a:rPr>
              <a:t>bitiminden </a:t>
            </a:r>
            <a:r>
              <a:rPr dirty="0" sz="2700" spc="-175" b="1">
                <a:latin typeface="Arial"/>
                <a:cs typeface="Arial"/>
              </a:rPr>
              <a:t>kısa </a:t>
            </a:r>
            <a:r>
              <a:rPr dirty="0" sz="2700" spc="-160" b="1">
                <a:latin typeface="Arial"/>
                <a:cs typeface="Arial"/>
              </a:rPr>
              <a:t>bir </a:t>
            </a:r>
            <a:r>
              <a:rPr dirty="0" sz="2700" spc="-235" b="1">
                <a:latin typeface="Arial"/>
                <a:cs typeface="Arial"/>
              </a:rPr>
              <a:t>süre </a:t>
            </a:r>
            <a:r>
              <a:rPr dirty="0" sz="2700" spc="-260" b="1">
                <a:latin typeface="Arial"/>
                <a:cs typeface="Arial"/>
              </a:rPr>
              <a:t>önce </a:t>
            </a:r>
            <a:r>
              <a:rPr dirty="0" sz="2700" spc="-130" b="1">
                <a:latin typeface="Arial"/>
                <a:cs typeface="Arial"/>
              </a:rPr>
              <a:t>hızlıca  </a:t>
            </a:r>
            <a:r>
              <a:rPr dirty="0" sz="2700" spc="-125" b="1">
                <a:latin typeface="Arial"/>
                <a:cs typeface="Arial"/>
              </a:rPr>
              <a:t>kodlamalarınızı </a:t>
            </a:r>
            <a:r>
              <a:rPr dirty="0" sz="2700" spc="-190" b="1">
                <a:latin typeface="Arial"/>
                <a:cs typeface="Arial"/>
              </a:rPr>
              <a:t>kontrol</a:t>
            </a:r>
            <a:r>
              <a:rPr dirty="0" sz="2700" spc="-30" b="1">
                <a:latin typeface="Arial"/>
                <a:cs typeface="Arial"/>
              </a:rPr>
              <a:t> </a:t>
            </a:r>
            <a:r>
              <a:rPr dirty="0" sz="2700" spc="-145" b="1">
                <a:latin typeface="Arial"/>
                <a:cs typeface="Arial"/>
              </a:rPr>
              <a:t>edebilirsiniz.</a:t>
            </a:r>
            <a:endParaRPr sz="2700">
              <a:latin typeface="Arial"/>
              <a:cs typeface="Arial"/>
            </a:endParaRPr>
          </a:p>
          <a:p>
            <a:pPr marL="332740" marR="5080" indent="-320040">
              <a:lnSpc>
                <a:spcPts val="2900"/>
              </a:lnSpc>
              <a:spcBef>
                <a:spcPts val="755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75" b="1">
                <a:latin typeface="Arial"/>
                <a:cs typeface="Arial"/>
              </a:rPr>
              <a:t>Yukarıda </a:t>
            </a:r>
            <a:r>
              <a:rPr dirty="0" sz="2700" spc="-160" b="1">
                <a:latin typeface="Arial"/>
                <a:cs typeface="Arial"/>
              </a:rPr>
              <a:t>yer </a:t>
            </a:r>
            <a:r>
              <a:rPr dirty="0" sz="2700" spc="-114" b="1">
                <a:latin typeface="Arial"/>
                <a:cs typeface="Arial"/>
              </a:rPr>
              <a:t>alanların </a:t>
            </a:r>
            <a:r>
              <a:rPr dirty="0" sz="2700" spc="-170" b="1">
                <a:latin typeface="Arial"/>
                <a:cs typeface="Arial"/>
              </a:rPr>
              <a:t>dışında </a:t>
            </a:r>
            <a:r>
              <a:rPr dirty="0" sz="2700" spc="-100" b="1">
                <a:latin typeface="Arial"/>
                <a:cs typeface="Arial"/>
              </a:rPr>
              <a:t>aklınıza </a:t>
            </a:r>
            <a:r>
              <a:rPr dirty="0" sz="2700" spc="-125" b="1">
                <a:latin typeface="Arial"/>
                <a:cs typeface="Arial"/>
              </a:rPr>
              <a:t>takılan </a:t>
            </a:r>
            <a:r>
              <a:rPr dirty="0" sz="2700" spc="-135" b="1">
                <a:latin typeface="Arial"/>
                <a:cs typeface="Arial"/>
              </a:rPr>
              <a:t>diğer  </a:t>
            </a:r>
            <a:r>
              <a:rPr dirty="0" sz="2700" spc="-190" b="1">
                <a:latin typeface="Arial"/>
                <a:cs typeface="Arial"/>
              </a:rPr>
              <a:t>hususları </a:t>
            </a:r>
            <a:r>
              <a:rPr dirty="0" sz="2700" spc="-150" b="1">
                <a:latin typeface="Arial"/>
                <a:cs typeface="Arial"/>
              </a:rPr>
              <a:t>sınav </a:t>
            </a:r>
            <a:r>
              <a:rPr dirty="0" sz="2700" spc="-229" b="1">
                <a:latin typeface="Arial"/>
                <a:cs typeface="Arial"/>
              </a:rPr>
              <a:t>öncesinde </a:t>
            </a:r>
            <a:r>
              <a:rPr dirty="0" sz="2700" spc="-204" b="1">
                <a:latin typeface="Arial"/>
                <a:cs typeface="Arial"/>
              </a:rPr>
              <a:t>rehber </a:t>
            </a:r>
            <a:r>
              <a:rPr dirty="0" sz="2700" spc="-165" b="1">
                <a:latin typeface="Arial"/>
                <a:cs typeface="Arial"/>
              </a:rPr>
              <a:t>öğretmeninize  </a:t>
            </a:r>
            <a:r>
              <a:rPr dirty="0" sz="2700" spc="-140" b="1">
                <a:latin typeface="Arial"/>
                <a:cs typeface="Arial"/>
              </a:rPr>
              <a:t>danışabilirsiniz.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80744" y="570483"/>
            <a:ext cx="8168640" cy="1005840"/>
          </a:xfrm>
          <a:custGeom>
            <a:avLst/>
            <a:gdLst/>
            <a:ahLst/>
            <a:cxnLst/>
            <a:rect l="l" t="t" r="r" b="b"/>
            <a:pathLst>
              <a:path w="8168640" h="1005840">
                <a:moveTo>
                  <a:pt x="8168639" y="0"/>
                </a:moveTo>
                <a:lnTo>
                  <a:pt x="0" y="0"/>
                </a:lnTo>
                <a:lnTo>
                  <a:pt x="0" y="1005840"/>
                </a:lnTo>
                <a:lnTo>
                  <a:pt x="8168639" y="1005840"/>
                </a:lnTo>
                <a:lnTo>
                  <a:pt x="8168639" y="996696"/>
                </a:lnTo>
                <a:lnTo>
                  <a:pt x="15240" y="996696"/>
                </a:lnTo>
                <a:lnTo>
                  <a:pt x="9143" y="990600"/>
                </a:lnTo>
                <a:lnTo>
                  <a:pt x="15240" y="990600"/>
                </a:lnTo>
                <a:lnTo>
                  <a:pt x="15240" y="15240"/>
                </a:lnTo>
                <a:lnTo>
                  <a:pt x="9143" y="15240"/>
                </a:lnTo>
                <a:lnTo>
                  <a:pt x="15240" y="6096"/>
                </a:lnTo>
                <a:lnTo>
                  <a:pt x="8168639" y="6096"/>
                </a:lnTo>
                <a:lnTo>
                  <a:pt x="8168639" y="0"/>
                </a:lnTo>
                <a:close/>
              </a:path>
              <a:path w="8168640" h="1005840">
                <a:moveTo>
                  <a:pt x="15240" y="990600"/>
                </a:moveTo>
                <a:lnTo>
                  <a:pt x="9143" y="990600"/>
                </a:lnTo>
                <a:lnTo>
                  <a:pt x="15240" y="996696"/>
                </a:lnTo>
                <a:lnTo>
                  <a:pt x="15240" y="990600"/>
                </a:lnTo>
                <a:close/>
              </a:path>
              <a:path w="8168640" h="1005840">
                <a:moveTo>
                  <a:pt x="8153400" y="990600"/>
                </a:moveTo>
                <a:lnTo>
                  <a:pt x="15240" y="990600"/>
                </a:lnTo>
                <a:lnTo>
                  <a:pt x="15240" y="996696"/>
                </a:lnTo>
                <a:lnTo>
                  <a:pt x="8153400" y="996696"/>
                </a:lnTo>
                <a:lnTo>
                  <a:pt x="8153400" y="990600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8153400" y="996696"/>
                </a:lnTo>
                <a:lnTo>
                  <a:pt x="8162544" y="990600"/>
                </a:lnTo>
                <a:lnTo>
                  <a:pt x="8168639" y="990600"/>
                </a:lnTo>
                <a:lnTo>
                  <a:pt x="8168639" y="15240"/>
                </a:lnTo>
                <a:lnTo>
                  <a:pt x="8162544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990600"/>
                </a:moveTo>
                <a:lnTo>
                  <a:pt x="8162544" y="990600"/>
                </a:lnTo>
                <a:lnTo>
                  <a:pt x="8153400" y="996696"/>
                </a:lnTo>
                <a:lnTo>
                  <a:pt x="8168639" y="996696"/>
                </a:lnTo>
                <a:lnTo>
                  <a:pt x="8168639" y="990600"/>
                </a:lnTo>
                <a:close/>
              </a:path>
              <a:path w="8168640" h="1005840">
                <a:moveTo>
                  <a:pt x="15240" y="6096"/>
                </a:moveTo>
                <a:lnTo>
                  <a:pt x="9143" y="15240"/>
                </a:lnTo>
                <a:lnTo>
                  <a:pt x="15240" y="15240"/>
                </a:lnTo>
                <a:lnTo>
                  <a:pt x="15240" y="6096"/>
                </a:lnTo>
                <a:close/>
              </a:path>
              <a:path w="8168640" h="1005840">
                <a:moveTo>
                  <a:pt x="8153400" y="6096"/>
                </a:moveTo>
                <a:lnTo>
                  <a:pt x="15240" y="6096"/>
                </a:lnTo>
                <a:lnTo>
                  <a:pt x="15240" y="15240"/>
                </a:lnTo>
                <a:lnTo>
                  <a:pt x="8153400" y="15240"/>
                </a:lnTo>
                <a:lnTo>
                  <a:pt x="8153400" y="6096"/>
                </a:lnTo>
                <a:close/>
              </a:path>
              <a:path w="8168640" h="1005840">
                <a:moveTo>
                  <a:pt x="8168639" y="6096"/>
                </a:moveTo>
                <a:lnTo>
                  <a:pt x="8153400" y="6096"/>
                </a:lnTo>
                <a:lnTo>
                  <a:pt x="8162544" y="15240"/>
                </a:lnTo>
                <a:lnTo>
                  <a:pt x="8168639" y="15240"/>
                </a:lnTo>
                <a:lnTo>
                  <a:pt x="8168639" y="6096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584390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355" b="1">
                <a:solidFill>
                  <a:srgbClr val="BF0000"/>
                </a:solidFill>
                <a:latin typeface="Arial"/>
                <a:cs typeface="Arial"/>
              </a:rPr>
              <a:t>SINAV </a:t>
            </a:r>
            <a:r>
              <a:rPr dirty="0" sz="4400" spc="-135" b="1">
                <a:solidFill>
                  <a:srgbClr val="BF0000"/>
                </a:solidFill>
                <a:latin typeface="Arial"/>
                <a:cs typeface="Arial"/>
              </a:rPr>
              <a:t>ANI</a:t>
            </a:r>
            <a:r>
              <a:rPr dirty="0" sz="4400" spc="160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560" b="1">
                <a:solidFill>
                  <a:srgbClr val="BF0000"/>
                </a:solidFill>
                <a:latin typeface="Arial"/>
                <a:cs typeface="Arial"/>
              </a:rPr>
              <a:t>STRATEJİLERİ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0" b="1">
                <a:solidFill>
                  <a:srgbClr val="FFFFFF"/>
                </a:solidFill>
                <a:latin typeface="Arial"/>
                <a:cs typeface="Arial"/>
              </a:rPr>
              <a:t>42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404093" y="6618471"/>
            <a:ext cx="2718816" cy="5059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83608" y="536955"/>
            <a:ext cx="5257799" cy="64099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2932" y="2572512"/>
            <a:ext cx="3609975" cy="17621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0"/>
              </a:spcBef>
            </a:pPr>
            <a:r>
              <a:rPr dirty="0" sz="3800" spc="-40">
                <a:solidFill>
                  <a:srgbClr val="000000"/>
                </a:solidFill>
              </a:rPr>
              <a:t>SINAVLARDAN  </a:t>
            </a:r>
            <a:r>
              <a:rPr dirty="0" sz="3800" spc="-10">
                <a:solidFill>
                  <a:srgbClr val="000000"/>
                </a:solidFill>
              </a:rPr>
              <a:t>HİÇ BİR</a:t>
            </a:r>
            <a:r>
              <a:rPr dirty="0" sz="3800" spc="-75">
                <a:solidFill>
                  <a:srgbClr val="000000"/>
                </a:solidFill>
              </a:rPr>
              <a:t> </a:t>
            </a:r>
            <a:r>
              <a:rPr dirty="0" sz="3800" spc="-10">
                <a:solidFill>
                  <a:srgbClr val="000000"/>
                </a:solidFill>
              </a:rPr>
              <a:t>ZAMAN  </a:t>
            </a:r>
            <a:r>
              <a:rPr dirty="0" sz="3800" spc="-40">
                <a:solidFill>
                  <a:srgbClr val="000000"/>
                </a:solidFill>
              </a:rPr>
              <a:t>KORKMAYIN.</a:t>
            </a:r>
            <a:endParaRPr sz="38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89888" y="1948179"/>
            <a:ext cx="8153400" cy="4495800"/>
          </a:xfrm>
          <a:custGeom>
            <a:avLst/>
            <a:gdLst/>
            <a:ahLst/>
            <a:cxnLst/>
            <a:rect l="l" t="t" r="r" b="b"/>
            <a:pathLst>
              <a:path w="8153400" h="4495800">
                <a:moveTo>
                  <a:pt x="0" y="4495800"/>
                </a:moveTo>
                <a:lnTo>
                  <a:pt x="8153400" y="4495800"/>
                </a:lnTo>
                <a:lnTo>
                  <a:pt x="8153400" y="0"/>
                </a:lnTo>
                <a:lnTo>
                  <a:pt x="0" y="0"/>
                </a:lnTo>
                <a:lnTo>
                  <a:pt x="0" y="44958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77696" y="1939035"/>
            <a:ext cx="8174990" cy="4517390"/>
          </a:xfrm>
          <a:custGeom>
            <a:avLst/>
            <a:gdLst/>
            <a:ahLst/>
            <a:cxnLst/>
            <a:rect l="l" t="t" r="r" b="b"/>
            <a:pathLst>
              <a:path w="8174990" h="4517390">
                <a:moveTo>
                  <a:pt x="8174735" y="0"/>
                </a:moveTo>
                <a:lnTo>
                  <a:pt x="0" y="0"/>
                </a:lnTo>
                <a:lnTo>
                  <a:pt x="0" y="4517136"/>
                </a:lnTo>
                <a:lnTo>
                  <a:pt x="8174735" y="4517136"/>
                </a:lnTo>
                <a:lnTo>
                  <a:pt x="8174735" y="4504944"/>
                </a:lnTo>
                <a:lnTo>
                  <a:pt x="21335" y="4504944"/>
                </a:lnTo>
                <a:lnTo>
                  <a:pt x="12191" y="4495801"/>
                </a:lnTo>
                <a:lnTo>
                  <a:pt x="21335" y="4495801"/>
                </a:lnTo>
                <a:lnTo>
                  <a:pt x="21335" y="21336"/>
                </a:lnTo>
                <a:lnTo>
                  <a:pt x="12191" y="21336"/>
                </a:lnTo>
                <a:lnTo>
                  <a:pt x="21335" y="9143"/>
                </a:lnTo>
                <a:lnTo>
                  <a:pt x="8174735" y="9143"/>
                </a:lnTo>
                <a:lnTo>
                  <a:pt x="8174735" y="0"/>
                </a:lnTo>
                <a:close/>
              </a:path>
              <a:path w="8174990" h="4517390">
                <a:moveTo>
                  <a:pt x="21335" y="4495801"/>
                </a:moveTo>
                <a:lnTo>
                  <a:pt x="12191" y="4495801"/>
                </a:lnTo>
                <a:lnTo>
                  <a:pt x="21335" y="4504944"/>
                </a:lnTo>
                <a:lnTo>
                  <a:pt x="21335" y="4495801"/>
                </a:lnTo>
                <a:close/>
              </a:path>
              <a:path w="8174990" h="4517390">
                <a:moveTo>
                  <a:pt x="8153400" y="4495801"/>
                </a:moveTo>
                <a:lnTo>
                  <a:pt x="21335" y="4495801"/>
                </a:lnTo>
                <a:lnTo>
                  <a:pt x="21335" y="4504944"/>
                </a:lnTo>
                <a:lnTo>
                  <a:pt x="8153400" y="4504944"/>
                </a:lnTo>
                <a:lnTo>
                  <a:pt x="8153400" y="4495801"/>
                </a:lnTo>
                <a:close/>
              </a:path>
              <a:path w="8174990" h="4517390">
                <a:moveTo>
                  <a:pt x="8153400" y="9143"/>
                </a:moveTo>
                <a:lnTo>
                  <a:pt x="8153400" y="4504944"/>
                </a:lnTo>
                <a:lnTo>
                  <a:pt x="8165592" y="4495801"/>
                </a:lnTo>
                <a:lnTo>
                  <a:pt x="8174735" y="4495801"/>
                </a:lnTo>
                <a:lnTo>
                  <a:pt x="8174735" y="21336"/>
                </a:lnTo>
                <a:lnTo>
                  <a:pt x="8165592" y="21336"/>
                </a:lnTo>
                <a:lnTo>
                  <a:pt x="8153400" y="9143"/>
                </a:lnTo>
                <a:close/>
              </a:path>
              <a:path w="8174990" h="4517390">
                <a:moveTo>
                  <a:pt x="8174735" y="4495801"/>
                </a:moveTo>
                <a:lnTo>
                  <a:pt x="8165592" y="4495801"/>
                </a:lnTo>
                <a:lnTo>
                  <a:pt x="8153400" y="4504944"/>
                </a:lnTo>
                <a:lnTo>
                  <a:pt x="8174735" y="4504944"/>
                </a:lnTo>
                <a:lnTo>
                  <a:pt x="8174735" y="4495801"/>
                </a:lnTo>
                <a:close/>
              </a:path>
              <a:path w="8174990" h="4517390">
                <a:moveTo>
                  <a:pt x="21335" y="9143"/>
                </a:moveTo>
                <a:lnTo>
                  <a:pt x="12191" y="21336"/>
                </a:lnTo>
                <a:lnTo>
                  <a:pt x="21335" y="21336"/>
                </a:lnTo>
                <a:lnTo>
                  <a:pt x="21335" y="9143"/>
                </a:lnTo>
                <a:close/>
              </a:path>
              <a:path w="8174990" h="4517390">
                <a:moveTo>
                  <a:pt x="8153400" y="9143"/>
                </a:moveTo>
                <a:lnTo>
                  <a:pt x="21335" y="9143"/>
                </a:lnTo>
                <a:lnTo>
                  <a:pt x="21335" y="21336"/>
                </a:lnTo>
                <a:lnTo>
                  <a:pt x="8153400" y="21336"/>
                </a:lnTo>
                <a:lnTo>
                  <a:pt x="8153400" y="9143"/>
                </a:lnTo>
                <a:close/>
              </a:path>
              <a:path w="8174990" h="4517390">
                <a:moveTo>
                  <a:pt x="8174735" y="9143"/>
                </a:moveTo>
                <a:lnTo>
                  <a:pt x="8153400" y="9143"/>
                </a:lnTo>
                <a:lnTo>
                  <a:pt x="8165592" y="21336"/>
                </a:lnTo>
                <a:lnTo>
                  <a:pt x="8174735" y="21336"/>
                </a:lnTo>
                <a:lnTo>
                  <a:pt x="8174735" y="914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-229"/>
              <a:t>İsmail</a:t>
            </a:r>
            <a:r>
              <a:rPr dirty="0" spc="-130"/>
              <a:t> </a:t>
            </a:r>
            <a:r>
              <a:rPr dirty="0" spc="-490"/>
              <a:t>KARAKUŞ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834388" y="3279191"/>
            <a:ext cx="7251700" cy="134747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700"/>
              </a:spcBef>
            </a:pPr>
            <a:r>
              <a:rPr dirty="0" sz="3600" spc="-250">
                <a:solidFill>
                  <a:srgbClr val="FFFFFF"/>
                </a:solidFill>
                <a:latin typeface="Arial"/>
                <a:cs typeface="Arial"/>
              </a:rPr>
              <a:t>Eğitim Bilim </a:t>
            </a:r>
            <a:r>
              <a:rPr dirty="0" sz="3600" spc="-190">
                <a:solidFill>
                  <a:srgbClr val="FFFFFF"/>
                </a:solidFill>
                <a:latin typeface="Arial"/>
                <a:cs typeface="Arial"/>
              </a:rPr>
              <a:t>Uzmanı/Psikolojik</a:t>
            </a:r>
            <a:r>
              <a:rPr dirty="0" sz="3600" spc="-4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340">
                <a:solidFill>
                  <a:srgbClr val="FFFFFF"/>
                </a:solidFill>
                <a:latin typeface="Arial"/>
                <a:cs typeface="Arial"/>
              </a:rPr>
              <a:t>Danışman</a:t>
            </a:r>
            <a:endParaRPr sz="3600">
              <a:latin typeface="Arial"/>
              <a:cs typeface="Arial"/>
            </a:endParaRPr>
          </a:p>
          <a:p>
            <a:pPr algn="ctr" marL="8255">
              <a:lnSpc>
                <a:spcPct val="100000"/>
              </a:lnSpc>
              <a:spcBef>
                <a:spcPts val="680"/>
              </a:spcBef>
            </a:pPr>
            <a:r>
              <a:rPr dirty="0" u="heavy" sz="4000" spc="-245">
                <a:solidFill>
                  <a:srgbClr val="F6B514"/>
                </a:solidFill>
                <a:uFill>
                  <a:solidFill>
                    <a:srgbClr val="F6B514"/>
                  </a:solidFill>
                </a:uFill>
                <a:latin typeface="Arial"/>
                <a:cs typeface="Arial"/>
                <a:hlinkClick r:id="rId2"/>
              </a:rPr>
              <a:t>İsmail_karakus@hotmail.com</a:t>
            </a:r>
            <a:endParaRPr sz="40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44372" y="1612391"/>
            <a:ext cx="1885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07484" y="6650735"/>
            <a:ext cx="2220595" cy="2381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77113" y="3975092"/>
            <a:ext cx="8564880" cy="30540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34516" y="1804416"/>
            <a:ext cx="3538854" cy="2589530"/>
          </a:xfrm>
          <a:prstGeom prst="rect">
            <a:avLst/>
          </a:prstGeom>
        </p:spPr>
        <p:txBody>
          <a:bodyPr wrap="square" lIns="0" tIns="99060" rIns="0" bIns="0" rtlCol="0" vert="horz">
            <a:spAutoFit/>
          </a:bodyPr>
          <a:lstStyle/>
          <a:p>
            <a:pPr marL="30480" marR="5080" indent="-18415">
              <a:lnSpc>
                <a:spcPts val="2780"/>
              </a:lnSpc>
              <a:spcBef>
                <a:spcPts val="780"/>
              </a:spcBef>
            </a:pPr>
            <a:r>
              <a:rPr dirty="0" sz="2900" spc="-180">
                <a:latin typeface="Arial"/>
                <a:cs typeface="Arial"/>
              </a:rPr>
              <a:t>Denemelerde </a:t>
            </a:r>
            <a:r>
              <a:rPr dirty="0" sz="2900" spc="-170">
                <a:latin typeface="Arial"/>
                <a:cs typeface="Arial"/>
              </a:rPr>
              <a:t>hep </a:t>
            </a:r>
            <a:r>
              <a:rPr dirty="0" sz="2900" spc="-420">
                <a:latin typeface="Arial"/>
                <a:cs typeface="Arial"/>
              </a:rPr>
              <a:t>şu  </a:t>
            </a:r>
            <a:r>
              <a:rPr dirty="0" sz="2900" spc="-200">
                <a:latin typeface="Arial"/>
                <a:cs typeface="Arial"/>
              </a:rPr>
              <a:t>konudan </a:t>
            </a:r>
            <a:r>
              <a:rPr dirty="0" sz="2900" spc="-240">
                <a:latin typeface="Arial"/>
                <a:cs typeface="Arial"/>
              </a:rPr>
              <a:t>soru </a:t>
            </a:r>
            <a:r>
              <a:rPr dirty="0" sz="2900" spc="-65">
                <a:latin typeface="Arial"/>
                <a:cs typeface="Arial"/>
              </a:rPr>
              <a:t>geliyor </a:t>
            </a:r>
            <a:r>
              <a:rPr dirty="0" sz="2900" spc="-195">
                <a:latin typeface="Arial"/>
                <a:cs typeface="Arial"/>
              </a:rPr>
              <a:t>ve  </a:t>
            </a:r>
            <a:r>
              <a:rPr dirty="0" sz="2900" spc="-170">
                <a:latin typeface="Arial"/>
                <a:cs typeface="Arial"/>
              </a:rPr>
              <a:t>ben </a:t>
            </a:r>
            <a:r>
              <a:rPr dirty="0" sz="2900" spc="-114">
                <a:latin typeface="Arial"/>
                <a:cs typeface="Arial"/>
              </a:rPr>
              <a:t>onları  </a:t>
            </a:r>
            <a:r>
              <a:rPr dirty="0" sz="2900" spc="-165">
                <a:latin typeface="Arial"/>
                <a:cs typeface="Arial"/>
              </a:rPr>
              <a:t>yapamıyorum. </a:t>
            </a:r>
            <a:r>
              <a:rPr dirty="0" sz="2900" spc="-145">
                <a:latin typeface="Arial"/>
                <a:cs typeface="Arial"/>
              </a:rPr>
              <a:t>Gerçek  </a:t>
            </a:r>
            <a:r>
              <a:rPr dirty="0" sz="2900" spc="-180">
                <a:latin typeface="Arial"/>
                <a:cs typeface="Arial"/>
              </a:rPr>
              <a:t>sınavda </a:t>
            </a:r>
            <a:r>
              <a:rPr dirty="0" sz="2900" spc="-15">
                <a:latin typeface="Arial"/>
                <a:cs typeface="Arial"/>
              </a:rPr>
              <a:t>da </a:t>
            </a:r>
            <a:r>
              <a:rPr dirty="0" sz="2900" spc="-125">
                <a:latin typeface="Arial"/>
                <a:cs typeface="Arial"/>
              </a:rPr>
              <a:t>gelirse  </a:t>
            </a:r>
            <a:r>
              <a:rPr dirty="0" sz="2900" spc="-160">
                <a:latin typeface="Arial"/>
                <a:cs typeface="Arial"/>
              </a:rPr>
              <a:t>yapamam </a:t>
            </a:r>
            <a:r>
              <a:rPr dirty="0" sz="2900" spc="-180">
                <a:latin typeface="Arial"/>
                <a:cs typeface="Arial"/>
              </a:rPr>
              <a:t>demeyin.  </a:t>
            </a:r>
            <a:r>
              <a:rPr dirty="0" sz="2900" spc="-120">
                <a:latin typeface="Arial"/>
                <a:cs typeface="Arial"/>
              </a:rPr>
              <a:t>önyargılı</a:t>
            </a:r>
            <a:r>
              <a:rPr dirty="0" sz="2900" spc="-80">
                <a:latin typeface="Arial"/>
                <a:cs typeface="Arial"/>
              </a:rPr>
              <a:t> </a:t>
            </a:r>
            <a:r>
              <a:rPr dirty="0" sz="2900" spc="-170">
                <a:latin typeface="Arial"/>
                <a:cs typeface="Arial"/>
              </a:rPr>
              <a:t>olmayın.</a:t>
            </a:r>
            <a:endParaRPr sz="29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276088" y="683259"/>
            <a:ext cx="4642104" cy="6522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4191" y="1628139"/>
            <a:ext cx="533400" cy="228600"/>
          </a:xfrm>
          <a:custGeom>
            <a:avLst/>
            <a:gdLst/>
            <a:ahLst/>
            <a:cxnLst/>
            <a:rect l="l" t="t" r="r" b="b"/>
            <a:pathLst>
              <a:path w="533400" h="228600">
                <a:moveTo>
                  <a:pt x="0" y="228600"/>
                </a:moveTo>
                <a:lnTo>
                  <a:pt x="533400" y="228600"/>
                </a:lnTo>
                <a:lnTo>
                  <a:pt x="533400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DC7F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65503" y="1628139"/>
            <a:ext cx="8552815" cy="228600"/>
          </a:xfrm>
          <a:custGeom>
            <a:avLst/>
            <a:gdLst/>
            <a:ahLst/>
            <a:cxnLst/>
            <a:rect l="l" t="t" r="r" b="b"/>
            <a:pathLst>
              <a:path w="8552815" h="228600">
                <a:moveTo>
                  <a:pt x="0" y="228600"/>
                </a:moveTo>
                <a:lnTo>
                  <a:pt x="8552688" y="228600"/>
                </a:lnTo>
                <a:lnTo>
                  <a:pt x="8552688" y="0"/>
                </a:lnTo>
                <a:lnTo>
                  <a:pt x="0" y="0"/>
                </a:lnTo>
                <a:lnTo>
                  <a:pt x="0" y="228600"/>
                </a:lnTo>
                <a:close/>
              </a:path>
            </a:pathLst>
          </a:custGeom>
          <a:solidFill>
            <a:srgbClr val="93B5D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465580" y="1962912"/>
            <a:ext cx="7408545" cy="36474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32740" marR="673100" indent="-320040">
              <a:lnSpc>
                <a:spcPct val="100000"/>
              </a:lnSpc>
              <a:spcBef>
                <a:spcPts val="105"/>
              </a:spcBef>
              <a:buClr>
                <a:srgbClr val="DC7F46"/>
              </a:buClr>
              <a:buSzPct val="58620"/>
              <a:buFont typeface="Wingdings"/>
              <a:buChar char=""/>
              <a:tabLst>
                <a:tab pos="332740" algn="l"/>
              </a:tabLst>
            </a:pPr>
            <a:r>
              <a:rPr dirty="0" sz="2900" spc="-165">
                <a:latin typeface="Arial"/>
                <a:cs typeface="Arial"/>
              </a:rPr>
              <a:t>Her </a:t>
            </a:r>
            <a:r>
              <a:rPr dirty="0" sz="2900" spc="-285">
                <a:latin typeface="Arial"/>
                <a:cs typeface="Arial"/>
              </a:rPr>
              <a:t>sorunun </a:t>
            </a:r>
            <a:r>
              <a:rPr dirty="0" sz="2900" spc="-180">
                <a:latin typeface="Arial"/>
                <a:cs typeface="Arial"/>
              </a:rPr>
              <a:t>kendine </a:t>
            </a:r>
            <a:r>
              <a:rPr dirty="0" sz="2900" spc="-280">
                <a:latin typeface="Arial"/>
                <a:cs typeface="Arial"/>
              </a:rPr>
              <a:t>has </a:t>
            </a:r>
            <a:r>
              <a:rPr dirty="0" sz="2900" spc="-170">
                <a:latin typeface="Arial"/>
                <a:cs typeface="Arial"/>
              </a:rPr>
              <a:t>mantığı </a:t>
            </a:r>
            <a:r>
              <a:rPr dirty="0" sz="2900" spc="-114">
                <a:latin typeface="Arial"/>
                <a:cs typeface="Arial"/>
              </a:rPr>
              <a:t>vardır. </a:t>
            </a:r>
            <a:r>
              <a:rPr dirty="0" sz="2900" spc="-355">
                <a:latin typeface="Arial"/>
                <a:cs typeface="Arial"/>
              </a:rPr>
              <a:t>Test  </a:t>
            </a:r>
            <a:r>
              <a:rPr dirty="0" sz="2900" spc="-190">
                <a:latin typeface="Arial"/>
                <a:cs typeface="Arial"/>
              </a:rPr>
              <a:t>çözerken </a:t>
            </a:r>
            <a:r>
              <a:rPr dirty="0" sz="2900" spc="-150">
                <a:latin typeface="Arial"/>
                <a:cs typeface="Arial"/>
              </a:rPr>
              <a:t>kendi </a:t>
            </a:r>
            <a:r>
              <a:rPr dirty="0" sz="2900" spc="-155">
                <a:latin typeface="Arial"/>
                <a:cs typeface="Arial"/>
              </a:rPr>
              <a:t>mantığınızla </a:t>
            </a:r>
            <a:r>
              <a:rPr dirty="0" sz="2900" spc="-60">
                <a:latin typeface="Arial"/>
                <a:cs typeface="Arial"/>
              </a:rPr>
              <a:t>değil, </a:t>
            </a:r>
            <a:r>
              <a:rPr dirty="0" sz="2900" spc="-285">
                <a:latin typeface="Arial"/>
                <a:cs typeface="Arial"/>
              </a:rPr>
              <a:t>sorunun  </a:t>
            </a:r>
            <a:r>
              <a:rPr dirty="0" sz="2900" spc="-170">
                <a:latin typeface="Arial"/>
                <a:cs typeface="Arial"/>
              </a:rPr>
              <a:t>mantığına </a:t>
            </a:r>
            <a:r>
              <a:rPr dirty="0" sz="2900" spc="-85">
                <a:latin typeface="Arial"/>
                <a:cs typeface="Arial"/>
              </a:rPr>
              <a:t>göre </a:t>
            </a:r>
            <a:r>
              <a:rPr dirty="0" sz="2900" spc="-130">
                <a:latin typeface="Arial"/>
                <a:cs typeface="Arial"/>
              </a:rPr>
              <a:t>hareket</a:t>
            </a:r>
            <a:r>
              <a:rPr dirty="0" sz="2900" spc="95">
                <a:latin typeface="Arial"/>
                <a:cs typeface="Arial"/>
              </a:rPr>
              <a:t> </a:t>
            </a:r>
            <a:r>
              <a:rPr dirty="0" sz="2900" spc="-165">
                <a:latin typeface="Arial"/>
                <a:cs typeface="Arial"/>
              </a:rPr>
              <a:t>etmelisiniz.</a:t>
            </a:r>
            <a:endParaRPr sz="2900">
              <a:latin typeface="Arial"/>
              <a:cs typeface="Arial"/>
            </a:endParaRPr>
          </a:p>
          <a:p>
            <a:pPr marL="332740" marR="5080" indent="-320040">
              <a:lnSpc>
                <a:spcPct val="100000"/>
              </a:lnSpc>
              <a:spcBef>
                <a:spcPts val="670"/>
              </a:spcBef>
              <a:buClr>
                <a:srgbClr val="DC7F46"/>
              </a:buClr>
              <a:buSzPct val="58620"/>
              <a:buFont typeface="Wingdings"/>
              <a:buChar char=""/>
              <a:tabLst>
                <a:tab pos="332740" algn="l"/>
              </a:tabLst>
            </a:pPr>
            <a:r>
              <a:rPr dirty="0" sz="2900" spc="-235">
                <a:latin typeface="Arial"/>
                <a:cs typeface="Arial"/>
              </a:rPr>
              <a:t>Soru </a:t>
            </a:r>
            <a:r>
              <a:rPr dirty="0" sz="2900" spc="-275">
                <a:latin typeface="Arial"/>
                <a:cs typeface="Arial"/>
              </a:rPr>
              <a:t>kökünün </a:t>
            </a:r>
            <a:r>
              <a:rPr dirty="0" sz="2900">
                <a:latin typeface="Arial"/>
                <a:cs typeface="Arial"/>
              </a:rPr>
              <a:t>iyi </a:t>
            </a:r>
            <a:r>
              <a:rPr dirty="0" sz="2900" spc="-229">
                <a:latin typeface="Arial"/>
                <a:cs typeface="Arial"/>
              </a:rPr>
              <a:t>okunup </a:t>
            </a:r>
            <a:r>
              <a:rPr dirty="0" sz="2900" spc="-195">
                <a:latin typeface="Arial"/>
                <a:cs typeface="Arial"/>
              </a:rPr>
              <a:t>anlaşılması, </a:t>
            </a:r>
            <a:r>
              <a:rPr dirty="0" sz="2900" spc="-95">
                <a:latin typeface="Arial"/>
                <a:cs typeface="Arial"/>
              </a:rPr>
              <a:t>daha </a:t>
            </a:r>
            <a:r>
              <a:rPr dirty="0" sz="2900" spc="-204">
                <a:latin typeface="Arial"/>
                <a:cs typeface="Arial"/>
              </a:rPr>
              <a:t>sonra  </a:t>
            </a:r>
            <a:r>
              <a:rPr dirty="0" sz="2900" spc="-195">
                <a:latin typeface="Arial"/>
                <a:cs typeface="Arial"/>
              </a:rPr>
              <a:t>cevabının </a:t>
            </a:r>
            <a:r>
              <a:rPr dirty="0" sz="2900" spc="-275">
                <a:latin typeface="Arial"/>
                <a:cs typeface="Arial"/>
              </a:rPr>
              <a:t>düşünülmesi </a:t>
            </a:r>
            <a:r>
              <a:rPr dirty="0" sz="2900" spc="-114">
                <a:latin typeface="Arial"/>
                <a:cs typeface="Arial"/>
              </a:rPr>
              <a:t>gerekir. </a:t>
            </a:r>
            <a:r>
              <a:rPr dirty="0" sz="2900" spc="-235">
                <a:latin typeface="Arial"/>
                <a:cs typeface="Arial"/>
              </a:rPr>
              <a:t>Soru </a:t>
            </a:r>
            <a:r>
              <a:rPr dirty="0" sz="2900" spc="-220">
                <a:latin typeface="Arial"/>
                <a:cs typeface="Arial"/>
              </a:rPr>
              <a:t>kökü  </a:t>
            </a:r>
            <a:r>
              <a:rPr dirty="0" sz="2900" spc="-155">
                <a:latin typeface="Arial"/>
                <a:cs typeface="Arial"/>
              </a:rPr>
              <a:t>anlaşılmadan </a:t>
            </a:r>
            <a:r>
              <a:rPr dirty="0" sz="2900" spc="-150">
                <a:latin typeface="Arial"/>
                <a:cs typeface="Arial"/>
              </a:rPr>
              <a:t>cevabı </a:t>
            </a:r>
            <a:r>
              <a:rPr dirty="0" sz="2900" spc="-275">
                <a:latin typeface="Arial"/>
                <a:cs typeface="Arial"/>
              </a:rPr>
              <a:t>düşünmeye </a:t>
            </a:r>
            <a:r>
              <a:rPr dirty="0" sz="2900" spc="-210">
                <a:latin typeface="Arial"/>
                <a:cs typeface="Arial"/>
              </a:rPr>
              <a:t>çalışmak </a:t>
            </a:r>
            <a:r>
              <a:rPr dirty="0" sz="2900" spc="-215">
                <a:latin typeface="Arial"/>
                <a:cs typeface="Arial"/>
              </a:rPr>
              <a:t>hızı  </a:t>
            </a:r>
            <a:r>
              <a:rPr dirty="0" sz="2900" spc="-235">
                <a:latin typeface="Arial"/>
                <a:cs typeface="Arial"/>
              </a:rPr>
              <a:t>düşürür. </a:t>
            </a:r>
            <a:r>
              <a:rPr dirty="0" sz="2900" spc="-229">
                <a:latin typeface="Arial"/>
                <a:cs typeface="Arial"/>
              </a:rPr>
              <a:t>Zaman </a:t>
            </a:r>
            <a:r>
              <a:rPr dirty="0" sz="2900" spc="-175">
                <a:latin typeface="Arial"/>
                <a:cs typeface="Arial"/>
              </a:rPr>
              <a:t>kazanmak </a:t>
            </a:r>
            <a:r>
              <a:rPr dirty="0" sz="2900" spc="-170">
                <a:latin typeface="Arial"/>
                <a:cs typeface="Arial"/>
              </a:rPr>
              <a:t>için </a:t>
            </a:r>
            <a:r>
              <a:rPr dirty="0" sz="2900" spc="-215">
                <a:latin typeface="Arial"/>
                <a:cs typeface="Arial"/>
              </a:rPr>
              <a:t>soruyu </a:t>
            </a:r>
            <a:r>
              <a:rPr dirty="0" sz="2900" spc="-190">
                <a:latin typeface="Arial"/>
                <a:cs typeface="Arial"/>
              </a:rPr>
              <a:t>okumadan  </a:t>
            </a:r>
            <a:r>
              <a:rPr dirty="0" sz="2900" spc="-150">
                <a:latin typeface="Arial"/>
                <a:cs typeface="Arial"/>
              </a:rPr>
              <a:t>cevap </a:t>
            </a:r>
            <a:r>
              <a:rPr dirty="0" sz="2900" spc="-155">
                <a:latin typeface="Arial"/>
                <a:cs typeface="Arial"/>
              </a:rPr>
              <a:t>şıklarına </a:t>
            </a:r>
            <a:r>
              <a:rPr dirty="0" sz="2900" spc="-254">
                <a:latin typeface="Arial"/>
                <a:cs typeface="Arial"/>
              </a:rPr>
              <a:t>koşmak </a:t>
            </a:r>
            <a:r>
              <a:rPr dirty="0" sz="2900" spc="-170">
                <a:latin typeface="Arial"/>
                <a:cs typeface="Arial"/>
              </a:rPr>
              <a:t>sizi</a:t>
            </a:r>
            <a:r>
              <a:rPr dirty="0" sz="2900" spc="-155">
                <a:latin typeface="Arial"/>
                <a:cs typeface="Arial"/>
              </a:rPr>
              <a:t> </a:t>
            </a:r>
            <a:r>
              <a:rPr dirty="0" sz="2900" spc="-80">
                <a:latin typeface="Arial"/>
                <a:cs typeface="Arial"/>
              </a:rPr>
              <a:t>yanıltabilir.</a:t>
            </a:r>
            <a:endParaRPr sz="2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87044" y="1612391"/>
            <a:ext cx="1066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96498" y="6463642"/>
            <a:ext cx="2828544" cy="6522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59864"/>
            <a:ext cx="7830184" cy="42310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32740" marR="5080" indent="-320040">
              <a:lnSpc>
                <a:spcPct val="100200"/>
              </a:lnSpc>
              <a:spcBef>
                <a:spcPts val="105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</a:tabLst>
            </a:pPr>
            <a:r>
              <a:rPr dirty="0" sz="2700" spc="-145">
                <a:latin typeface="Arial"/>
                <a:cs typeface="Arial"/>
              </a:rPr>
              <a:t>Soruda </a:t>
            </a:r>
            <a:r>
              <a:rPr dirty="0" sz="2700" spc="-190">
                <a:latin typeface="Arial"/>
                <a:cs typeface="Arial"/>
              </a:rPr>
              <a:t>sizden </a:t>
            </a:r>
            <a:r>
              <a:rPr dirty="0" sz="2700" spc="-240">
                <a:latin typeface="Arial"/>
                <a:cs typeface="Arial"/>
              </a:rPr>
              <a:t>ne </a:t>
            </a:r>
            <a:r>
              <a:rPr dirty="0" sz="2700" spc="-145">
                <a:latin typeface="Arial"/>
                <a:cs typeface="Arial"/>
              </a:rPr>
              <a:t>isteniyorsa </a:t>
            </a:r>
            <a:r>
              <a:rPr dirty="0" sz="2700" spc="-240">
                <a:latin typeface="Arial"/>
                <a:cs typeface="Arial"/>
              </a:rPr>
              <a:t>ne </a:t>
            </a:r>
            <a:r>
              <a:rPr dirty="0" sz="2700" spc="-185">
                <a:latin typeface="Arial"/>
                <a:cs typeface="Arial"/>
              </a:rPr>
              <a:t>eksik </a:t>
            </a:r>
            <a:r>
              <a:rPr dirty="0" sz="2700" spc="-240">
                <a:latin typeface="Arial"/>
                <a:cs typeface="Arial"/>
              </a:rPr>
              <a:t>ne </a:t>
            </a:r>
            <a:r>
              <a:rPr dirty="0" sz="2700" spc="-40">
                <a:latin typeface="Arial"/>
                <a:cs typeface="Arial"/>
              </a:rPr>
              <a:t>fazla, </a:t>
            </a:r>
            <a:r>
              <a:rPr dirty="0" sz="2700" spc="-180">
                <a:latin typeface="Arial"/>
                <a:cs typeface="Arial"/>
              </a:rPr>
              <a:t>sadece  </a:t>
            </a:r>
            <a:r>
              <a:rPr dirty="0" sz="2700" spc="-145">
                <a:latin typeface="Arial"/>
                <a:cs typeface="Arial"/>
              </a:rPr>
              <a:t>istenileni </a:t>
            </a:r>
            <a:r>
              <a:rPr dirty="0" sz="2700" spc="-215">
                <a:latin typeface="Arial"/>
                <a:cs typeface="Arial"/>
              </a:rPr>
              <a:t>düşünmelisiniz. </a:t>
            </a:r>
            <a:r>
              <a:rPr dirty="0" sz="2700" spc="-200">
                <a:latin typeface="Arial"/>
                <a:cs typeface="Arial"/>
              </a:rPr>
              <a:t>Bazı </a:t>
            </a:r>
            <a:r>
              <a:rPr dirty="0" sz="2700" spc="-125">
                <a:latin typeface="Arial"/>
                <a:cs typeface="Arial"/>
              </a:rPr>
              <a:t>sorular </a:t>
            </a:r>
            <a:r>
              <a:rPr dirty="0" sz="2700" spc="-190">
                <a:latin typeface="Arial"/>
                <a:cs typeface="Arial"/>
              </a:rPr>
              <a:t>sizin </a:t>
            </a:r>
            <a:r>
              <a:rPr dirty="0" sz="2700" spc="-165">
                <a:latin typeface="Arial"/>
                <a:cs typeface="Arial"/>
              </a:rPr>
              <a:t>için </a:t>
            </a:r>
            <a:r>
              <a:rPr dirty="0" sz="2700" spc="-210">
                <a:latin typeface="Arial"/>
                <a:cs typeface="Arial"/>
              </a:rPr>
              <a:t>çok </a:t>
            </a:r>
            <a:r>
              <a:rPr dirty="0" sz="2700" spc="-85">
                <a:latin typeface="Arial"/>
                <a:cs typeface="Arial"/>
              </a:rPr>
              <a:t>kolay  </a:t>
            </a:r>
            <a:r>
              <a:rPr dirty="0" sz="2700" spc="-45">
                <a:latin typeface="Arial"/>
                <a:cs typeface="Arial"/>
              </a:rPr>
              <a:t>gelir </a:t>
            </a:r>
            <a:r>
              <a:rPr dirty="0" sz="2700" spc="-185">
                <a:latin typeface="Arial"/>
                <a:cs typeface="Arial"/>
              </a:rPr>
              <a:t>ve </a:t>
            </a:r>
            <a:r>
              <a:rPr dirty="0" sz="2700" spc="-150">
                <a:latin typeface="Arial"/>
                <a:cs typeface="Arial"/>
              </a:rPr>
              <a:t>cevabin </a:t>
            </a:r>
            <a:r>
              <a:rPr dirty="0" sz="2700" spc="-70">
                <a:latin typeface="Arial"/>
                <a:cs typeface="Arial"/>
              </a:rPr>
              <a:t>böyle </a:t>
            </a:r>
            <a:r>
              <a:rPr dirty="0" sz="2700" spc="-85">
                <a:latin typeface="Arial"/>
                <a:cs typeface="Arial"/>
              </a:rPr>
              <a:t>kolay </a:t>
            </a:r>
            <a:r>
              <a:rPr dirty="0" sz="2700" spc="-150">
                <a:latin typeface="Arial"/>
                <a:cs typeface="Arial"/>
              </a:rPr>
              <a:t>olmayacağını  </a:t>
            </a:r>
            <a:r>
              <a:rPr dirty="0" sz="2700" spc="-275">
                <a:latin typeface="Arial"/>
                <a:cs typeface="Arial"/>
              </a:rPr>
              <a:t>düşünürsünüz. </a:t>
            </a:r>
            <a:r>
              <a:rPr dirty="0" sz="2700" spc="-125">
                <a:latin typeface="Arial"/>
                <a:cs typeface="Arial"/>
              </a:rPr>
              <a:t>Halbuki </a:t>
            </a:r>
            <a:r>
              <a:rPr dirty="0" sz="2700" spc="-135">
                <a:latin typeface="Arial"/>
                <a:cs typeface="Arial"/>
              </a:rPr>
              <a:t>bazen </a:t>
            </a:r>
            <a:r>
              <a:rPr dirty="0" sz="2700" spc="-70">
                <a:latin typeface="Arial"/>
                <a:cs typeface="Arial"/>
              </a:rPr>
              <a:t>böyle </a:t>
            </a:r>
            <a:r>
              <a:rPr dirty="0" sz="2700" spc="-85">
                <a:latin typeface="Arial"/>
                <a:cs typeface="Arial"/>
              </a:rPr>
              <a:t>kolay </a:t>
            </a:r>
            <a:r>
              <a:rPr dirty="0" sz="2700" spc="-125">
                <a:latin typeface="Arial"/>
                <a:cs typeface="Arial"/>
              </a:rPr>
              <a:t>sorular  </a:t>
            </a:r>
            <a:r>
              <a:rPr dirty="0" sz="2700" spc="-195">
                <a:latin typeface="Arial"/>
                <a:cs typeface="Arial"/>
              </a:rPr>
              <a:t>sormak </a:t>
            </a:r>
            <a:r>
              <a:rPr dirty="0" sz="2700" spc="-15">
                <a:latin typeface="Arial"/>
                <a:cs typeface="Arial"/>
              </a:rPr>
              <a:t>da </a:t>
            </a:r>
            <a:r>
              <a:rPr dirty="0" sz="2700" spc="-165">
                <a:latin typeface="Arial"/>
                <a:cs typeface="Arial"/>
              </a:rPr>
              <a:t>bu </a:t>
            </a:r>
            <a:r>
              <a:rPr dirty="0" sz="2700" spc="-195">
                <a:latin typeface="Arial"/>
                <a:cs typeface="Arial"/>
              </a:rPr>
              <a:t>işin </a:t>
            </a:r>
            <a:r>
              <a:rPr dirty="0" sz="2700" spc="-135">
                <a:latin typeface="Arial"/>
                <a:cs typeface="Arial"/>
              </a:rPr>
              <a:t>tekniğinin </a:t>
            </a:r>
            <a:r>
              <a:rPr dirty="0" sz="2700" spc="-10">
                <a:latin typeface="Arial"/>
                <a:cs typeface="Arial"/>
              </a:rPr>
              <a:t>bir</a:t>
            </a:r>
            <a:r>
              <a:rPr dirty="0" sz="2700" spc="555">
                <a:latin typeface="Arial"/>
                <a:cs typeface="Arial"/>
              </a:rPr>
              <a:t> </a:t>
            </a:r>
            <a:r>
              <a:rPr dirty="0" sz="2700" spc="-135">
                <a:latin typeface="Arial"/>
                <a:cs typeface="Arial"/>
              </a:rPr>
              <a:t>parçasıdır.</a:t>
            </a:r>
            <a:endParaRPr sz="2700">
              <a:latin typeface="Arial"/>
              <a:cs typeface="Arial"/>
            </a:endParaRPr>
          </a:p>
          <a:p>
            <a:pPr marL="332740" marR="69850" indent="-320040">
              <a:lnSpc>
                <a:spcPct val="100000"/>
              </a:lnSpc>
              <a:spcBef>
                <a:spcPts val="670"/>
              </a:spcBef>
              <a:buClr>
                <a:srgbClr val="DC7F46"/>
              </a:buClr>
              <a:buSzPct val="59259"/>
              <a:buFont typeface="Wingdings"/>
              <a:buChar char=""/>
              <a:tabLst>
                <a:tab pos="332105" algn="l"/>
                <a:tab pos="332740" algn="l"/>
                <a:tab pos="1713230" algn="l"/>
                <a:tab pos="5346065" algn="l"/>
              </a:tabLst>
            </a:pPr>
            <a:r>
              <a:rPr dirty="0" sz="2700" spc="-155">
                <a:latin typeface="Arial"/>
                <a:cs typeface="Arial"/>
              </a:rPr>
              <a:t>Her </a:t>
            </a:r>
            <a:r>
              <a:rPr dirty="0" sz="2700" spc="-130">
                <a:latin typeface="Arial"/>
                <a:cs typeface="Arial"/>
              </a:rPr>
              <a:t>testte </a:t>
            </a:r>
            <a:r>
              <a:rPr dirty="0" sz="2700" spc="-10">
                <a:latin typeface="Arial"/>
                <a:cs typeface="Arial"/>
              </a:rPr>
              <a:t>bilgi </a:t>
            </a:r>
            <a:r>
              <a:rPr dirty="0" sz="2700" spc="-185">
                <a:latin typeface="Arial"/>
                <a:cs typeface="Arial"/>
              </a:rPr>
              <a:t>seviyesinin </a:t>
            </a:r>
            <a:r>
              <a:rPr dirty="0" sz="2700" spc="-80">
                <a:latin typeface="Arial"/>
                <a:cs typeface="Arial"/>
              </a:rPr>
              <a:t>altında </a:t>
            </a:r>
            <a:r>
              <a:rPr dirty="0" sz="2700" spc="-185">
                <a:latin typeface="Arial"/>
                <a:cs typeface="Arial"/>
              </a:rPr>
              <a:t>ve </a:t>
            </a:r>
            <a:r>
              <a:rPr dirty="0" sz="2700" spc="-229">
                <a:latin typeface="Arial"/>
                <a:cs typeface="Arial"/>
              </a:rPr>
              <a:t>üstünde </a:t>
            </a:r>
            <a:r>
              <a:rPr dirty="0" sz="2700" spc="-95">
                <a:latin typeface="Arial"/>
                <a:cs typeface="Arial"/>
              </a:rPr>
              <a:t>sorularla  </a:t>
            </a:r>
            <a:r>
              <a:rPr dirty="0" sz="2700" spc="-180">
                <a:latin typeface="Arial"/>
                <a:cs typeface="Arial"/>
              </a:rPr>
              <a:t>karsılaşırsınız. </a:t>
            </a:r>
            <a:r>
              <a:rPr dirty="0" sz="2700" spc="-204">
                <a:latin typeface="Arial"/>
                <a:cs typeface="Arial"/>
              </a:rPr>
              <a:t>Ancak </a:t>
            </a:r>
            <a:r>
              <a:rPr dirty="0" sz="2700" spc="-155">
                <a:latin typeface="Arial"/>
                <a:cs typeface="Arial"/>
              </a:rPr>
              <a:t>testin </a:t>
            </a:r>
            <a:r>
              <a:rPr dirty="0" sz="2700" spc="-130">
                <a:latin typeface="Arial"/>
                <a:cs typeface="Arial"/>
              </a:rPr>
              <a:t>genelini </a:t>
            </a:r>
            <a:r>
              <a:rPr dirty="0" sz="2700" spc="-100">
                <a:latin typeface="Arial"/>
                <a:cs typeface="Arial"/>
              </a:rPr>
              <a:t>standart </a:t>
            </a:r>
            <a:r>
              <a:rPr dirty="0" sz="2700" spc="-10">
                <a:latin typeface="Arial"/>
                <a:cs typeface="Arial"/>
              </a:rPr>
              <a:t>bilgi  </a:t>
            </a:r>
            <a:r>
              <a:rPr dirty="0" sz="2700" spc="-85">
                <a:latin typeface="Arial"/>
                <a:cs typeface="Arial"/>
              </a:rPr>
              <a:t>birikimi </a:t>
            </a:r>
            <a:r>
              <a:rPr dirty="0" sz="2700" spc="-185">
                <a:latin typeface="Arial"/>
                <a:cs typeface="Arial"/>
              </a:rPr>
              <a:t>ve yorum </a:t>
            </a:r>
            <a:r>
              <a:rPr dirty="0" sz="2700" spc="-165">
                <a:latin typeface="Arial"/>
                <a:cs typeface="Arial"/>
              </a:rPr>
              <a:t>gücüyle </a:t>
            </a:r>
            <a:r>
              <a:rPr dirty="0" sz="2700" spc="-150">
                <a:latin typeface="Arial"/>
                <a:cs typeface="Arial"/>
              </a:rPr>
              <a:t>çözülebilecek </a:t>
            </a:r>
            <a:r>
              <a:rPr dirty="0" sz="2700" spc="-125">
                <a:latin typeface="Arial"/>
                <a:cs typeface="Arial"/>
              </a:rPr>
              <a:t>sorular  </a:t>
            </a:r>
            <a:r>
              <a:rPr dirty="0" sz="2700" spc="-190">
                <a:latin typeface="Arial"/>
                <a:cs typeface="Arial"/>
              </a:rPr>
              <a:t>oluşturur.	</a:t>
            </a:r>
            <a:r>
              <a:rPr dirty="0" sz="2700" spc="-100">
                <a:solidFill>
                  <a:srgbClr val="FF0000"/>
                </a:solidFill>
                <a:latin typeface="Arial"/>
                <a:cs typeface="Arial"/>
              </a:rPr>
              <a:t>%10’u </a:t>
            </a:r>
            <a:r>
              <a:rPr dirty="0" sz="2700" spc="-210">
                <a:solidFill>
                  <a:srgbClr val="FF0000"/>
                </a:solidFill>
                <a:latin typeface="Arial"/>
                <a:cs typeface="Arial"/>
              </a:rPr>
              <a:t>çok</a:t>
            </a:r>
            <a:r>
              <a:rPr dirty="0" sz="2700" spc="7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00" spc="-100">
                <a:solidFill>
                  <a:srgbClr val="FF0000"/>
                </a:solidFill>
                <a:latin typeface="Arial"/>
                <a:cs typeface="Arial"/>
              </a:rPr>
              <a:t>zor</a:t>
            </a:r>
            <a:r>
              <a:rPr dirty="0" sz="2700" spc="-100" b="1">
                <a:solidFill>
                  <a:srgbClr val="FF0000"/>
                </a:solidFill>
                <a:latin typeface="Arial"/>
                <a:cs typeface="Arial"/>
              </a:rPr>
              <a:t>/</a:t>
            </a:r>
            <a:r>
              <a:rPr dirty="0" sz="2700" spc="-100">
                <a:solidFill>
                  <a:srgbClr val="FF0000"/>
                </a:solidFill>
                <a:latin typeface="Arial"/>
                <a:cs typeface="Arial"/>
              </a:rPr>
              <a:t>çok</a:t>
            </a:r>
            <a:r>
              <a:rPr dirty="0" sz="2700" spc="-3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00" spc="-125">
                <a:solidFill>
                  <a:srgbClr val="FF0000"/>
                </a:solidFill>
                <a:latin typeface="Arial"/>
                <a:cs typeface="Arial"/>
              </a:rPr>
              <a:t>kolay,	</a:t>
            </a:r>
            <a:r>
              <a:rPr dirty="0" sz="2700" spc="-114">
                <a:latin typeface="Arial"/>
                <a:cs typeface="Arial"/>
              </a:rPr>
              <a:t>%20’si </a:t>
            </a:r>
            <a:r>
              <a:rPr dirty="0" sz="2700" spc="-55">
                <a:latin typeface="Arial"/>
                <a:cs typeface="Arial"/>
              </a:rPr>
              <a:t>zor</a:t>
            </a:r>
            <a:r>
              <a:rPr dirty="0" sz="2700" spc="-55" b="1">
                <a:latin typeface="Arial"/>
                <a:cs typeface="Arial"/>
              </a:rPr>
              <a:t>/</a:t>
            </a:r>
            <a:r>
              <a:rPr dirty="0" sz="2700" spc="-55">
                <a:latin typeface="Arial"/>
                <a:cs typeface="Arial"/>
              </a:rPr>
              <a:t>kolay  </a:t>
            </a:r>
            <a:r>
              <a:rPr dirty="0" sz="2700" spc="-185">
                <a:latin typeface="Arial"/>
                <a:cs typeface="Arial"/>
              </a:rPr>
              <a:t>ve </a:t>
            </a:r>
            <a:r>
              <a:rPr dirty="0" sz="2700" spc="-40">
                <a:latin typeface="Arial"/>
                <a:cs typeface="Arial"/>
              </a:rPr>
              <a:t>%40’i </a:t>
            </a:r>
            <a:r>
              <a:rPr dirty="0" sz="2700" spc="-150">
                <a:latin typeface="Arial"/>
                <a:cs typeface="Arial"/>
              </a:rPr>
              <a:t>normal </a:t>
            </a:r>
            <a:r>
              <a:rPr dirty="0" sz="2700" spc="-10">
                <a:latin typeface="Arial"/>
                <a:cs typeface="Arial"/>
              </a:rPr>
              <a:t>bilgi</a:t>
            </a:r>
            <a:r>
              <a:rPr dirty="0" sz="2700" spc="245">
                <a:latin typeface="Arial"/>
                <a:cs typeface="Arial"/>
              </a:rPr>
              <a:t> </a:t>
            </a:r>
            <a:r>
              <a:rPr dirty="0" sz="2700" spc="-150">
                <a:latin typeface="Arial"/>
                <a:cs typeface="Arial"/>
              </a:rPr>
              <a:t>seviyesindedir.</a:t>
            </a:r>
            <a:endParaRPr sz="27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177614" y="6582528"/>
            <a:ext cx="2840735" cy="6644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74647" y="1935988"/>
            <a:ext cx="8181340" cy="4523740"/>
          </a:xfrm>
          <a:custGeom>
            <a:avLst/>
            <a:gdLst/>
            <a:ahLst/>
            <a:cxnLst/>
            <a:rect l="l" t="t" r="r" b="b"/>
            <a:pathLst>
              <a:path w="8181340" h="4523740">
                <a:moveTo>
                  <a:pt x="8180832" y="0"/>
                </a:moveTo>
                <a:lnTo>
                  <a:pt x="0" y="0"/>
                </a:lnTo>
                <a:lnTo>
                  <a:pt x="0" y="4523232"/>
                </a:lnTo>
                <a:lnTo>
                  <a:pt x="8180832" y="4523232"/>
                </a:lnTo>
                <a:lnTo>
                  <a:pt x="8180832" y="4507992"/>
                </a:lnTo>
                <a:lnTo>
                  <a:pt x="27432" y="4507992"/>
                </a:lnTo>
                <a:lnTo>
                  <a:pt x="15240" y="4495800"/>
                </a:lnTo>
                <a:lnTo>
                  <a:pt x="27432" y="4495800"/>
                </a:lnTo>
                <a:lnTo>
                  <a:pt x="27432" y="27432"/>
                </a:lnTo>
                <a:lnTo>
                  <a:pt x="15240" y="27432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4523740">
                <a:moveTo>
                  <a:pt x="27432" y="4495800"/>
                </a:moveTo>
                <a:lnTo>
                  <a:pt x="15240" y="4495800"/>
                </a:lnTo>
                <a:lnTo>
                  <a:pt x="27432" y="4507992"/>
                </a:lnTo>
                <a:lnTo>
                  <a:pt x="27432" y="4495800"/>
                </a:lnTo>
                <a:close/>
              </a:path>
              <a:path w="8181340" h="4523740">
                <a:moveTo>
                  <a:pt x="8153400" y="4495800"/>
                </a:moveTo>
                <a:lnTo>
                  <a:pt x="27432" y="4495800"/>
                </a:lnTo>
                <a:lnTo>
                  <a:pt x="27432" y="4507992"/>
                </a:lnTo>
                <a:lnTo>
                  <a:pt x="8153400" y="4507992"/>
                </a:lnTo>
                <a:lnTo>
                  <a:pt x="8153400" y="4495800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8153400" y="4507992"/>
                </a:lnTo>
                <a:lnTo>
                  <a:pt x="8168640" y="4495800"/>
                </a:lnTo>
                <a:lnTo>
                  <a:pt x="8180832" y="4495800"/>
                </a:lnTo>
                <a:lnTo>
                  <a:pt x="8180832" y="27432"/>
                </a:lnTo>
                <a:lnTo>
                  <a:pt x="816864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4495800"/>
                </a:moveTo>
                <a:lnTo>
                  <a:pt x="8168640" y="4495800"/>
                </a:lnTo>
                <a:lnTo>
                  <a:pt x="8153400" y="4507992"/>
                </a:lnTo>
                <a:lnTo>
                  <a:pt x="8180832" y="4507992"/>
                </a:lnTo>
                <a:lnTo>
                  <a:pt x="8180832" y="4495800"/>
                </a:lnTo>
                <a:close/>
              </a:path>
              <a:path w="8181340" h="4523740">
                <a:moveTo>
                  <a:pt x="27432" y="12191"/>
                </a:moveTo>
                <a:lnTo>
                  <a:pt x="15240" y="27432"/>
                </a:lnTo>
                <a:lnTo>
                  <a:pt x="27432" y="27432"/>
                </a:lnTo>
                <a:lnTo>
                  <a:pt x="27432" y="12191"/>
                </a:lnTo>
                <a:close/>
              </a:path>
              <a:path w="8181340" h="4523740">
                <a:moveTo>
                  <a:pt x="8153400" y="12191"/>
                </a:moveTo>
                <a:lnTo>
                  <a:pt x="27432" y="12191"/>
                </a:lnTo>
                <a:lnTo>
                  <a:pt x="27432" y="27432"/>
                </a:lnTo>
                <a:lnTo>
                  <a:pt x="8153400" y="27432"/>
                </a:lnTo>
                <a:lnTo>
                  <a:pt x="8153400" y="12191"/>
                </a:lnTo>
                <a:close/>
              </a:path>
              <a:path w="8181340" h="4523740">
                <a:moveTo>
                  <a:pt x="8180832" y="12191"/>
                </a:moveTo>
                <a:lnTo>
                  <a:pt x="8153400" y="12191"/>
                </a:lnTo>
                <a:lnTo>
                  <a:pt x="8168640" y="27432"/>
                </a:lnTo>
                <a:lnTo>
                  <a:pt x="8180832" y="27432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465580" y="1926336"/>
            <a:ext cx="7952105" cy="4011929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332740" marR="431165" indent="-320040">
              <a:lnSpc>
                <a:spcPct val="89900"/>
              </a:lnSpc>
              <a:spcBef>
                <a:spcPts val="395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105" algn="l"/>
                <a:tab pos="332740" algn="l"/>
                <a:tab pos="1858010" algn="l"/>
                <a:tab pos="4500245" algn="l"/>
              </a:tabLst>
            </a:pPr>
            <a:r>
              <a:rPr dirty="0" sz="2500" spc="-110">
                <a:latin typeface="Arial"/>
                <a:cs typeface="Arial"/>
              </a:rPr>
              <a:t>Sorulara</a:t>
            </a:r>
            <a:r>
              <a:rPr dirty="0" sz="2500" spc="-10">
                <a:latin typeface="Arial"/>
                <a:cs typeface="Arial"/>
              </a:rPr>
              <a:t> </a:t>
            </a:r>
            <a:r>
              <a:rPr dirty="0" sz="2500" spc="-105">
                <a:latin typeface="Arial"/>
                <a:cs typeface="Arial"/>
              </a:rPr>
              <a:t>önyargılı</a:t>
            </a:r>
            <a:r>
              <a:rPr dirty="0" sz="2500" spc="25">
                <a:latin typeface="Arial"/>
                <a:cs typeface="Arial"/>
              </a:rPr>
              <a:t> </a:t>
            </a:r>
            <a:r>
              <a:rPr dirty="0" sz="2500" spc="-150">
                <a:latin typeface="Arial"/>
                <a:cs typeface="Arial"/>
              </a:rPr>
              <a:t>yaklaşmayın.	</a:t>
            </a:r>
            <a:r>
              <a:rPr dirty="0" sz="2500" spc="-200">
                <a:latin typeface="Arial"/>
                <a:cs typeface="Arial"/>
              </a:rPr>
              <a:t>“Bu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100">
                <a:latin typeface="Arial"/>
                <a:cs typeface="Arial"/>
              </a:rPr>
              <a:t>zor </a:t>
            </a:r>
            <a:r>
              <a:rPr dirty="0" sz="2500" spc="-155">
                <a:latin typeface="Arial"/>
                <a:cs typeface="Arial"/>
              </a:rPr>
              <a:t>ben  </a:t>
            </a:r>
            <a:r>
              <a:rPr dirty="0" sz="2500" spc="-135">
                <a:latin typeface="Arial"/>
                <a:cs typeface="Arial"/>
              </a:rPr>
              <a:t>yapamam;	</a:t>
            </a:r>
            <a:r>
              <a:rPr dirty="0" sz="2500" spc="-165">
                <a:latin typeface="Arial"/>
                <a:cs typeface="Arial"/>
              </a:rPr>
              <a:t>bu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80">
                <a:latin typeface="Arial"/>
                <a:cs typeface="Arial"/>
              </a:rPr>
              <a:t>kolay </a:t>
            </a:r>
            <a:r>
              <a:rPr dirty="0" sz="2500" spc="-135">
                <a:latin typeface="Arial"/>
                <a:cs typeface="Arial"/>
              </a:rPr>
              <a:t>cevap </a:t>
            </a:r>
            <a:r>
              <a:rPr dirty="0" sz="2500" spc="-160">
                <a:latin typeface="Arial"/>
                <a:cs typeface="Arial"/>
              </a:rPr>
              <a:t>A </a:t>
            </a:r>
            <a:r>
              <a:rPr dirty="0" sz="2500" spc="-150">
                <a:latin typeface="Arial"/>
                <a:cs typeface="Arial"/>
              </a:rPr>
              <a:t>şıkkı!” </a:t>
            </a:r>
            <a:r>
              <a:rPr dirty="0" sz="2500" spc="-20">
                <a:latin typeface="Arial"/>
                <a:cs typeface="Arial"/>
              </a:rPr>
              <a:t>gibi </a:t>
            </a:r>
            <a:r>
              <a:rPr dirty="0" sz="2500" spc="-185">
                <a:latin typeface="Arial"/>
                <a:cs typeface="Arial"/>
              </a:rPr>
              <a:t>zaman  </a:t>
            </a:r>
            <a:r>
              <a:rPr dirty="0" sz="2500" spc="-140">
                <a:latin typeface="Arial"/>
                <a:cs typeface="Arial"/>
              </a:rPr>
              <a:t>kazanmaya </a:t>
            </a:r>
            <a:r>
              <a:rPr dirty="0" sz="2500" spc="-120">
                <a:latin typeface="Arial"/>
                <a:cs typeface="Arial"/>
              </a:rPr>
              <a:t>yönelik </a:t>
            </a:r>
            <a:r>
              <a:rPr dirty="0" sz="2500" spc="-130">
                <a:latin typeface="Arial"/>
                <a:cs typeface="Arial"/>
              </a:rPr>
              <a:t>aceleci </a:t>
            </a:r>
            <a:r>
              <a:rPr dirty="0" sz="2500" spc="-105">
                <a:latin typeface="Arial"/>
                <a:cs typeface="Arial"/>
              </a:rPr>
              <a:t>davranışlar </a:t>
            </a:r>
            <a:r>
              <a:rPr dirty="0" sz="2500" spc="-155">
                <a:latin typeface="Arial"/>
                <a:cs typeface="Arial"/>
              </a:rPr>
              <a:t>kazanmak </a:t>
            </a:r>
            <a:r>
              <a:rPr dirty="0" sz="2500" spc="-105">
                <a:latin typeface="Arial"/>
                <a:cs typeface="Arial"/>
              </a:rPr>
              <a:t>yerine  </a:t>
            </a:r>
            <a:r>
              <a:rPr dirty="0" sz="2500" spc="-65">
                <a:latin typeface="Arial"/>
                <a:cs typeface="Arial"/>
              </a:rPr>
              <a:t>kaybettirebilir.</a:t>
            </a:r>
            <a:endParaRPr sz="2500">
              <a:latin typeface="Arial"/>
              <a:cs typeface="Arial"/>
            </a:endParaRPr>
          </a:p>
          <a:p>
            <a:pPr marL="332740" marR="5080" indent="-320040">
              <a:lnSpc>
                <a:spcPct val="90100"/>
              </a:lnSpc>
              <a:spcBef>
                <a:spcPts val="71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417830" algn="l"/>
                <a:tab pos="418465" algn="l"/>
              </a:tabLst>
            </a:pPr>
            <a:r>
              <a:rPr dirty="0" sz="2500" spc="-215">
                <a:latin typeface="Arial"/>
                <a:cs typeface="Arial"/>
              </a:rPr>
              <a:t>Turlu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229">
                <a:latin typeface="Arial"/>
                <a:cs typeface="Arial"/>
              </a:rPr>
              <a:t>çözme </a:t>
            </a:r>
            <a:r>
              <a:rPr dirty="0" sz="2500" spc="-160">
                <a:latin typeface="Arial"/>
                <a:cs typeface="Arial"/>
              </a:rPr>
              <a:t>yöntemi, </a:t>
            </a:r>
            <a:r>
              <a:rPr dirty="0" sz="2500" spc="-120">
                <a:latin typeface="Arial"/>
                <a:cs typeface="Arial"/>
              </a:rPr>
              <a:t>testteki </a:t>
            </a:r>
            <a:r>
              <a:rPr dirty="0" sz="2500" spc="-145">
                <a:latin typeface="Arial"/>
                <a:cs typeface="Arial"/>
              </a:rPr>
              <a:t>her </a:t>
            </a:r>
            <a:r>
              <a:rPr dirty="0" sz="2500" spc="-185">
                <a:latin typeface="Arial"/>
                <a:cs typeface="Arial"/>
              </a:rPr>
              <a:t>soruyu </a:t>
            </a:r>
            <a:r>
              <a:rPr dirty="0" sz="2500" spc="-170">
                <a:latin typeface="Arial"/>
                <a:cs typeface="Arial"/>
              </a:rPr>
              <a:t>incelemenize  </a:t>
            </a:r>
            <a:r>
              <a:rPr dirty="0" sz="2500" spc="-145">
                <a:latin typeface="Arial"/>
                <a:cs typeface="Arial"/>
              </a:rPr>
              <a:t>yardımcı </a:t>
            </a:r>
            <a:r>
              <a:rPr dirty="0" sz="2500" spc="-150">
                <a:latin typeface="Arial"/>
                <a:cs typeface="Arial"/>
              </a:rPr>
              <a:t>olur. </a:t>
            </a:r>
            <a:r>
              <a:rPr dirty="0" sz="2500" spc="-125">
                <a:latin typeface="Arial"/>
                <a:cs typeface="Arial"/>
              </a:rPr>
              <a:t>Cevaplandırılmayan soruları </a:t>
            </a:r>
            <a:r>
              <a:rPr dirty="0" sz="2500" spc="-204">
                <a:latin typeface="Arial"/>
                <a:cs typeface="Arial"/>
              </a:rPr>
              <a:t>soru </a:t>
            </a:r>
            <a:r>
              <a:rPr dirty="0" sz="2500" spc="-100">
                <a:latin typeface="Arial"/>
                <a:cs typeface="Arial"/>
              </a:rPr>
              <a:t>kitapçığında 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105">
                <a:latin typeface="Arial"/>
                <a:cs typeface="Arial"/>
              </a:rPr>
              <a:t>işaret </a:t>
            </a:r>
            <a:r>
              <a:rPr dirty="0" sz="2500" spc="-135">
                <a:latin typeface="Arial"/>
                <a:cs typeface="Arial"/>
              </a:rPr>
              <a:t>veya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165">
                <a:latin typeface="Arial"/>
                <a:cs typeface="Arial"/>
              </a:rPr>
              <a:t>simgeyle </a:t>
            </a:r>
            <a:r>
              <a:rPr dirty="0" sz="2500" spc="-160">
                <a:latin typeface="Arial"/>
                <a:cs typeface="Arial"/>
              </a:rPr>
              <a:t>simgelendirmek </a:t>
            </a:r>
            <a:r>
              <a:rPr dirty="0" sz="2500" spc="-145">
                <a:latin typeface="Arial"/>
                <a:cs typeface="Arial"/>
              </a:rPr>
              <a:t>o soruların </a:t>
            </a:r>
            <a:r>
              <a:rPr dirty="0" sz="2500" spc="-125">
                <a:latin typeface="Arial"/>
                <a:cs typeface="Arial"/>
              </a:rPr>
              <a:t>ikinci  </a:t>
            </a:r>
            <a:r>
              <a:rPr dirty="0" sz="2500" spc="-70">
                <a:latin typeface="Arial"/>
                <a:cs typeface="Arial"/>
              </a:rPr>
              <a:t>turda </a:t>
            </a:r>
            <a:r>
              <a:rPr dirty="0" sz="2500" spc="-90">
                <a:latin typeface="Arial"/>
                <a:cs typeface="Arial"/>
              </a:rPr>
              <a:t>daha </a:t>
            </a:r>
            <a:r>
              <a:rPr dirty="0" sz="2500" spc="-80">
                <a:latin typeface="Arial"/>
                <a:cs typeface="Arial"/>
              </a:rPr>
              <a:t>kolay </a:t>
            </a:r>
            <a:r>
              <a:rPr dirty="0" sz="2500" spc="-215">
                <a:latin typeface="Arial"/>
                <a:cs typeface="Arial"/>
              </a:rPr>
              <a:t>bulunmasını</a:t>
            </a:r>
            <a:r>
              <a:rPr dirty="0" sz="2500" spc="190">
                <a:latin typeface="Arial"/>
                <a:cs typeface="Arial"/>
              </a:rPr>
              <a:t> </a:t>
            </a:r>
            <a:r>
              <a:rPr dirty="0" sz="2500" spc="-114">
                <a:latin typeface="Arial"/>
                <a:cs typeface="Arial"/>
              </a:rPr>
              <a:t>sağlar.</a:t>
            </a:r>
            <a:endParaRPr sz="2500">
              <a:latin typeface="Arial"/>
              <a:cs typeface="Arial"/>
            </a:endParaRPr>
          </a:p>
          <a:p>
            <a:pPr algn="just" marL="332740" marR="226695" indent="-320040">
              <a:lnSpc>
                <a:spcPct val="90000"/>
              </a:lnSpc>
              <a:spcBef>
                <a:spcPts val="680"/>
              </a:spcBef>
              <a:buClr>
                <a:srgbClr val="DC7F46"/>
              </a:buClr>
              <a:buSzPct val="60000"/>
              <a:buFont typeface="Wingdings"/>
              <a:buChar char=""/>
              <a:tabLst>
                <a:tab pos="332740" algn="l"/>
              </a:tabLst>
            </a:pPr>
            <a:r>
              <a:rPr dirty="0" sz="2500" spc="-90">
                <a:latin typeface="Arial"/>
                <a:cs typeface="Arial"/>
              </a:rPr>
              <a:t>Hatalı </a:t>
            </a:r>
            <a:r>
              <a:rPr dirty="0" sz="2500" spc="-204">
                <a:latin typeface="Arial"/>
                <a:cs typeface="Arial"/>
              </a:rPr>
              <a:t>okuma </a:t>
            </a:r>
            <a:r>
              <a:rPr dirty="0" sz="2500" spc="-105">
                <a:latin typeface="Arial"/>
                <a:cs typeface="Arial"/>
              </a:rPr>
              <a:t>davranışları </a:t>
            </a:r>
            <a:r>
              <a:rPr dirty="0" sz="2500" spc="-20">
                <a:latin typeface="Arial"/>
                <a:cs typeface="Arial"/>
              </a:rPr>
              <a:t>da </a:t>
            </a:r>
            <a:r>
              <a:rPr dirty="0" sz="2500" spc="-170">
                <a:latin typeface="Arial"/>
                <a:cs typeface="Arial"/>
              </a:rPr>
              <a:t>önemli </a:t>
            </a:r>
            <a:r>
              <a:rPr dirty="0" sz="2500" spc="-135">
                <a:latin typeface="Arial"/>
                <a:cs typeface="Arial"/>
              </a:rPr>
              <a:t>sıkıntılar </a:t>
            </a:r>
            <a:r>
              <a:rPr dirty="0" sz="2500" spc="-165">
                <a:latin typeface="Arial"/>
                <a:cs typeface="Arial"/>
              </a:rPr>
              <a:t>yasamanıza  </a:t>
            </a:r>
            <a:r>
              <a:rPr dirty="0" sz="2500" spc="-180">
                <a:latin typeface="Arial"/>
                <a:cs typeface="Arial"/>
              </a:rPr>
              <a:t>neden </a:t>
            </a:r>
            <a:r>
              <a:rPr dirty="0" sz="2500" spc="-60">
                <a:latin typeface="Arial"/>
                <a:cs typeface="Arial"/>
              </a:rPr>
              <a:t>olabilir. </a:t>
            </a:r>
            <a:r>
              <a:rPr dirty="0" sz="2500" spc="-229">
                <a:latin typeface="Arial"/>
                <a:cs typeface="Arial"/>
              </a:rPr>
              <a:t>Olumsuz </a:t>
            </a:r>
            <a:r>
              <a:rPr dirty="0" sz="2500" spc="-15">
                <a:latin typeface="Arial"/>
                <a:cs typeface="Arial"/>
              </a:rPr>
              <a:t>bir </a:t>
            </a:r>
            <a:r>
              <a:rPr dirty="0" sz="2500" spc="-25">
                <a:latin typeface="Arial"/>
                <a:cs typeface="Arial"/>
              </a:rPr>
              <a:t>ifadeyi </a:t>
            </a:r>
            <a:r>
              <a:rPr dirty="0" sz="2500" spc="-195">
                <a:latin typeface="Arial"/>
                <a:cs typeface="Arial"/>
              </a:rPr>
              <a:t>olumlu </a:t>
            </a:r>
            <a:r>
              <a:rPr dirty="0" sz="2500" spc="-65">
                <a:latin typeface="Arial"/>
                <a:cs typeface="Arial"/>
              </a:rPr>
              <a:t>olarak </a:t>
            </a:r>
            <a:r>
              <a:rPr dirty="0" sz="2500" spc="-190">
                <a:latin typeface="Arial"/>
                <a:cs typeface="Arial"/>
              </a:rPr>
              <a:t>okumak,  </a:t>
            </a:r>
            <a:r>
              <a:rPr dirty="0" sz="2500" spc="-185">
                <a:latin typeface="Arial"/>
                <a:cs typeface="Arial"/>
              </a:rPr>
              <a:t>soruyu </a:t>
            </a:r>
            <a:r>
              <a:rPr dirty="0" sz="2500" spc="-135">
                <a:latin typeface="Arial"/>
                <a:cs typeface="Arial"/>
              </a:rPr>
              <a:t>veya </a:t>
            </a:r>
            <a:r>
              <a:rPr dirty="0" sz="2500" spc="-114">
                <a:latin typeface="Arial"/>
                <a:cs typeface="Arial"/>
              </a:rPr>
              <a:t>cevabi </a:t>
            </a:r>
            <a:r>
              <a:rPr dirty="0" sz="2500" spc="-90">
                <a:latin typeface="Arial"/>
                <a:cs typeface="Arial"/>
              </a:rPr>
              <a:t>hatalı </a:t>
            </a:r>
            <a:r>
              <a:rPr dirty="0" sz="2500" spc="-225">
                <a:latin typeface="Arial"/>
                <a:cs typeface="Arial"/>
              </a:rPr>
              <a:t>düşünmenize </a:t>
            </a:r>
            <a:r>
              <a:rPr dirty="0" sz="2500" spc="-120">
                <a:latin typeface="Arial"/>
                <a:cs typeface="Arial"/>
              </a:rPr>
              <a:t>sebebiyet</a:t>
            </a:r>
            <a:r>
              <a:rPr dirty="0" sz="2500" spc="235">
                <a:latin typeface="Arial"/>
                <a:cs typeface="Arial"/>
              </a:rPr>
              <a:t> </a:t>
            </a:r>
            <a:r>
              <a:rPr dirty="0" sz="2500" spc="-90">
                <a:latin typeface="Arial"/>
                <a:cs typeface="Arial"/>
              </a:rPr>
              <a:t>verebilir.</a:t>
            </a:r>
            <a:endParaRPr sz="25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4647" y="564387"/>
            <a:ext cx="8181340" cy="1018540"/>
          </a:xfrm>
          <a:custGeom>
            <a:avLst/>
            <a:gdLst/>
            <a:ahLst/>
            <a:cxnLst/>
            <a:rect l="l" t="t" r="r" b="b"/>
            <a:pathLst>
              <a:path w="8181340" h="1018540">
                <a:moveTo>
                  <a:pt x="8180832" y="0"/>
                </a:moveTo>
                <a:lnTo>
                  <a:pt x="0" y="0"/>
                </a:lnTo>
                <a:lnTo>
                  <a:pt x="0" y="1018031"/>
                </a:lnTo>
                <a:lnTo>
                  <a:pt x="8180832" y="1018031"/>
                </a:lnTo>
                <a:lnTo>
                  <a:pt x="8180832" y="1002791"/>
                </a:lnTo>
                <a:lnTo>
                  <a:pt x="27432" y="1002791"/>
                </a:lnTo>
                <a:lnTo>
                  <a:pt x="15240" y="990599"/>
                </a:lnTo>
                <a:lnTo>
                  <a:pt x="27432" y="990599"/>
                </a:lnTo>
                <a:lnTo>
                  <a:pt x="27432" y="27431"/>
                </a:lnTo>
                <a:lnTo>
                  <a:pt x="15240" y="27431"/>
                </a:lnTo>
                <a:lnTo>
                  <a:pt x="27432" y="12191"/>
                </a:lnTo>
                <a:lnTo>
                  <a:pt x="8180832" y="12191"/>
                </a:lnTo>
                <a:lnTo>
                  <a:pt x="8180832" y="0"/>
                </a:lnTo>
                <a:close/>
              </a:path>
              <a:path w="8181340" h="1018540">
                <a:moveTo>
                  <a:pt x="27432" y="990599"/>
                </a:moveTo>
                <a:lnTo>
                  <a:pt x="15240" y="990599"/>
                </a:lnTo>
                <a:lnTo>
                  <a:pt x="27432" y="1002791"/>
                </a:lnTo>
                <a:lnTo>
                  <a:pt x="27432" y="990599"/>
                </a:lnTo>
                <a:close/>
              </a:path>
              <a:path w="8181340" h="1018540">
                <a:moveTo>
                  <a:pt x="8153400" y="990599"/>
                </a:moveTo>
                <a:lnTo>
                  <a:pt x="27432" y="990599"/>
                </a:lnTo>
                <a:lnTo>
                  <a:pt x="27432" y="1002791"/>
                </a:lnTo>
                <a:lnTo>
                  <a:pt x="8153400" y="1002791"/>
                </a:lnTo>
                <a:lnTo>
                  <a:pt x="8153400" y="990599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8153400" y="1002791"/>
                </a:lnTo>
                <a:lnTo>
                  <a:pt x="8168640" y="990599"/>
                </a:lnTo>
                <a:lnTo>
                  <a:pt x="8180832" y="990599"/>
                </a:lnTo>
                <a:lnTo>
                  <a:pt x="8180832" y="27431"/>
                </a:lnTo>
                <a:lnTo>
                  <a:pt x="816864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990599"/>
                </a:moveTo>
                <a:lnTo>
                  <a:pt x="8168640" y="990599"/>
                </a:lnTo>
                <a:lnTo>
                  <a:pt x="8153400" y="1002791"/>
                </a:lnTo>
                <a:lnTo>
                  <a:pt x="8180832" y="1002791"/>
                </a:lnTo>
                <a:lnTo>
                  <a:pt x="8180832" y="990599"/>
                </a:lnTo>
                <a:close/>
              </a:path>
              <a:path w="8181340" h="1018540">
                <a:moveTo>
                  <a:pt x="27432" y="12191"/>
                </a:moveTo>
                <a:lnTo>
                  <a:pt x="15240" y="27431"/>
                </a:lnTo>
                <a:lnTo>
                  <a:pt x="27432" y="27431"/>
                </a:lnTo>
                <a:lnTo>
                  <a:pt x="27432" y="12191"/>
                </a:lnTo>
                <a:close/>
              </a:path>
              <a:path w="8181340" h="1018540">
                <a:moveTo>
                  <a:pt x="8153400" y="12191"/>
                </a:moveTo>
                <a:lnTo>
                  <a:pt x="27432" y="12191"/>
                </a:lnTo>
                <a:lnTo>
                  <a:pt x="27432" y="27431"/>
                </a:lnTo>
                <a:lnTo>
                  <a:pt x="8153400" y="27431"/>
                </a:lnTo>
                <a:lnTo>
                  <a:pt x="8153400" y="12191"/>
                </a:lnTo>
                <a:close/>
              </a:path>
              <a:path w="8181340" h="1018540">
                <a:moveTo>
                  <a:pt x="8180832" y="12191"/>
                </a:moveTo>
                <a:lnTo>
                  <a:pt x="8153400" y="12191"/>
                </a:lnTo>
                <a:lnTo>
                  <a:pt x="8168640" y="27431"/>
                </a:lnTo>
                <a:lnTo>
                  <a:pt x="8180832" y="27431"/>
                </a:lnTo>
                <a:lnTo>
                  <a:pt x="8180832" y="12191"/>
                </a:lnTo>
                <a:close/>
              </a:path>
            </a:pathLst>
          </a:custGeom>
          <a:solidFill>
            <a:srgbClr val="6F2F9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465580" y="697992"/>
            <a:ext cx="7529195" cy="695325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4400" spc="-440" b="1">
                <a:solidFill>
                  <a:srgbClr val="BF0000"/>
                </a:solidFill>
                <a:latin typeface="Arial"/>
                <a:cs typeface="Arial"/>
              </a:rPr>
              <a:t>ETKİLİ </a:t>
            </a:r>
            <a:r>
              <a:rPr dirty="0" sz="4400" spc="-715" b="1">
                <a:solidFill>
                  <a:srgbClr val="BF0000"/>
                </a:solidFill>
                <a:latin typeface="Arial"/>
                <a:cs typeface="Arial"/>
              </a:rPr>
              <a:t>TEST </a:t>
            </a:r>
            <a:r>
              <a:rPr dirty="0" sz="4400" spc="-390" b="1">
                <a:solidFill>
                  <a:srgbClr val="BF0000"/>
                </a:solidFill>
                <a:latin typeface="Arial"/>
                <a:cs typeface="Arial"/>
              </a:rPr>
              <a:t>ÇÖZME</a:t>
            </a:r>
            <a:r>
              <a:rPr dirty="0" sz="4400" spc="-805" b="1">
                <a:solidFill>
                  <a:srgbClr val="BF0000"/>
                </a:solidFill>
                <a:latin typeface="Arial"/>
                <a:cs typeface="Arial"/>
              </a:rPr>
              <a:t> </a:t>
            </a:r>
            <a:r>
              <a:rPr dirty="0" sz="4400" spc="-459" b="1">
                <a:solidFill>
                  <a:srgbClr val="BF0000"/>
                </a:solidFill>
                <a:latin typeface="Arial"/>
                <a:cs typeface="Arial"/>
              </a:rPr>
              <a:t>TEKNİKLERİ</a:t>
            </a:r>
            <a:endParaRPr sz="4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74191" y="1628139"/>
            <a:ext cx="533400" cy="228600"/>
          </a:xfrm>
          <a:prstGeom prst="rect">
            <a:avLst/>
          </a:prstGeom>
          <a:solidFill>
            <a:srgbClr val="DC7F46"/>
          </a:solidFill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1415"/>
              </a:lnSpc>
            </a:pPr>
            <a:r>
              <a:rPr dirty="0" sz="1200" spc="-35" b="1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2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1015" y="6535296"/>
            <a:ext cx="3078480" cy="5791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507484" y="6667482"/>
            <a:ext cx="2220595" cy="2266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39"/>
              </a:lnSpc>
            </a:pPr>
            <a:r>
              <a:rPr dirty="0" sz="1400" spc="-114">
                <a:solidFill>
                  <a:srgbClr val="765E54"/>
                </a:solidFill>
                <a:latin typeface="Arial"/>
                <a:cs typeface="Arial"/>
              </a:rPr>
              <a:t>KOCASİNAN </a:t>
            </a:r>
            <a:r>
              <a:rPr dirty="0" sz="1400" spc="-130">
                <a:solidFill>
                  <a:srgbClr val="765E54"/>
                </a:solidFill>
                <a:latin typeface="Arial"/>
                <a:cs typeface="Arial"/>
              </a:rPr>
              <a:t>ANADOLU</a:t>
            </a:r>
            <a:r>
              <a:rPr dirty="0" sz="1400" spc="-105">
                <a:solidFill>
                  <a:srgbClr val="765E54"/>
                </a:solidFill>
                <a:latin typeface="Arial"/>
                <a:cs typeface="Arial"/>
              </a:rPr>
              <a:t> </a:t>
            </a:r>
            <a:r>
              <a:rPr dirty="0" sz="1400" spc="-185">
                <a:solidFill>
                  <a:srgbClr val="765E54"/>
                </a:solidFill>
                <a:latin typeface="Arial"/>
                <a:cs typeface="Arial"/>
              </a:rPr>
              <a:t>LİSESİ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65191" y="347979"/>
            <a:ext cx="4953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97355" y="1304544"/>
            <a:ext cx="2981960" cy="2456815"/>
          </a:xfrm>
          <a:prstGeom prst="rect"/>
        </p:spPr>
        <p:txBody>
          <a:bodyPr wrap="square" lIns="0" tIns="127635" rIns="0" bIns="0" rtlCol="0" vert="horz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1005"/>
              </a:spcBef>
            </a:pPr>
            <a:r>
              <a:rPr dirty="0" sz="3800" spc="-10">
                <a:solidFill>
                  <a:srgbClr val="000000"/>
                </a:solidFill>
              </a:rPr>
              <a:t>DENEME  </a:t>
            </a:r>
            <a:r>
              <a:rPr dirty="0" sz="3800" spc="-20">
                <a:solidFill>
                  <a:srgbClr val="000000"/>
                </a:solidFill>
              </a:rPr>
              <a:t>S</a:t>
            </a:r>
            <a:r>
              <a:rPr dirty="0" sz="3800" spc="-5">
                <a:solidFill>
                  <a:srgbClr val="000000"/>
                </a:solidFill>
              </a:rPr>
              <a:t>IN</a:t>
            </a:r>
            <a:r>
              <a:rPr dirty="0" sz="3800" spc="-310">
                <a:solidFill>
                  <a:srgbClr val="000000"/>
                </a:solidFill>
              </a:rPr>
              <a:t>A</a:t>
            </a:r>
            <a:r>
              <a:rPr dirty="0" sz="3800" spc="-20">
                <a:solidFill>
                  <a:srgbClr val="000000"/>
                </a:solidFill>
              </a:rPr>
              <a:t>V</a:t>
            </a:r>
            <a:r>
              <a:rPr dirty="0" sz="3800" spc="-10">
                <a:solidFill>
                  <a:srgbClr val="000000"/>
                </a:solidFill>
              </a:rPr>
              <a:t>L</a:t>
            </a:r>
            <a:r>
              <a:rPr dirty="0" sz="3800" spc="-20">
                <a:solidFill>
                  <a:srgbClr val="000000"/>
                </a:solidFill>
              </a:rPr>
              <a:t>A</a:t>
            </a:r>
            <a:r>
              <a:rPr dirty="0" sz="3800" spc="-10">
                <a:solidFill>
                  <a:srgbClr val="000000"/>
                </a:solidFill>
              </a:rPr>
              <a:t>RINI  </a:t>
            </a:r>
            <a:r>
              <a:rPr dirty="0" sz="3800" spc="-10">
                <a:solidFill>
                  <a:srgbClr val="000000"/>
                </a:solidFill>
              </a:rPr>
              <a:t>ÖNEMSEYİN  </a:t>
            </a:r>
            <a:r>
              <a:rPr dirty="0" sz="3800" spc="-15">
                <a:solidFill>
                  <a:srgbClr val="000000"/>
                </a:solidFill>
              </a:rPr>
              <a:t>VE </a:t>
            </a:r>
            <a:r>
              <a:rPr dirty="0" sz="3800" spc="-10">
                <a:solidFill>
                  <a:srgbClr val="000000"/>
                </a:solidFill>
              </a:rPr>
              <a:t>ZAMAN  </a:t>
            </a:r>
            <a:r>
              <a:rPr dirty="0" sz="3800" spc="-60">
                <a:solidFill>
                  <a:srgbClr val="000000"/>
                </a:solidFill>
              </a:rPr>
              <a:t>AYIRIN</a:t>
            </a:r>
            <a:endParaRPr sz="3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6B51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keysmart</dc:creator>
  <dc:title>Microsoft PowerPoint - test çözme teknikleri ve sınav stratejileri [Uyumluluk Modu]</dc:title>
  <dcterms:created xsi:type="dcterms:W3CDTF">2018-02-08T15:42:05Z</dcterms:created>
  <dcterms:modified xsi:type="dcterms:W3CDTF">2018-02-08T15:42:05Z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2010-04-01T00:00:00Z</vt:filetime>
  </property>
  <property fmtid="{D5CDD505-2E9C-101B-9397-08002B2CF9AE}" pid="3" name="Creator">
    <vt:lpwstr>Microsoft PowerPoint - test çözme teknikleri ve sınav stratejileri [Uyumluluk Modu]</vt:lpwstr>
  </property>
  <property fmtid="{D5CDD505-2E9C-101B-9397-08002B2CF9AE}" pid="4" name="LastSaved">
    <vt:filetime>2018-02-08T00:00:00Z</vt:filetime>
  </property>
</Properties>
</file>