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4"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154" autoAdjust="0"/>
  </p:normalViewPr>
  <p:slideViewPr>
    <p:cSldViewPr>
      <p:cViewPr varScale="1">
        <p:scale>
          <a:sx n="107" d="100"/>
          <a:sy n="107" d="100"/>
        </p:scale>
        <p:origin x="114"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05C7C9-B579-422E-91BA-B2D4B275A187}" type="datetimeFigureOut">
              <a:rPr lang="tr-TR" smtClean="0"/>
              <a:t>16.06.2018</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13BEA6-5C89-46C0-ACD6-59EEF65B1203}" type="slidenum">
              <a:rPr lang="tr-TR" smtClean="0"/>
              <a:t>‹#›</a:t>
            </a:fld>
            <a:endParaRPr lang="tr-TR"/>
          </a:p>
        </p:txBody>
      </p:sp>
    </p:spTree>
    <p:extLst>
      <p:ext uri="{BB962C8B-B14F-4D97-AF65-F5344CB8AC3E}">
        <p14:creationId xmlns:p14="http://schemas.microsoft.com/office/powerpoint/2010/main" val="1302905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13BEA6-5C89-46C0-ACD6-59EEF65B1203}" type="slidenum">
              <a:rPr lang="tr-TR" smtClean="0"/>
              <a:t>1</a:t>
            </a:fld>
            <a:endParaRPr lang="tr-TR"/>
          </a:p>
        </p:txBody>
      </p:sp>
    </p:spTree>
    <p:extLst>
      <p:ext uri="{BB962C8B-B14F-4D97-AF65-F5344CB8AC3E}">
        <p14:creationId xmlns:p14="http://schemas.microsoft.com/office/powerpoint/2010/main" val="2879334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13BEA6-5C89-46C0-ACD6-59EEF65B1203}" type="slidenum">
              <a:rPr lang="tr-TR" smtClean="0"/>
              <a:t>5</a:t>
            </a:fld>
            <a:endParaRPr lang="tr-TR"/>
          </a:p>
        </p:txBody>
      </p:sp>
    </p:spTree>
    <p:extLst>
      <p:ext uri="{BB962C8B-B14F-4D97-AF65-F5344CB8AC3E}">
        <p14:creationId xmlns:p14="http://schemas.microsoft.com/office/powerpoint/2010/main" val="2989300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13BEA6-5C89-46C0-ACD6-59EEF65B1203}" type="slidenum">
              <a:rPr lang="tr-TR" smtClean="0"/>
              <a:t>8</a:t>
            </a:fld>
            <a:endParaRPr lang="tr-TR"/>
          </a:p>
        </p:txBody>
      </p:sp>
    </p:spTree>
    <p:extLst>
      <p:ext uri="{BB962C8B-B14F-4D97-AF65-F5344CB8AC3E}">
        <p14:creationId xmlns:p14="http://schemas.microsoft.com/office/powerpoint/2010/main" val="231961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13BEA6-5C89-46C0-ACD6-59EEF65B1203}" type="slidenum">
              <a:rPr lang="tr-TR" smtClean="0"/>
              <a:t>14</a:t>
            </a:fld>
            <a:endParaRPr lang="tr-TR"/>
          </a:p>
        </p:txBody>
      </p:sp>
    </p:spTree>
    <p:extLst>
      <p:ext uri="{BB962C8B-B14F-4D97-AF65-F5344CB8AC3E}">
        <p14:creationId xmlns:p14="http://schemas.microsoft.com/office/powerpoint/2010/main" val="2351484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13BEA6-5C89-46C0-ACD6-59EEF65B1203}" type="slidenum">
              <a:rPr lang="tr-TR" smtClean="0"/>
              <a:t>18</a:t>
            </a:fld>
            <a:endParaRPr lang="tr-TR"/>
          </a:p>
        </p:txBody>
      </p:sp>
    </p:spTree>
    <p:extLst>
      <p:ext uri="{BB962C8B-B14F-4D97-AF65-F5344CB8AC3E}">
        <p14:creationId xmlns:p14="http://schemas.microsoft.com/office/powerpoint/2010/main" val="3395018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13BEA6-5C89-46C0-ACD6-59EEF65B1203}" type="slidenum">
              <a:rPr lang="tr-TR" smtClean="0"/>
              <a:t>22</a:t>
            </a:fld>
            <a:endParaRPr lang="tr-TR"/>
          </a:p>
        </p:txBody>
      </p:sp>
    </p:spTree>
    <p:extLst>
      <p:ext uri="{BB962C8B-B14F-4D97-AF65-F5344CB8AC3E}">
        <p14:creationId xmlns:p14="http://schemas.microsoft.com/office/powerpoint/2010/main" val="272346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13BEA6-5C89-46C0-ACD6-59EEF65B1203}" type="slidenum">
              <a:rPr lang="tr-TR" smtClean="0"/>
              <a:t>26</a:t>
            </a:fld>
            <a:endParaRPr lang="tr-TR"/>
          </a:p>
        </p:txBody>
      </p:sp>
    </p:spTree>
    <p:extLst>
      <p:ext uri="{BB962C8B-B14F-4D97-AF65-F5344CB8AC3E}">
        <p14:creationId xmlns:p14="http://schemas.microsoft.com/office/powerpoint/2010/main" val="2007203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16.06.2018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16.06.2018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16.06.2018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16.06.2018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16.06.2018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A23720DD-5B6D-40BF-8493-A6B52D484E6B}" type="datetimeFigureOut">
              <a:rPr lang="tr-TR" smtClean="0"/>
              <a:t>16.06.2018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A23720DD-5B6D-40BF-8493-A6B52D484E6B}" type="datetimeFigureOut">
              <a:rPr lang="tr-TR" smtClean="0"/>
              <a:t>16.06.2018</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23720DD-5B6D-40BF-8493-A6B52D484E6B}" type="datetimeFigureOut">
              <a:rPr lang="tr-TR" smtClean="0"/>
              <a:t>16.06.2018</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16.06.2018</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16.06.2018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16.06.2018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16.06.2018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guvenlinet.org.tr/"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egitimhane.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a:xfrm>
            <a:off x="611560" y="1844824"/>
            <a:ext cx="7702624" cy="2475707"/>
          </a:xfrm>
        </p:spPr>
        <p:style>
          <a:lnRef idx="2">
            <a:schemeClr val="dk1">
              <a:shade val="50000"/>
            </a:schemeClr>
          </a:lnRef>
          <a:fillRef idx="1">
            <a:schemeClr val="dk1"/>
          </a:fillRef>
          <a:effectRef idx="0">
            <a:schemeClr val="dk1"/>
          </a:effectRef>
          <a:fontRef idx="minor">
            <a:schemeClr val="lt1"/>
          </a:fontRef>
        </p:style>
        <p:txBody>
          <a:bodyPr>
            <a:normAutofit fontScale="90000"/>
          </a:bodyPr>
          <a:lstStyle/>
          <a:p>
            <a:r>
              <a:rPr lang="tr-TR" b="1" cap="all" dirty="0" smtClean="0"/>
              <a:t/>
            </a:r>
            <a:br>
              <a:rPr lang="tr-TR" b="1" cap="all" dirty="0" smtClean="0"/>
            </a:br>
            <a:r>
              <a:rPr lang="tr-TR" b="1" cap="all" dirty="0" smtClean="0"/>
              <a:t>NEDEN </a:t>
            </a:r>
            <a:r>
              <a:rPr lang="tr-TR" b="1" cap="all" dirty="0"/>
              <a:t>BİLİNÇLİ VE GÜVENLİ  İNTERNET?</a:t>
            </a:r>
            <a:r>
              <a:rPr lang="tr-TR" b="1" dirty="0"/>
              <a:t> </a:t>
            </a:r>
            <a:r>
              <a:rPr lang="tr-TR" b="1" i="1" dirty="0"/>
              <a:t/>
            </a:r>
            <a:br>
              <a:rPr lang="tr-TR" b="1" i="1" dirty="0"/>
            </a:br>
            <a:endParaRPr lang="tr-TR" dirty="0"/>
          </a:p>
        </p:txBody>
      </p:sp>
      <p:sp>
        <p:nvSpPr>
          <p:cNvPr id="3" name="Dikdörtgen 2"/>
          <p:cNvSpPr/>
          <p:nvPr/>
        </p:nvSpPr>
        <p:spPr>
          <a:xfrm>
            <a:off x="3347864" y="4509120"/>
            <a:ext cx="2459328" cy="369332"/>
          </a:xfrm>
          <a:prstGeom prst="rect">
            <a:avLst/>
          </a:prstGeom>
        </p:spPr>
        <p:txBody>
          <a:bodyPr wrap="none">
            <a:spAutoFit/>
          </a:bodyPr>
          <a:lstStyle/>
          <a:p>
            <a:r>
              <a:rPr lang="tr-TR" b="1" u="sng" dirty="0">
                <a:solidFill>
                  <a:srgbClr val="0563C1"/>
                </a:solidFill>
                <a:latin typeface="Comic Sans MS" panose="030F0702030302020204" pitchFamily="66" charset="0"/>
                <a:ea typeface="Calibri" panose="020F0502020204030204" pitchFamily="34" charset="0"/>
                <a:cs typeface="Times New Roman" panose="02020603050405020304" pitchFamily="18" charset="0"/>
                <a:hlinkClick r:id="rId3"/>
              </a:rPr>
              <a:t>www.egitimhane.com</a:t>
            </a:r>
            <a:endParaRPr lang="tr-TR" dirty="0"/>
          </a:p>
        </p:txBody>
      </p:sp>
    </p:spTree>
    <p:extLst>
      <p:ext uri="{BB962C8B-B14F-4D97-AF65-F5344CB8AC3E}">
        <p14:creationId xmlns:p14="http://schemas.microsoft.com/office/powerpoint/2010/main" val="199329978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79512" y="404664"/>
            <a:ext cx="8568952" cy="6120680"/>
          </a:xfrm>
        </p:spPr>
        <p:style>
          <a:lnRef idx="1">
            <a:schemeClr val="accent5"/>
          </a:lnRef>
          <a:fillRef idx="2">
            <a:schemeClr val="accent5"/>
          </a:fillRef>
          <a:effectRef idx="1">
            <a:schemeClr val="accent5"/>
          </a:effectRef>
          <a:fontRef idx="minor">
            <a:schemeClr val="dk1"/>
          </a:fontRef>
        </p:style>
        <p:txBody>
          <a:bodyPr>
            <a:normAutofit fontScale="92500" lnSpcReduction="10000"/>
          </a:bodyPr>
          <a:lstStyle/>
          <a:p>
            <a:r>
              <a:rPr lang="tr-TR" dirty="0"/>
              <a:t>10.İlköğretim müfredatına “Bilişim Şuuru” dersi konulmalı.</a:t>
            </a:r>
          </a:p>
          <a:p>
            <a:r>
              <a:rPr lang="tr-TR" dirty="0"/>
              <a:t>11.Türkiye genelinde bütün okullarda veliler ile birlikte bilinçlendirme faaliyetleri yürütülmeli.</a:t>
            </a:r>
          </a:p>
          <a:p>
            <a:r>
              <a:rPr lang="tr-TR" dirty="0"/>
              <a:t>12. Sivil Toplum Kuruluşları bu konuda daha fazla sorumluluk alıp, bilinçli internet kullanımı noktasında projeler üretmeli.</a:t>
            </a:r>
          </a:p>
          <a:p>
            <a:r>
              <a:rPr lang="tr-TR" dirty="0"/>
              <a:t>13. Aynı şekilde üniversiteler bu konuda projeler geliştirmeli.</a:t>
            </a:r>
          </a:p>
          <a:p>
            <a:r>
              <a:rPr lang="tr-TR" dirty="0"/>
              <a:t>14. “İnternete Özgürlük” diyenlerin "İnternette Saygı" kavramını da öncelemeleri gerekir. Bu kavramlar; internet ortamında insan haklarına saygılı davranışlar sergilenirse anlam kazınır.</a:t>
            </a:r>
          </a:p>
          <a:p>
            <a:endParaRPr lang="tr-TR" dirty="0"/>
          </a:p>
        </p:txBody>
      </p:sp>
    </p:spTree>
    <p:extLst>
      <p:ext uri="{BB962C8B-B14F-4D97-AF65-F5344CB8AC3E}">
        <p14:creationId xmlns:p14="http://schemas.microsoft.com/office/powerpoint/2010/main" val="291099902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332656"/>
            <a:ext cx="8219256" cy="6264696"/>
          </a:xfrm>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r>
              <a:rPr lang="tr-TR" dirty="0"/>
              <a:t>15. Kendini sorumlu hisseden her birey, kurum ve kuruluş her şeyden önce şu soruyu sormalıdır: Bilinçli internet kullanımı ve güvenli bir internet ortamı için biz neler yapabiliriz?</a:t>
            </a:r>
          </a:p>
          <a:p>
            <a:r>
              <a:rPr lang="tr-TR" dirty="0"/>
              <a:t>16. Aynı şekilde yazılı ve görsel medyaya da büyük görevler düşüyor. Bilinçli ve insan haklarına önem verilen bir internet kullanımının ön plana çıkarılması konusunda görsel ve yazılı medya da farkındalık oluşturacak yazılar, haberler yayınlamalıdır. Site erişim engelleme kararları eleştirilebilir, eleştiri kadar bunun neden öyle olduğunu da ortaya koymak önemlidir. </a:t>
            </a:r>
          </a:p>
          <a:p>
            <a:r>
              <a:rPr lang="tr-TR" dirty="0"/>
              <a:t>17- Öncelikle çocukların ve gençlerin sonra da bütün bir toplumun internetten gelebilecek zararlı içerikleri filtreleyen, aynı zamanda ücretsiz de olan bir hizmet 2011 tarihinde başlatıldı: Güvenli İnternet Hizmeti. (</a:t>
            </a:r>
            <a:r>
              <a:rPr lang="tr-TR" b="1" u="sng" dirty="0">
                <a:hlinkClick r:id="rId2"/>
              </a:rPr>
              <a:t>http://www.guvenlinet.org.tr/</a:t>
            </a:r>
            <a:r>
              <a:rPr lang="tr-TR" dirty="0"/>
              <a:t>) İnternette zararlı içeriklerle karşılaşmak istemeyen herkesin kullanabileceği önleyici bir hizmet. Bu da bir tedbirdir</a:t>
            </a:r>
          </a:p>
        </p:txBody>
      </p:sp>
    </p:spTree>
    <p:extLst>
      <p:ext uri="{BB962C8B-B14F-4D97-AF65-F5344CB8AC3E}">
        <p14:creationId xmlns:p14="http://schemas.microsoft.com/office/powerpoint/2010/main" val="40817455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548680"/>
            <a:ext cx="8208912" cy="5904655"/>
          </a:xfrm>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r>
              <a:rPr lang="tr-TR" dirty="0"/>
              <a:t>18-Yeni medya, müstehcenlik ve cinsellik üzerinden reytingi, reklamı ve fazla tık alma sevdasını artık bırakmalı, bu noktada cinsellik algısı henüz oturmayan gençleri ve çocukları düşünmelidir.</a:t>
            </a:r>
          </a:p>
          <a:p>
            <a:r>
              <a:rPr lang="tr-TR" dirty="0"/>
              <a:t>19-</a:t>
            </a:r>
            <a:r>
              <a:rPr lang="tr-TR" b="1" dirty="0"/>
              <a:t> </a:t>
            </a:r>
            <a:r>
              <a:rPr lang="tr-TR" dirty="0"/>
              <a:t>İnternet bağımlılığı ile mücadelede aile içi kaliteli ilişkinin önemi ortadadır. Ailenin çocuğa birebir ilgi ve sevgi gösterdiği vakitlere kaliteli zaman diyoruz. Ebeveyn bedensel, zihinsel ve duygusal olarak çocuğun seviyesine iner ve baş başa vakit geçirir. Anne-babanın birlikte zaman geçirmesi, çocuklarının merkezi sinir sisteminin, benlik saygısının ve temel güven duygusunun gelişimine olumlu katkıları olduğu belirtiliyor. Çocuğa “ben sana değer veriyorum” mesajı verilir. Çocuğunuzla mutfakta yemek hazırlamak, market alışverişi yapmak, birlikte gezmek hem öğrenme hem de eğlenme fırsatı olabilir. Kaliteli zaman uygulamalarında anne ve babanın katılımı önemlidir. </a:t>
            </a:r>
          </a:p>
        </p:txBody>
      </p:sp>
    </p:spTree>
    <p:extLst>
      <p:ext uri="{BB962C8B-B14F-4D97-AF65-F5344CB8AC3E}">
        <p14:creationId xmlns:p14="http://schemas.microsoft.com/office/powerpoint/2010/main" val="71238011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692696"/>
            <a:ext cx="8363272" cy="5616623"/>
          </a:xfrm>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r>
              <a:rPr lang="tr-TR" dirty="0"/>
              <a:t>20-Bilgi toplumu stratejisi ve eylem planı hayata geçirilmelidir.</a:t>
            </a:r>
          </a:p>
          <a:p>
            <a:r>
              <a:rPr lang="tr-TR" dirty="0"/>
              <a:t>21-Çocukların interneti doğru kullanmasına yönelik düzenlemeler yapılmalıdır.</a:t>
            </a:r>
          </a:p>
          <a:p>
            <a:r>
              <a:rPr lang="tr-TR" dirty="0"/>
              <a:t>22-Aile ve çocuklara yönelik internet paketleri hazırlanmalı ve yaygınlaştırılmalıdır.</a:t>
            </a:r>
          </a:p>
          <a:p>
            <a:r>
              <a:rPr lang="tr-TR" dirty="0"/>
              <a:t>23-Toplum destekli mücadele anlayışı benimsenmelidir.</a:t>
            </a:r>
          </a:p>
          <a:p>
            <a:r>
              <a:rPr lang="tr-TR" dirty="0"/>
              <a:t>24-İnternet ve tehlikeleri konusunda gençler eğitilmeli ve bilinçlendirilmelidir.</a:t>
            </a:r>
          </a:p>
          <a:p>
            <a:r>
              <a:rPr lang="tr-TR" dirty="0"/>
              <a:t>25-İnternet etiği oluşturulmalıdır.</a:t>
            </a:r>
          </a:p>
          <a:p>
            <a:r>
              <a:rPr lang="tr-TR" dirty="0"/>
              <a:t>26-Güvenli internet sayfası (bandrollü web sayfası) uygulamasına başlanmalıdır</a:t>
            </a:r>
            <a:r>
              <a:rPr lang="tr-TR" dirty="0" smtClean="0"/>
              <a:t>.</a:t>
            </a:r>
            <a:r>
              <a:rPr lang="tr-TR" dirty="0"/>
              <a:t> </a:t>
            </a:r>
            <a:endParaRPr lang="tr-TR" dirty="0" smtClean="0"/>
          </a:p>
          <a:p>
            <a:r>
              <a:rPr lang="tr-TR" dirty="0" smtClean="0"/>
              <a:t>27-İnternet </a:t>
            </a:r>
            <a:r>
              <a:rPr lang="tr-TR" dirty="0"/>
              <a:t>kafeleri faydalı mekanlara dönüştürecek düzenlemeler ve denetimler yapılmalıdır</a:t>
            </a:r>
            <a:r>
              <a:rPr lang="tr-TR" dirty="0" smtClean="0"/>
              <a:t>. </a:t>
            </a:r>
            <a:r>
              <a:rPr lang="tr-TR" dirty="0"/>
              <a:t>Kurallara uygun çalışan ve faydalı görülen internet kafeler ödüllendirilmelidir.</a:t>
            </a:r>
          </a:p>
          <a:p>
            <a:endParaRPr lang="tr-TR" dirty="0"/>
          </a:p>
          <a:p>
            <a:endParaRPr lang="tr-TR" dirty="0"/>
          </a:p>
          <a:p>
            <a:endParaRPr lang="tr-TR" dirty="0"/>
          </a:p>
          <a:p>
            <a:pPr marL="0" indent="0">
              <a:buNone/>
            </a:pPr>
            <a:endParaRPr lang="tr-TR" dirty="0"/>
          </a:p>
        </p:txBody>
      </p:sp>
    </p:spTree>
    <p:extLst>
      <p:ext uri="{BB962C8B-B14F-4D97-AF65-F5344CB8AC3E}">
        <p14:creationId xmlns:p14="http://schemas.microsoft.com/office/powerpoint/2010/main" val="112063507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1988840"/>
            <a:ext cx="8147248" cy="4536504"/>
          </a:xfrm>
        </p:spPr>
        <p:style>
          <a:lnRef idx="1">
            <a:schemeClr val="accent4"/>
          </a:lnRef>
          <a:fillRef idx="2">
            <a:schemeClr val="accent4"/>
          </a:fillRef>
          <a:effectRef idx="1">
            <a:schemeClr val="accent4"/>
          </a:effectRef>
          <a:fontRef idx="minor">
            <a:schemeClr val="dk1"/>
          </a:fontRef>
        </p:style>
        <p:txBody>
          <a:bodyPr>
            <a:normAutofit fontScale="77500" lnSpcReduction="20000"/>
          </a:bodyPr>
          <a:lstStyle/>
          <a:p>
            <a:r>
              <a:rPr lang="tr-TR" b="1" dirty="0"/>
              <a:t>2-6 YAŞ GRUBU ÇOCUKLAR;</a:t>
            </a:r>
            <a:r>
              <a:rPr lang="tr-TR" dirty="0"/>
              <a:t/>
            </a:r>
            <a:br>
              <a:rPr lang="tr-TR" dirty="0"/>
            </a:br>
            <a:r>
              <a:rPr lang="tr-TR" b="1" dirty="0"/>
              <a:t> </a:t>
            </a:r>
            <a:r>
              <a:rPr lang="tr-TR" dirty="0"/>
              <a:t/>
            </a:r>
            <a:br>
              <a:rPr lang="tr-TR" dirty="0"/>
            </a:br>
            <a:r>
              <a:rPr lang="tr-TR" dirty="0"/>
              <a:t>Okul öncesi dönem olarak da adlandırılan bu dönemde çocuklar araştırmayı, yeni bir şeyler öğrenmeyi severler ve her şeyi merak ederler.  Ayrıca, çocukların en hareketli oldukları dönemdir. Çocuklar için BİT kullanımında başlangıç seviyesi de diyebileceğimiz bu dönemde, bilgisayar ve internet kullanımı çok sınırlı sürelerde olmalı ve ebeveynlerle birlikte gerçekleştirilmelidir. Çocuklar, anne veya babaları ile birlikte bilgisayarda oluşturulan resim albümlerine bakabilir, kendi yaşlarına göre yapılmış web sitelerini dolaşabilir, yaşlarına uygun oyunları oynayabilirler. Ayrıca, bu yaş dönemi çocuklar için;</a:t>
            </a:r>
            <a:br>
              <a:rPr lang="tr-TR" dirty="0"/>
            </a:br>
            <a:endParaRPr lang="tr-TR" dirty="0"/>
          </a:p>
        </p:txBody>
      </p:sp>
      <p:sp>
        <p:nvSpPr>
          <p:cNvPr id="4" name="Başlık 3"/>
          <p:cNvSpPr>
            <a:spLocks noGrp="1"/>
          </p:cNvSpPr>
          <p:nvPr>
            <p:ph type="title"/>
          </p:nvPr>
        </p:nvSpPr>
        <p:spPr>
          <a:xfrm>
            <a:off x="457200" y="274638"/>
            <a:ext cx="8291264" cy="1426170"/>
          </a:xfrm>
        </p:spPr>
        <p:style>
          <a:lnRef idx="1">
            <a:schemeClr val="accent4"/>
          </a:lnRef>
          <a:fillRef idx="2">
            <a:schemeClr val="accent4"/>
          </a:fillRef>
          <a:effectRef idx="1">
            <a:schemeClr val="accent4"/>
          </a:effectRef>
          <a:fontRef idx="minor">
            <a:schemeClr val="dk1"/>
          </a:fontRef>
        </p:style>
        <p:txBody>
          <a:bodyPr>
            <a:normAutofit/>
          </a:bodyPr>
          <a:lstStyle/>
          <a:p>
            <a:r>
              <a:rPr lang="tr-TR" sz="2800" b="1" dirty="0" err="1" smtClean="0"/>
              <a:t>Ailelerin,farklı</a:t>
            </a:r>
            <a:r>
              <a:rPr lang="tr-TR" sz="2800" b="1" dirty="0" smtClean="0"/>
              <a:t> yaş grubundaki çocuklar için güvenli internet ve bilgisayar kullanımını sağlamalarına yönelik önerilerden bazıları şöyledir :</a:t>
            </a:r>
            <a:endParaRPr lang="tr-TR" sz="2800" b="1" dirty="0"/>
          </a:p>
        </p:txBody>
      </p:sp>
    </p:spTree>
    <p:extLst>
      <p:ext uri="{BB962C8B-B14F-4D97-AF65-F5344CB8AC3E}">
        <p14:creationId xmlns:p14="http://schemas.microsoft.com/office/powerpoint/2010/main" val="113738913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620688"/>
            <a:ext cx="8229600" cy="5505475"/>
          </a:xfrm>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r>
              <a:rPr lang="tr-TR" dirty="0"/>
              <a:t>1-Bilgisayar karşısında geçirilecek zaman bir ya da iki saati geçmemelidir ve bu sınırlandırmaya çocukların uymaları sağlanmalıdır. </a:t>
            </a:r>
          </a:p>
          <a:p>
            <a:r>
              <a:rPr lang="tr-TR" dirty="0"/>
              <a:t>2-Anne ve babalar, bu yaş dönemindeki çocukları bilgisayar veya internet başında yalnız bırakmamalı, devamlı yanında bulunmalıdır. </a:t>
            </a:r>
          </a:p>
          <a:p>
            <a:r>
              <a:rPr lang="tr-TR" dirty="0"/>
              <a:t>3- Bu yaş dönemi çocukların, oyun çocukları oldukları unutulmamalıdır. Bu nedenle, anne ve babaların gözetimi altında olmak şartıyla, bilgisayar ve internet kullanmalarına ve bilgisayarda oyun oynamalarına izin verilebilir. Ancak çocuğun sağlıklı gelişimi için yaşamındaki diğer etkinliklerle beraber orantılı süreler ayırması desteklenmelidir.</a:t>
            </a:r>
            <a:r>
              <a:rPr lang="tr-TR" b="1" dirty="0"/>
              <a:t> </a:t>
            </a:r>
            <a:endParaRPr lang="tr-TR" dirty="0"/>
          </a:p>
          <a:p>
            <a:endParaRPr lang="tr-TR" dirty="0"/>
          </a:p>
        </p:txBody>
      </p:sp>
    </p:spTree>
    <p:extLst>
      <p:ext uri="{BB962C8B-B14F-4D97-AF65-F5344CB8AC3E}">
        <p14:creationId xmlns:p14="http://schemas.microsoft.com/office/powerpoint/2010/main" val="24611824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548680"/>
            <a:ext cx="8219256" cy="5904656"/>
          </a:xfrm>
        </p:spPr>
        <p:style>
          <a:lnRef idx="1">
            <a:schemeClr val="accent2"/>
          </a:lnRef>
          <a:fillRef idx="2">
            <a:schemeClr val="accent2"/>
          </a:fillRef>
          <a:effectRef idx="1">
            <a:schemeClr val="accent2"/>
          </a:effectRef>
          <a:fontRef idx="minor">
            <a:schemeClr val="dk1"/>
          </a:fontRef>
        </p:style>
        <p:txBody>
          <a:bodyPr>
            <a:normAutofit fontScale="55000" lnSpcReduction="20000"/>
          </a:bodyPr>
          <a:lstStyle/>
          <a:p>
            <a:r>
              <a:rPr lang="tr-TR" b="1" dirty="0" smtClean="0"/>
              <a:t>7-10 YAŞ </a:t>
            </a:r>
            <a:r>
              <a:rPr lang="tr-TR" b="1" dirty="0"/>
              <a:t>GRUBU ÇOCUKLAR; </a:t>
            </a:r>
            <a:endParaRPr lang="tr-TR" b="1" dirty="0" smtClean="0"/>
          </a:p>
          <a:p>
            <a:r>
              <a:rPr lang="tr-TR" dirty="0" smtClean="0"/>
              <a:t>Bu </a:t>
            </a:r>
            <a:r>
              <a:rPr lang="tr-TR" dirty="0"/>
              <a:t>yaş grubu çocuklar internet deneyimleri konusunda daha bilgilidir; ancak uygunsuz içeriklere maruz kalıp kalmadıklarını öğrenmek için onların internet kullanımlarını denetlemekte ve izlemekte fayda vardır. Bu yaştaki çocukların internet üzerinden hangi kişisel bilgileri vermemeleri gerektiğini anlamaları sağlanmalıdır. Ayrıca, 7-10 yaş arası çocuklar genelde yasaklanan davranışları sergileme eğilimindedir. Bu yaş dönemi çocuklar için; </a:t>
            </a:r>
          </a:p>
          <a:p>
            <a:pPr marL="0" indent="0">
              <a:buNone/>
            </a:pPr>
            <a:r>
              <a:rPr lang="tr-TR" dirty="0"/>
              <a:t> </a:t>
            </a:r>
          </a:p>
          <a:p>
            <a:r>
              <a:rPr lang="tr-TR" dirty="0"/>
              <a:t>1-Bilgisayar karşısında geçirilecek zaman bir ya da iki saati geçmemelidir. İlköğretim çağının, çocuğun oyun veya arkadaş gruplarına katılma çağı olduğu unutulmamalıdır. Bu onun sosyalleşebilmesi için bir gereksinimdir. Bu nedenle, çocuğun diğer faaliyetler (arkadaşlarıyla birlikte oynayacağı oyunlar, ders </a:t>
            </a:r>
            <a:r>
              <a:rPr lang="tr-TR" dirty="0" err="1" smtClean="0"/>
              <a:t>çalışma</a:t>
            </a:r>
            <a:r>
              <a:rPr lang="tr-TR" dirty="0" err="1"/>
              <a:t>gibi</a:t>
            </a:r>
            <a:r>
              <a:rPr lang="tr-TR" dirty="0"/>
              <a:t>) için harcayacağı zaman bilgisayar başında geçireceği zamandan çok daha fazla olmalıdır.</a:t>
            </a:r>
          </a:p>
          <a:p>
            <a:pPr marL="0" indent="0">
              <a:buNone/>
            </a:pPr>
            <a:r>
              <a:rPr lang="tr-TR" dirty="0"/>
              <a:t> </a:t>
            </a:r>
          </a:p>
          <a:p>
            <a:r>
              <a:rPr lang="tr-TR" dirty="0" smtClean="0"/>
              <a:t> </a:t>
            </a:r>
            <a:r>
              <a:rPr lang="tr-TR" dirty="0"/>
              <a:t>2-Bilgisayar, aile fertlerinin hepsinin çok rahat bir şekilde görebileceği bir yere, ailenin ortak kullanım alanına konulmalıdır</a:t>
            </a:r>
            <a:r>
              <a:rPr lang="tr-TR" dirty="0" smtClean="0"/>
              <a:t>.</a:t>
            </a:r>
            <a:r>
              <a:rPr lang="tr-TR" dirty="0"/>
              <a:t> </a:t>
            </a:r>
          </a:p>
          <a:p>
            <a:r>
              <a:rPr lang="tr-TR" dirty="0"/>
              <a:t>3-Çocukla ne tip siteleri ziyaret edebileceği konusunda anlaşmaya varılmalı, yasaklamadan sakıncaları </a:t>
            </a:r>
            <a:r>
              <a:rPr lang="tr-TR" dirty="0" smtClean="0"/>
              <a:t>anlatılmalıdır</a:t>
            </a:r>
          </a:p>
          <a:p>
            <a:r>
              <a:rPr lang="tr-TR" dirty="0" smtClean="0"/>
              <a:t>4-Aileler </a:t>
            </a:r>
            <a:r>
              <a:rPr lang="tr-TR" dirty="0"/>
              <a:t>çocukların, internette gezinmek için çocuklara uygun ya da ebeveyn denetimi olan bir arama motoru (Google </a:t>
            </a:r>
            <a:r>
              <a:rPr lang="tr-TR" dirty="0" err="1"/>
              <a:t>Safe</a:t>
            </a:r>
            <a:r>
              <a:rPr lang="tr-TR" dirty="0"/>
              <a:t> </a:t>
            </a:r>
            <a:r>
              <a:rPr lang="tr-TR" dirty="0" err="1"/>
              <a:t>Search</a:t>
            </a:r>
            <a:r>
              <a:rPr lang="tr-TR" dirty="0"/>
              <a:t> </a:t>
            </a:r>
            <a:r>
              <a:rPr lang="tr-TR" dirty="0" err="1"/>
              <a:t>for</a:t>
            </a:r>
            <a:r>
              <a:rPr lang="tr-TR" dirty="0"/>
              <a:t> Kids gibi) kullanmaları teşvik etmeli ya da kullanılan arama motorunun ayarlarının yüksek düzeyli olarak seçilmesi gerekmektedir. </a:t>
            </a:r>
          </a:p>
          <a:p>
            <a:endParaRPr lang="tr-TR" dirty="0"/>
          </a:p>
        </p:txBody>
      </p:sp>
    </p:spTree>
    <p:extLst>
      <p:ext uri="{BB962C8B-B14F-4D97-AF65-F5344CB8AC3E}">
        <p14:creationId xmlns:p14="http://schemas.microsoft.com/office/powerpoint/2010/main" val="137775607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476672"/>
            <a:ext cx="8496944" cy="6120680"/>
          </a:xfrm>
        </p:spPr>
        <p:style>
          <a:lnRef idx="1">
            <a:schemeClr val="accent2"/>
          </a:lnRef>
          <a:fillRef idx="2">
            <a:schemeClr val="accent2"/>
          </a:fillRef>
          <a:effectRef idx="1">
            <a:schemeClr val="accent2"/>
          </a:effectRef>
          <a:fontRef idx="minor">
            <a:schemeClr val="dk1"/>
          </a:fontRef>
        </p:style>
        <p:txBody>
          <a:bodyPr>
            <a:normAutofit fontScale="62500" lnSpcReduction="20000"/>
          </a:bodyPr>
          <a:lstStyle/>
          <a:p>
            <a:r>
              <a:rPr lang="tr-TR" dirty="0" smtClean="0"/>
              <a:t>5-Anne </a:t>
            </a:r>
            <a:r>
              <a:rPr lang="tr-TR" dirty="0"/>
              <a:t>ve babalar, çocuklarının kendi elektronik posta (e-posta) hesaplarının olmasına izin vermek yerine, aile adına bir e-posta hesabı alarak çocuklarıyla birlikte o hesapları kullanmalıdır. Böylece ebeveynler, çocuğun iletişim içerisinde bulunduğu kişiler hakkında bilgi sahibi olacaklardır. </a:t>
            </a:r>
          </a:p>
          <a:p>
            <a:pPr marL="0" indent="0">
              <a:buNone/>
            </a:pPr>
            <a:r>
              <a:rPr lang="tr-TR" dirty="0"/>
              <a:t> </a:t>
            </a:r>
          </a:p>
          <a:p>
            <a:r>
              <a:rPr lang="tr-TR" dirty="0"/>
              <a:t>6-Anne ve babalar, bu yaş grubundaki çocuklarına internet iletişim araçlarını (e-posta, mesaj panoları ve forumlar gibi) kullanırken her konuda (iletişimde olduğu kişilerin kim olduğu, iletişime geçmek istediği kişiler, karşılaştığı olumsuzluklar gibi) kendilerine danışılmasını tavsiye etmelidir. Ayrıca, açılan e-postalarda, gelebilecek olan zararlı içeriklere karşı e-posta filtresi kullanılmalıdır</a:t>
            </a:r>
            <a:r>
              <a:rPr lang="tr-TR" dirty="0" smtClean="0"/>
              <a:t>.</a:t>
            </a:r>
          </a:p>
          <a:p>
            <a:pPr marL="0" indent="0">
              <a:buNone/>
            </a:pPr>
            <a:r>
              <a:rPr lang="tr-TR" dirty="0"/>
              <a:t> </a:t>
            </a:r>
          </a:p>
          <a:p>
            <a:r>
              <a:rPr lang="tr-TR" dirty="0"/>
              <a:t>7-Anne ve babalar, bu yaş dönemi çocuklarını internette gizlilik konusunda ve kişisel verilerin önemi konusunda şimdiden eğitmeye başlamalı ve her nerede İnternet erişimi yaparlarsa yapsınlar, kendilerine ya da ailelerine ilişkin hiç bir bilgiyi vermemeleri gerektiğini anlatmalıdırlar</a:t>
            </a:r>
            <a:r>
              <a:rPr lang="tr-TR" dirty="0" smtClean="0"/>
              <a:t>.</a:t>
            </a:r>
            <a:r>
              <a:rPr lang="tr-TR" dirty="0"/>
              <a:t> </a:t>
            </a:r>
            <a:endParaRPr lang="tr-TR" dirty="0" smtClean="0"/>
          </a:p>
          <a:p>
            <a:r>
              <a:rPr lang="tr-TR" dirty="0" smtClean="0"/>
              <a:t>8-Anne </a:t>
            </a:r>
            <a:r>
              <a:rPr lang="tr-TR" dirty="0"/>
              <a:t>ve babaların bu yaş grubundaki çocuklarının İnternette sosyal ağları kullanmasına izin vermemesi yapılacak en doğru davranıştır. Ancak, çocuğun merakını gidermesi</a:t>
            </a:r>
            <a:r>
              <a:rPr lang="tr-TR" b="1" dirty="0"/>
              <a:t> </a:t>
            </a:r>
            <a:r>
              <a:rPr lang="tr-TR" dirty="0"/>
              <a:t>bakımından, ebeveynin gözetiminde çocuk sitelerinde bulunan internet sohbetlerine girmesine ve arkadaşça sohbet etmesine izin verilebilir.</a:t>
            </a:r>
            <a:r>
              <a:rPr lang="tr-TR" b="1" dirty="0"/>
              <a:t> </a:t>
            </a:r>
            <a:endParaRPr lang="tr-TR" dirty="0"/>
          </a:p>
          <a:p>
            <a:pPr marL="0" indent="0">
              <a:buNone/>
            </a:pPr>
            <a:r>
              <a:rPr lang="tr-TR" dirty="0"/>
              <a:t> </a:t>
            </a:r>
          </a:p>
        </p:txBody>
      </p:sp>
    </p:spTree>
    <p:extLst>
      <p:ext uri="{BB962C8B-B14F-4D97-AF65-F5344CB8AC3E}">
        <p14:creationId xmlns:p14="http://schemas.microsoft.com/office/powerpoint/2010/main" val="153303924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620688"/>
            <a:ext cx="8229600" cy="5760640"/>
          </a:xfrm>
        </p:spPr>
        <p:style>
          <a:lnRef idx="1">
            <a:schemeClr val="accent2"/>
          </a:lnRef>
          <a:fillRef idx="2">
            <a:schemeClr val="accent2"/>
          </a:fillRef>
          <a:effectRef idx="1">
            <a:schemeClr val="accent2"/>
          </a:effectRef>
          <a:fontRef idx="minor">
            <a:schemeClr val="dk1"/>
          </a:fontRef>
        </p:style>
        <p:txBody>
          <a:bodyPr>
            <a:normAutofit fontScale="55000" lnSpcReduction="20000"/>
          </a:bodyPr>
          <a:lstStyle/>
          <a:p>
            <a:pPr marL="0" indent="0">
              <a:buNone/>
            </a:pPr>
            <a:r>
              <a:rPr lang="tr-TR" dirty="0"/>
              <a:t> </a:t>
            </a:r>
          </a:p>
          <a:p>
            <a:r>
              <a:rPr lang="tr-TR" dirty="0"/>
              <a:t>9-Aileler bu yaş grubu çocuklarına, izinleri olmaksızın herhangi bir dosyanın (müzik, resim dosyası ve bilgisayar oyunu gibi) karşıdan yüklenmesinin doğru olmadığı, bu yolla bilgisayarına virüs ve casus yazılımların bulaşabileceği anlatılmalıdır.</a:t>
            </a:r>
          </a:p>
          <a:p>
            <a:pPr marL="0" indent="0">
              <a:buNone/>
            </a:pPr>
            <a:r>
              <a:rPr lang="tr-TR" dirty="0"/>
              <a:t> </a:t>
            </a:r>
          </a:p>
          <a:p>
            <a:r>
              <a:rPr lang="tr-TR" dirty="0"/>
              <a:t>10-Anne ve babalar, çocuklarına, okulunda, çevresinde ve katıldığı etkinliklerde kendisine zarar verebilecek insan tiplerini nasıl izah ederek açıklıyorsa, internet ortamından gelebilecek tehlikeleri de açık açık anlatmalıdır.</a:t>
            </a:r>
          </a:p>
          <a:p>
            <a:r>
              <a:rPr lang="tr-TR" dirty="0"/>
              <a:t> 11-Anne ve babalar, çocuklarına, çevrimiçi ortamda yazılan ve görünen her şeyin her zaman doğru olamayabileceğini, gerçek hayatta olduğu gibi sanal ortamda da iyi niyetli kişiler olduğu gibi kötü niyetli kişilerin de olabileceği anlatmalı ve kafasının karıştığı her durumda anne babasıyla rahatlıkla konuşabileceği hissettirmelidir.  </a:t>
            </a:r>
          </a:p>
          <a:p>
            <a:r>
              <a:rPr lang="tr-TR" dirty="0"/>
              <a:t>12-İnternette ödev, araştırma yaparken bulunan bilginin kaynağının gösterilmesi gerektiği ile film, müzik ve oyun dosyalarını yasal olmayan yollarla karşıdan yüklememeleri gerektiği,  aksi durumda tüm bunların bir nevi hırsızlık olduğu anlatılmalıdır. İnternette, ücretsiz olarak veya küçük bir ücret karşılığında yazılım, film, oyun ve müzik yüklenebilecek birçok farklı yer vardır. Aileler çocuğun yasa dışı yükleme yapmaya yönelmemesi adına müzik, oyun ve diğer yazılımlar için bir bütçe sağlayarak doğru sitelere yönlendirmelidir.</a:t>
            </a:r>
            <a:r>
              <a:rPr lang="tr-TR" b="1" dirty="0"/>
              <a:t> </a:t>
            </a:r>
            <a:endParaRPr lang="tr-TR" dirty="0"/>
          </a:p>
          <a:p>
            <a:pPr marL="0" indent="0">
              <a:buNone/>
            </a:pPr>
            <a:endParaRPr lang="tr-TR" dirty="0"/>
          </a:p>
          <a:p>
            <a:endParaRPr lang="tr-TR" dirty="0"/>
          </a:p>
        </p:txBody>
      </p:sp>
    </p:spTree>
    <p:extLst>
      <p:ext uri="{BB962C8B-B14F-4D97-AF65-F5344CB8AC3E}">
        <p14:creationId xmlns:p14="http://schemas.microsoft.com/office/powerpoint/2010/main" val="329952671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332656"/>
            <a:ext cx="8229600" cy="5793507"/>
          </a:xfrm>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r>
              <a:rPr lang="tr-TR" b="1" dirty="0"/>
              <a:t>  10-13 YAŞ GRUBU ÇOCUKLAR;</a:t>
            </a:r>
            <a:endParaRPr lang="tr-TR" dirty="0"/>
          </a:p>
          <a:p>
            <a:r>
              <a:rPr lang="tr-TR" b="1" dirty="0"/>
              <a:t> </a:t>
            </a:r>
            <a:r>
              <a:rPr lang="tr-TR" dirty="0"/>
              <a:t> Ergenlik öncesi dönem olarak da isimlendirilen bu dönemde çocuklar her şeyi bilmek istediklerinden sürekli olarak araştırma ve inceleme içerisindedir. İnternetin sunduğu imkânların ve yeniliklerin farkında oldukları için, bu imkânları sonuna kadar kullanmak isterler. Yani bu dönemde çocuklarda çok hızlı değişimler yaşanmaktadır. Eğer bu değişim diğer alanlarda olduğu gibi İnternet ortamında da iyiye, güzele ve doğruya </a:t>
            </a:r>
            <a:r>
              <a:rPr lang="tr-TR" dirty="0" err="1"/>
              <a:t>kanalize</a:t>
            </a:r>
            <a:r>
              <a:rPr lang="tr-TR" dirty="0"/>
              <a:t> edilirse, çocukların zihinsel gelişimine faydalı olacaktır. Aksi takdirde, çocukların internette pornografi, suç örgütlerinin faaliyetleri gibi olumsuzluklarla karşılaşması mümkündür. 10-13 yaş grubu çocuklarda anne ve babaya bağımlılık devam etmekle birlikte olabildiğince bağımsız hareket etme isteği de görülmektedir. Bu yaş dönemi çocuklar için;</a:t>
            </a:r>
          </a:p>
          <a:p>
            <a:endParaRPr lang="tr-TR" dirty="0"/>
          </a:p>
          <a:p>
            <a:endParaRPr lang="tr-TR" dirty="0"/>
          </a:p>
          <a:p>
            <a:endParaRPr lang="tr-TR" dirty="0"/>
          </a:p>
        </p:txBody>
      </p:sp>
    </p:spTree>
    <p:extLst>
      <p:ext uri="{BB962C8B-B14F-4D97-AF65-F5344CB8AC3E}">
        <p14:creationId xmlns:p14="http://schemas.microsoft.com/office/powerpoint/2010/main" val="278381337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116632"/>
            <a:ext cx="8229600" cy="1301006"/>
          </a:xfrm>
        </p:spPr>
        <p:style>
          <a:lnRef idx="1">
            <a:schemeClr val="accent4"/>
          </a:lnRef>
          <a:fillRef idx="2">
            <a:schemeClr val="accent4"/>
          </a:fillRef>
          <a:effectRef idx="1">
            <a:schemeClr val="accent4"/>
          </a:effectRef>
          <a:fontRef idx="minor">
            <a:schemeClr val="dk1"/>
          </a:fontRef>
        </p:style>
        <p:txBody>
          <a:bodyPr>
            <a:normAutofit fontScale="90000"/>
          </a:bodyPr>
          <a:lstStyle/>
          <a:p>
            <a:r>
              <a:rPr lang="tr-TR" b="1" dirty="0" smtClean="0"/>
              <a:t/>
            </a:r>
            <a:br>
              <a:rPr lang="tr-TR" b="1" dirty="0" smtClean="0"/>
            </a:br>
            <a:r>
              <a:rPr lang="tr-TR" b="1" dirty="0" smtClean="0"/>
              <a:t>“</a:t>
            </a:r>
            <a:r>
              <a:rPr lang="tr-TR" b="1" dirty="0"/>
              <a:t>Bilinçli İnternet Kullanımı” Nedir?</a:t>
            </a:r>
            <a:br>
              <a:rPr lang="tr-TR" b="1" dirty="0"/>
            </a:br>
            <a:endParaRPr lang="tr-TR" dirty="0"/>
          </a:p>
        </p:txBody>
      </p:sp>
      <p:sp>
        <p:nvSpPr>
          <p:cNvPr id="3" name="İçerik Yer Tutucusu 2"/>
          <p:cNvSpPr>
            <a:spLocks noGrp="1"/>
          </p:cNvSpPr>
          <p:nvPr>
            <p:ph idx="1"/>
          </p:nvPr>
        </p:nvSpPr>
        <p:spPr>
          <a:xfrm>
            <a:off x="457200" y="1412776"/>
            <a:ext cx="8075240" cy="5184576"/>
          </a:xfrm>
        </p:spPr>
        <p:style>
          <a:lnRef idx="1">
            <a:schemeClr val="accent5"/>
          </a:lnRef>
          <a:fillRef idx="2">
            <a:schemeClr val="accent5"/>
          </a:fillRef>
          <a:effectRef idx="1">
            <a:schemeClr val="accent5"/>
          </a:effectRef>
          <a:fontRef idx="minor">
            <a:schemeClr val="dk1"/>
          </a:fontRef>
        </p:style>
        <p:txBody>
          <a:bodyPr>
            <a:normAutofit/>
          </a:bodyPr>
          <a:lstStyle/>
          <a:p>
            <a:pPr fontAlgn="t"/>
            <a:r>
              <a:rPr lang="tr-TR" dirty="0" smtClean="0"/>
              <a:t>İnsanın</a:t>
            </a:r>
            <a:r>
              <a:rPr lang="tr-TR" dirty="0"/>
              <a:t>, bilgiyi saklama, paylaşma ve ona kolayca ulaşma istek ve ihtiyacından ortaya çıkan İnternet, birçok bilgisayar sistemini TCP/IP protokolüyle birbirine bağlayan ve gittikçe büyüyen küresel bir iletişim ağıdır. İnternette bilmeden, başını-sonunu hesap etmeden yapılan şeylerden genellikle zarar görülür. Denilebilir ki bilince giden yol; öğrenmekten, düşünmekten, sorgulamaktan ve farkında olmaktan geçer. </a:t>
            </a:r>
          </a:p>
          <a:p>
            <a:endParaRPr lang="tr-TR" dirty="0"/>
          </a:p>
        </p:txBody>
      </p:sp>
    </p:spTree>
    <p:extLst>
      <p:ext uri="{BB962C8B-B14F-4D97-AF65-F5344CB8AC3E}">
        <p14:creationId xmlns:p14="http://schemas.microsoft.com/office/powerpoint/2010/main" val="290787335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332656"/>
            <a:ext cx="8229600" cy="5793507"/>
          </a:xfrm>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r>
              <a:rPr lang="tr-TR" dirty="0"/>
              <a:t>1-Bilgisayar karşısında geçirilecek zaman iki ya da üç saati geçmemelidir</a:t>
            </a:r>
            <a:r>
              <a:rPr lang="tr-TR" dirty="0" smtClean="0"/>
              <a:t>.</a:t>
            </a:r>
            <a:r>
              <a:rPr lang="tr-TR" dirty="0"/>
              <a:t> </a:t>
            </a:r>
          </a:p>
          <a:p>
            <a:r>
              <a:rPr lang="tr-TR" dirty="0"/>
              <a:t>2-Her ne kadar gelişen mobil teknolojiler ile zor olsa da, bilgisayar, ailenin ortak kullanım alanına konulmalıdır. Her ne kadar bu yaş grubu çocukları yavaş yavaş kendi özgürlüklerini ilan etmeye başladıklarından interneti odalarına almak için direnseler de bu konuda taviz verilmemelidir</a:t>
            </a:r>
            <a:r>
              <a:rPr lang="tr-TR" dirty="0" smtClean="0"/>
              <a:t>.</a:t>
            </a:r>
            <a:r>
              <a:rPr lang="tr-TR" dirty="0"/>
              <a:t> </a:t>
            </a:r>
          </a:p>
          <a:p>
            <a:r>
              <a:rPr lang="tr-TR" dirty="0"/>
              <a:t>3-Çocuklar internette gezinmek için, çocuklara </a:t>
            </a:r>
            <a:r>
              <a:rPr lang="tr-TR" dirty="0" err="1"/>
              <a:t>ozel</a:t>
            </a:r>
            <a:r>
              <a:rPr lang="tr-TR" dirty="0"/>
              <a:t> olarak hazırlanmış (Google </a:t>
            </a:r>
            <a:r>
              <a:rPr lang="tr-TR" dirty="0" err="1"/>
              <a:t>Safe</a:t>
            </a:r>
            <a:r>
              <a:rPr lang="tr-TR" dirty="0"/>
              <a:t> </a:t>
            </a:r>
            <a:r>
              <a:rPr lang="tr-TR" dirty="0" err="1"/>
              <a:t>Search</a:t>
            </a:r>
            <a:r>
              <a:rPr lang="tr-TR" dirty="0"/>
              <a:t> </a:t>
            </a:r>
            <a:r>
              <a:rPr lang="tr-TR" dirty="0" err="1"/>
              <a:t>for</a:t>
            </a:r>
            <a:r>
              <a:rPr lang="tr-TR" dirty="0"/>
              <a:t> Kids gibi) ya da ebeveyn denetimi olan arama motorlarını kullanmalıdır</a:t>
            </a:r>
            <a:r>
              <a:rPr lang="tr-TR" dirty="0" smtClean="0"/>
              <a:t>.</a:t>
            </a:r>
            <a:r>
              <a:rPr lang="tr-TR" dirty="0"/>
              <a:t> </a:t>
            </a:r>
          </a:p>
          <a:p>
            <a:r>
              <a:rPr lang="tr-TR" dirty="0"/>
              <a:t>4-Anne ve babalar, bu yaş dönemi çocuklarına İnternet iletişim araçlarını (e-posta, mesaj panoları ve forumlar gibi) kullanırken, kendilerine ve ailelerine ait bilgileri vermemeleri hususunu öğretmelidir. Ayrıca, bu yaş dönemi çocuklar için kendileri adına, ebeveynlerin dilediklerinde kontrol edebilmeleri şartıyla, e-posta hesabı açılabilir. Açılan e-posta hesabında istenmeyen kötü içeriklere karşı e-posta filtresi etkin olmalıdır.</a:t>
            </a:r>
          </a:p>
          <a:p>
            <a:r>
              <a:rPr lang="tr-TR" dirty="0"/>
              <a:t>  5-Anne ve babalar, bu yaş grubu çocuklarına kendilerinin izni olmadan herhangi bir dosyayı (müzik dosyası, bilgisayar oyunu, resim gibi) internetten indirmesinin doğru olmadığını öğretmelidir.</a:t>
            </a:r>
          </a:p>
          <a:p>
            <a:endParaRPr lang="tr-TR" dirty="0"/>
          </a:p>
          <a:p>
            <a:endParaRPr lang="tr-TR" dirty="0"/>
          </a:p>
        </p:txBody>
      </p:sp>
    </p:spTree>
    <p:extLst>
      <p:ext uri="{BB962C8B-B14F-4D97-AF65-F5344CB8AC3E}">
        <p14:creationId xmlns:p14="http://schemas.microsoft.com/office/powerpoint/2010/main" val="42749255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476672"/>
            <a:ext cx="8229600" cy="5649491"/>
          </a:xfrm>
        </p:spPr>
        <p:style>
          <a:lnRef idx="1">
            <a:schemeClr val="accent3"/>
          </a:lnRef>
          <a:fillRef idx="2">
            <a:schemeClr val="accent3"/>
          </a:fillRef>
          <a:effectRef idx="1">
            <a:schemeClr val="accent3"/>
          </a:effectRef>
          <a:fontRef idx="minor">
            <a:schemeClr val="dk1"/>
          </a:fontRef>
        </p:style>
        <p:txBody>
          <a:bodyPr>
            <a:normAutofit fontScale="77500" lnSpcReduction="20000"/>
          </a:bodyPr>
          <a:lstStyle/>
          <a:p>
            <a:r>
              <a:rPr lang="tr-TR" dirty="0"/>
              <a:t>6-Anne ve babalar, bu yaş grubundaki çocuklarını, internet ortamında da gerçek dünyada olduğu gibi ahlaki davranışlara uyması gerektiği konusunda bilgilendirmeli, interneti başkalarına zarar verici bir araç olarak kullanmaması konusunda eğitmelidir</a:t>
            </a:r>
            <a:r>
              <a:rPr lang="tr-TR" dirty="0" smtClean="0"/>
              <a:t>.</a:t>
            </a:r>
            <a:r>
              <a:rPr lang="tr-TR" dirty="0"/>
              <a:t> </a:t>
            </a:r>
          </a:p>
          <a:p>
            <a:r>
              <a:rPr lang="tr-TR" dirty="0"/>
              <a:t>7-Aileler çocuklarını, çevrimiçi ortamda kendilerini rahatsız ya da tehdit altında hissettiren bir şey ya da bir kişi olduğunda kendilerine iletmeleri için teşvik etmelidirler. </a:t>
            </a:r>
            <a:r>
              <a:rPr lang="tr-TR" dirty="0" err="1"/>
              <a:t>Boyle</a:t>
            </a:r>
            <a:r>
              <a:rPr lang="tr-TR" dirty="0"/>
              <a:t> bir olayla karşılaşıldığında, aileler sakin olmalı ve çocuklarına bu türden şeyleri kendilerine ilettiklerinde bir sorunla karşılaşmayacaklarını anımsatmalıdırlar. Davranışları takdir edilmeli ve aynı şey yeniden olduğunda yine ailelerine gelmeleri konusunda yüreklendirilmelidir.</a:t>
            </a:r>
          </a:p>
          <a:p>
            <a:r>
              <a:rPr lang="tr-TR" dirty="0"/>
              <a:t>8-Aileler, çocuklarının İnternet kullanımı sırasında, evde, arkadaşlarının evinde, okulda veya internet kafede karşılaşabilecekleri internet pornografisine karşı sağlıklı cinsellik konusunda konuşmalıdır.</a:t>
            </a:r>
          </a:p>
          <a:p>
            <a:endParaRPr lang="tr-TR" dirty="0"/>
          </a:p>
        </p:txBody>
      </p:sp>
    </p:spTree>
    <p:extLst>
      <p:ext uri="{BB962C8B-B14F-4D97-AF65-F5344CB8AC3E}">
        <p14:creationId xmlns:p14="http://schemas.microsoft.com/office/powerpoint/2010/main" val="215106046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404664"/>
            <a:ext cx="8229600" cy="5721499"/>
          </a:xfrm>
        </p:spPr>
        <p:style>
          <a:lnRef idx="1">
            <a:schemeClr val="accent3"/>
          </a:lnRef>
          <a:fillRef idx="2">
            <a:schemeClr val="accent3"/>
          </a:fillRef>
          <a:effectRef idx="1">
            <a:schemeClr val="accent3"/>
          </a:effectRef>
          <a:fontRef idx="minor">
            <a:schemeClr val="dk1"/>
          </a:fontRef>
        </p:style>
        <p:txBody>
          <a:bodyPr>
            <a:normAutofit fontScale="77500" lnSpcReduction="20000"/>
          </a:bodyPr>
          <a:lstStyle/>
          <a:p>
            <a:r>
              <a:rPr lang="tr-TR" dirty="0"/>
              <a:t>9-Aileler çocuklarının ve arkadaşlarının çevrimiçi aktivitelerinden haberdar olmalı ve çocukları ile onun çevrimiçi arkadaşları ve aktiviteleri hakkında konuşmalıdır.</a:t>
            </a:r>
          </a:p>
          <a:p>
            <a:pPr marL="0" indent="0">
              <a:buNone/>
            </a:pPr>
            <a:r>
              <a:rPr lang="tr-TR" dirty="0"/>
              <a:t> </a:t>
            </a:r>
          </a:p>
          <a:p>
            <a:r>
              <a:rPr lang="tr-TR" dirty="0"/>
              <a:t>10-Aileler çocuklarına sosyal ağlara giriş yaşının alt sınırının 13 olduğunu hatırlatmalarına rağmen, 13 yaşından önce sosyal ağlara girmek istediklerinde yol gösterici olarak birlikte bir hesap açmalı ve bu ağda uyması gereken kurallar ve arkadaş listesine sadece ailelerinin de tanıdığı kişilerin eklenmesi gerektiğini hatırlatmalıdırlar. Ayrıca çocuğun sosyal ağlarda kullandığı şifresinin bilinmesi ve düzenli aralıklarla kontrol edilmesi önemlidir.</a:t>
            </a:r>
          </a:p>
          <a:p>
            <a:pPr marL="0" indent="0">
              <a:buNone/>
            </a:pPr>
            <a:r>
              <a:rPr lang="tr-TR" dirty="0"/>
              <a:t> </a:t>
            </a:r>
          </a:p>
          <a:p>
            <a:r>
              <a:rPr lang="tr-TR" dirty="0"/>
              <a:t>11-Anne ve babalar, çocuklarını çevrimiçi ortamda tanıştıkları kişilerle yüz yüze görüşmelerinin tehlikeli olduğunu hatırlatılmalıdır.</a:t>
            </a:r>
            <a:r>
              <a:rPr lang="tr-TR" b="1" dirty="0"/>
              <a:t> </a:t>
            </a:r>
            <a:endParaRPr lang="tr-TR" dirty="0"/>
          </a:p>
          <a:p>
            <a:pPr marL="0" indent="0">
              <a:buNone/>
            </a:pPr>
            <a:r>
              <a:rPr lang="tr-TR" b="1" dirty="0"/>
              <a:t> </a:t>
            </a:r>
            <a:endParaRPr lang="tr-TR" dirty="0"/>
          </a:p>
        </p:txBody>
      </p:sp>
    </p:spTree>
    <p:extLst>
      <p:ext uri="{BB962C8B-B14F-4D97-AF65-F5344CB8AC3E}">
        <p14:creationId xmlns:p14="http://schemas.microsoft.com/office/powerpoint/2010/main" val="352580570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332656"/>
            <a:ext cx="8219256" cy="6192688"/>
          </a:xfrm>
        </p:spPr>
        <p:style>
          <a:lnRef idx="1">
            <a:schemeClr val="dk1"/>
          </a:lnRef>
          <a:fillRef idx="2">
            <a:schemeClr val="dk1"/>
          </a:fillRef>
          <a:effectRef idx="1">
            <a:schemeClr val="dk1"/>
          </a:effectRef>
          <a:fontRef idx="minor">
            <a:schemeClr val="dk1"/>
          </a:fontRef>
        </p:style>
        <p:txBody>
          <a:bodyPr>
            <a:normAutofit fontScale="70000" lnSpcReduction="20000"/>
          </a:bodyPr>
          <a:lstStyle/>
          <a:p>
            <a:r>
              <a:rPr lang="tr-TR" b="1" dirty="0"/>
              <a:t>14-16 YAŞ GRUBU ÇOCUKLAR (GENÇLER</a:t>
            </a:r>
            <a:r>
              <a:rPr lang="tr-TR" b="1" dirty="0" smtClean="0"/>
              <a:t>);</a:t>
            </a:r>
            <a:r>
              <a:rPr lang="tr-TR" b="1" dirty="0"/>
              <a:t> </a:t>
            </a:r>
            <a:endParaRPr lang="tr-TR" dirty="0"/>
          </a:p>
          <a:p>
            <a:r>
              <a:rPr lang="tr-TR" dirty="0"/>
              <a:t>Çocukluktan gençliğe geçiş olarak nitelendirilen bu yaş döneminde çocuklar için; ilişki içerisinde olduğu arkadaş grubunun önemi artar ve pek çok faaliyetin gerçekleştirilmesinde onlara danışır ve onların onayını alarak hareket edeler. Ayrıca, bu dönemde çocuklarda, herhangi bir konuda anne ve babaya danışmama, onların beklentilerini karşılamama, her konuda bağımsız hareket etme, yeni düşüncelere açık olma ve aile değerleriyle yaşlarına özgü değerlerin bağdaşmaması gibi davranışlar görmek mümkündür</a:t>
            </a:r>
            <a:r>
              <a:rPr lang="tr-TR" dirty="0" smtClean="0"/>
              <a:t>.</a:t>
            </a:r>
            <a:r>
              <a:rPr lang="tr-TR" dirty="0"/>
              <a:t> </a:t>
            </a:r>
          </a:p>
          <a:p>
            <a:r>
              <a:rPr lang="tr-TR" dirty="0"/>
              <a:t>Ebeveynler için, internet ve bilgisayar teknolojileri konusunda bu yaş dönemi çocuklarına yardımcı olmak oldukça zordur, çünkü genelde internet ve </a:t>
            </a:r>
            <a:r>
              <a:rPr lang="tr-TR" dirty="0" smtClean="0"/>
              <a:t>bilgisayar</a:t>
            </a:r>
            <a:r>
              <a:rPr lang="tr-TR" dirty="0"/>
              <a:t> kullanımı konusunda anne ve babalarından daha fazla bilgiye sahiptirler. Bu nedenle, anne ve babaların bu yaş grubu çocukları için oldukça dikkatli olmaları gerekmektedir. Aksi takdirde, çocukların internette meydana gelen tehlikelere (cinsel istismar, pornografi, suç örgütlerinin faaliyetleri gibi) maruz kalmaları ya da internet bağımlısı olma olasılığı mevcuttur.</a:t>
            </a:r>
          </a:p>
          <a:p>
            <a:r>
              <a:rPr lang="tr-TR" dirty="0"/>
              <a:t>Bu yaş dönemi çocuklar için;</a:t>
            </a:r>
          </a:p>
          <a:p>
            <a:endParaRPr lang="tr-TR" dirty="0"/>
          </a:p>
        </p:txBody>
      </p:sp>
    </p:spTree>
    <p:extLst>
      <p:ext uri="{BB962C8B-B14F-4D97-AF65-F5344CB8AC3E}">
        <p14:creationId xmlns:p14="http://schemas.microsoft.com/office/powerpoint/2010/main" val="90963668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404664"/>
            <a:ext cx="8229600" cy="5976664"/>
          </a:xfrm>
        </p:spPr>
        <p:style>
          <a:lnRef idx="1">
            <a:schemeClr val="dk1"/>
          </a:lnRef>
          <a:fillRef idx="2">
            <a:schemeClr val="dk1"/>
          </a:fillRef>
          <a:effectRef idx="1">
            <a:schemeClr val="dk1"/>
          </a:effectRef>
          <a:fontRef idx="minor">
            <a:schemeClr val="dk1"/>
          </a:fontRef>
        </p:style>
        <p:txBody>
          <a:bodyPr>
            <a:normAutofit fontScale="62500" lnSpcReduction="20000"/>
          </a:bodyPr>
          <a:lstStyle/>
          <a:p>
            <a:r>
              <a:rPr lang="tr-TR" dirty="0"/>
              <a:t>1-Aileler çocuklarına sosyal ağlarda oldukları zaman zarfında tanımadıkları kişileri arkadaş listelerine eklememeleri gerekliliğini hatırlatmalı ayrıca kendileri de bu ağlara üye olarak çocuklarının arkadaş listesinde olmalı ve oradan çocuk takip edilmelidir</a:t>
            </a:r>
            <a:r>
              <a:rPr lang="tr-TR" dirty="0" smtClean="0"/>
              <a:t>.</a:t>
            </a:r>
            <a:r>
              <a:rPr lang="tr-TR" dirty="0"/>
              <a:t> </a:t>
            </a:r>
          </a:p>
          <a:p>
            <a:r>
              <a:rPr lang="tr-TR" dirty="0"/>
              <a:t>2-Aileler çocuklarının sosyal ağlardaki gizlilik ayarlarını kontrol etmelidirler. Sosyal ağlardaki hesaplarının ve profillerinin herkese açık olması çocuğun güvenliği için çok büyük bir risk oluşturduğu unutulmamalıdır</a:t>
            </a:r>
            <a:r>
              <a:rPr lang="tr-TR" dirty="0" smtClean="0"/>
              <a:t>.</a:t>
            </a:r>
            <a:r>
              <a:rPr lang="tr-TR" dirty="0"/>
              <a:t> </a:t>
            </a:r>
          </a:p>
          <a:p>
            <a:r>
              <a:rPr lang="tr-TR" dirty="0"/>
              <a:t>3-Anne ve babalar bu yaş grubundaki çocuklarına İnternet sohbetleri hakkında bilgi vermelidir. Ayrıca, çocuğun merakını gidermesi açısından, çocuğun kendinin ve ailesinin bildiği kişilerle (sınıf arkadaşları, akrabalar gibi) kısa süreli İnternet sohbeti yapmasına izin verilebilir</a:t>
            </a:r>
            <a:r>
              <a:rPr lang="tr-TR" dirty="0" smtClean="0"/>
              <a:t>.</a:t>
            </a:r>
            <a:r>
              <a:rPr lang="tr-TR" dirty="0"/>
              <a:t> </a:t>
            </a:r>
          </a:p>
          <a:p>
            <a:r>
              <a:rPr lang="tr-TR" dirty="0"/>
              <a:t>4-Anne ve babalar, çocuklarının hangi internet sayfalarını ziyaret ettiği hakkında bilgi sahibi olmalıdırlar.</a:t>
            </a:r>
          </a:p>
          <a:p>
            <a:r>
              <a:rPr lang="tr-TR" dirty="0"/>
              <a:t>5-Anne ve babalar, bu yaş dönemi çocuklarına İnternet iletişim araçlarını (e-posta, mesaj panoları ve forumlar gibi) kullanırken kendilerine ve ailelerine ait bilgileri vermemeleri gerektiğini nedenleri ile anlatmalıdırlar. Ayrıca, bu yaş dönemi çocuklarına kendileri adına, ebeveynlerinin istedikleri zaman kontrol edebilmeleri şartıyla, e-posta hesabı açılabilir. Açılan e-posta hesabında istenmeyen kötü içeriklere karşı e-posta filtresi kullanılmalıdır</a:t>
            </a:r>
            <a:r>
              <a:rPr lang="tr-TR" dirty="0" smtClean="0"/>
              <a:t>.</a:t>
            </a:r>
            <a:endParaRPr lang="tr-TR" dirty="0"/>
          </a:p>
        </p:txBody>
      </p:sp>
    </p:spTree>
    <p:extLst>
      <p:ext uri="{BB962C8B-B14F-4D97-AF65-F5344CB8AC3E}">
        <p14:creationId xmlns:p14="http://schemas.microsoft.com/office/powerpoint/2010/main" val="38639288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67544" y="476672"/>
            <a:ext cx="8352928" cy="5904656"/>
          </a:xfrm>
        </p:spPr>
        <p:style>
          <a:lnRef idx="1">
            <a:schemeClr val="dk1"/>
          </a:lnRef>
          <a:fillRef idx="2">
            <a:schemeClr val="dk1"/>
          </a:fillRef>
          <a:effectRef idx="1">
            <a:schemeClr val="dk1"/>
          </a:effectRef>
          <a:fontRef idx="minor">
            <a:schemeClr val="dk1"/>
          </a:fontRef>
        </p:style>
        <p:txBody>
          <a:bodyPr>
            <a:normAutofit fontScale="92500" lnSpcReduction="20000"/>
          </a:bodyPr>
          <a:lstStyle/>
          <a:p>
            <a:r>
              <a:rPr lang="tr-TR" dirty="0"/>
              <a:t>6-Anne ve babalar, bu yaş grubundaki çocuklarını, internet ortamında da gerçek dünyada olduğu gibi ahlaki davranışlara uyulması gerektiği konusunda bilgilendirmeli, interneti başkalarına zarar verici bir araç olarak kullanmaması konusunda eğitmelidirler</a:t>
            </a:r>
            <a:r>
              <a:rPr lang="tr-TR" dirty="0" smtClean="0"/>
              <a:t>.</a:t>
            </a:r>
            <a:endParaRPr lang="tr-TR" dirty="0"/>
          </a:p>
          <a:p>
            <a:r>
              <a:rPr lang="tr-TR" dirty="0"/>
              <a:t>7-Ebeveynler, çocuklarını bilişim suçları (terörizm, suç örgütlerinin faaliyetleri, pornografi, kumar ve bahis oyunları gibi) konusunda bilgilendirmeli ve uyarılarda </a:t>
            </a:r>
            <a:r>
              <a:rPr lang="tr-TR" dirty="0" smtClean="0"/>
              <a:t>bulunmalıdır</a:t>
            </a:r>
            <a:r>
              <a:rPr lang="tr-TR" dirty="0"/>
              <a:t>. </a:t>
            </a:r>
          </a:p>
          <a:p>
            <a:r>
              <a:rPr lang="tr-TR" dirty="0"/>
              <a:t>8-Aileler çocuklarının internet kullanımı sırasında, evde, arkadaşlarının evinde, okulda veya İnternet kafede karşılaşabilecekleri İnternet pornografisine karşı sağlıklı cinsellik konusunda konuşmalıdır.</a:t>
            </a:r>
          </a:p>
          <a:p>
            <a:endParaRPr lang="tr-TR" dirty="0"/>
          </a:p>
        </p:txBody>
      </p:sp>
    </p:spTree>
    <p:extLst>
      <p:ext uri="{BB962C8B-B14F-4D97-AF65-F5344CB8AC3E}">
        <p14:creationId xmlns:p14="http://schemas.microsoft.com/office/powerpoint/2010/main" val="53905442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692696"/>
            <a:ext cx="8229600" cy="5433467"/>
          </a:xfrm>
        </p:spPr>
        <p:style>
          <a:lnRef idx="1">
            <a:schemeClr val="dk1"/>
          </a:lnRef>
          <a:fillRef idx="2">
            <a:schemeClr val="dk1"/>
          </a:fillRef>
          <a:effectRef idx="1">
            <a:schemeClr val="dk1"/>
          </a:effectRef>
          <a:fontRef idx="minor">
            <a:schemeClr val="dk1"/>
          </a:fontRef>
        </p:style>
        <p:txBody>
          <a:bodyPr>
            <a:normAutofit fontScale="92500" lnSpcReduction="20000"/>
          </a:bodyPr>
          <a:lstStyle/>
          <a:p>
            <a:r>
              <a:rPr lang="tr-TR" dirty="0"/>
              <a:t>9-Anne ve babalar, çocuklarına çevrimiçi ortamda tanıştıkları kişilerle yüz yüze görüşmelerinin tehlikeli olduğunu hatırlatılmalıdır</a:t>
            </a:r>
            <a:r>
              <a:rPr lang="tr-TR" dirty="0" smtClean="0"/>
              <a:t>.</a:t>
            </a:r>
            <a:endParaRPr lang="tr-TR" dirty="0"/>
          </a:p>
          <a:p>
            <a:r>
              <a:rPr lang="tr-TR" dirty="0"/>
              <a:t>10-Anne ve babalar, çocuklarına çevrimiçi ortamda sorumlu olmasını öğretmelidir. Onları telif hakları hakkında bilgilendirerek, dosya paylaşımı, metin/yazı alma resim veya sanat eserlerini kullanma konularında telif haklarına karşı gelmemesini öğretmelidir</a:t>
            </a:r>
            <a:r>
              <a:rPr lang="tr-TR" dirty="0" smtClean="0"/>
              <a:t>.</a:t>
            </a:r>
            <a:endParaRPr lang="tr-TR" dirty="0"/>
          </a:p>
          <a:p>
            <a:r>
              <a:rPr lang="tr-TR" dirty="0"/>
              <a:t>11-Aileler çocuklarının gece geç saatlerde çevrimiçi olmamasına özen göstermelidirler. Kötü niyetli kişiler (mesai saatlerinin dışındaki) bu saatlerde genç insanlara daha kolay ulaşarak tuzaklarına düşürmeye çalışabilirler</a:t>
            </a:r>
            <a:r>
              <a:rPr lang="tr-TR" dirty="0" smtClean="0"/>
              <a:t>.</a:t>
            </a:r>
            <a:r>
              <a:rPr lang="tr-TR" dirty="0"/>
              <a:t> </a:t>
            </a:r>
          </a:p>
          <a:p>
            <a:endParaRPr lang="tr-TR" dirty="0"/>
          </a:p>
        </p:txBody>
      </p:sp>
    </p:spTree>
    <p:extLst>
      <p:ext uri="{BB962C8B-B14F-4D97-AF65-F5344CB8AC3E}">
        <p14:creationId xmlns:p14="http://schemas.microsoft.com/office/powerpoint/2010/main" val="22213007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95536" y="2204864"/>
            <a:ext cx="8424936" cy="2160240"/>
          </a:xfrm>
        </p:spPr>
        <p:style>
          <a:lnRef idx="0">
            <a:schemeClr val="accent1"/>
          </a:lnRef>
          <a:fillRef idx="3">
            <a:schemeClr val="accent1"/>
          </a:fillRef>
          <a:effectRef idx="3">
            <a:schemeClr val="accent1"/>
          </a:effectRef>
          <a:fontRef idx="minor">
            <a:schemeClr val="lt1"/>
          </a:fontRef>
        </p:style>
        <p:txBody>
          <a:bodyPr>
            <a:normAutofit/>
          </a:bodyPr>
          <a:lstStyle/>
          <a:p>
            <a:r>
              <a:rPr lang="tr-TR" dirty="0" smtClean="0"/>
              <a:t>DİNLEDİĞİNİZ İÇİN TEŞEKKÜRLER…</a:t>
            </a:r>
            <a:br>
              <a:rPr lang="tr-TR" dirty="0" smtClean="0"/>
            </a:br>
            <a:r>
              <a:rPr lang="tr-TR" dirty="0"/>
              <a:t> </a:t>
            </a:r>
            <a:r>
              <a:rPr lang="tr-TR" dirty="0" smtClean="0"/>
              <a:t>                         Zafer</a:t>
            </a:r>
            <a:br>
              <a:rPr lang="tr-TR" dirty="0" smtClean="0"/>
            </a:br>
            <a:r>
              <a:rPr lang="tr-TR" dirty="0" smtClean="0"/>
              <a:t>                                               DURKAL</a:t>
            </a:r>
            <a:endParaRPr lang="tr-TR" dirty="0"/>
          </a:p>
        </p:txBody>
      </p:sp>
      <p:sp>
        <p:nvSpPr>
          <p:cNvPr id="3" name="Dikdörtgen 2"/>
          <p:cNvSpPr/>
          <p:nvPr/>
        </p:nvSpPr>
        <p:spPr>
          <a:xfrm>
            <a:off x="3203848" y="4581128"/>
            <a:ext cx="2459328" cy="369332"/>
          </a:xfrm>
          <a:prstGeom prst="rect">
            <a:avLst/>
          </a:prstGeom>
        </p:spPr>
        <p:txBody>
          <a:bodyPr wrap="none">
            <a:spAutoFit/>
          </a:bodyPr>
          <a:lstStyle/>
          <a:p>
            <a:r>
              <a:rPr lang="tr-TR" b="1" u="sng" dirty="0">
                <a:solidFill>
                  <a:srgbClr val="0563C1"/>
                </a:solidFill>
                <a:latin typeface="Comic Sans MS" panose="030F0702030302020204" pitchFamily="66" charset="0"/>
                <a:ea typeface="Calibri" panose="020F0502020204030204" pitchFamily="34" charset="0"/>
                <a:cs typeface="Times New Roman" panose="02020603050405020304" pitchFamily="18" charset="0"/>
                <a:hlinkClick r:id="rId2"/>
              </a:rPr>
              <a:t>www.egitimhane.com</a:t>
            </a:r>
            <a:endParaRPr lang="tr-TR" dirty="0"/>
          </a:p>
        </p:txBody>
      </p:sp>
    </p:spTree>
    <p:extLst>
      <p:ext uri="{BB962C8B-B14F-4D97-AF65-F5344CB8AC3E}">
        <p14:creationId xmlns:p14="http://schemas.microsoft.com/office/powerpoint/2010/main" val="312971860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95536" y="476672"/>
            <a:ext cx="8352928" cy="5904656"/>
          </a:xfrm>
        </p:spPr>
        <p:style>
          <a:lnRef idx="1">
            <a:schemeClr val="accent5"/>
          </a:lnRef>
          <a:fillRef idx="2">
            <a:schemeClr val="accent5"/>
          </a:fillRef>
          <a:effectRef idx="1">
            <a:schemeClr val="accent5"/>
          </a:effectRef>
          <a:fontRef idx="minor">
            <a:schemeClr val="dk1"/>
          </a:fontRef>
        </p:style>
        <p:txBody>
          <a:bodyPr>
            <a:normAutofit fontScale="92500"/>
          </a:bodyPr>
          <a:lstStyle/>
          <a:p>
            <a:r>
              <a:rPr lang="tr-TR" sz="3500" dirty="0"/>
              <a:t>a. İnternet teknolojilerini kullanırken aynı zamanda kendimizi ve içinde bulunduğumuz durumları sorgulayabiliyor muyuz?</a:t>
            </a:r>
          </a:p>
          <a:p>
            <a:r>
              <a:rPr lang="tr-TR" sz="3500" dirty="0"/>
              <a:t>b. İnternette sergilediğimiz davranışların kendimize, ailemize ve diğer kullanıcılara yansımalarının ne olacağını biliyor muyuz?</a:t>
            </a:r>
          </a:p>
          <a:p>
            <a:r>
              <a:rPr lang="tr-TR" sz="3500" dirty="0"/>
              <a:t>c. İnterneti doğru ve ahlaki davranışlar çerçevesinde mi yoksa kötüye mi kullanıyoruz?</a:t>
            </a:r>
          </a:p>
          <a:p>
            <a:r>
              <a:rPr lang="tr-TR" sz="3500" dirty="0" smtClean="0"/>
              <a:t>Bilinçli bir internet kullanımı noktasında bütün bu soruların cevaplarını düşünmek yol gösterici olacaktır.</a:t>
            </a:r>
          </a:p>
          <a:p>
            <a:endParaRPr lang="tr-TR" dirty="0"/>
          </a:p>
        </p:txBody>
      </p:sp>
    </p:spTree>
    <p:extLst>
      <p:ext uri="{BB962C8B-B14F-4D97-AF65-F5344CB8AC3E}">
        <p14:creationId xmlns:p14="http://schemas.microsoft.com/office/powerpoint/2010/main" val="327886723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116632"/>
            <a:ext cx="8291264" cy="1301006"/>
          </a:xfrm>
        </p:spPr>
        <p:style>
          <a:lnRef idx="1">
            <a:schemeClr val="accent4"/>
          </a:lnRef>
          <a:fillRef idx="2">
            <a:schemeClr val="accent4"/>
          </a:fillRef>
          <a:effectRef idx="1">
            <a:schemeClr val="accent4"/>
          </a:effectRef>
          <a:fontRef idx="minor">
            <a:schemeClr val="dk1"/>
          </a:fontRef>
        </p:style>
        <p:txBody>
          <a:bodyPr>
            <a:normAutofit fontScale="90000"/>
          </a:bodyPr>
          <a:lstStyle/>
          <a:p>
            <a:r>
              <a:rPr lang="tr-TR" b="1" dirty="0" smtClean="0"/>
              <a:t/>
            </a:r>
            <a:br>
              <a:rPr lang="tr-TR" b="1" dirty="0" smtClean="0"/>
            </a:br>
            <a:r>
              <a:rPr lang="tr-TR" b="1" dirty="0" smtClean="0"/>
              <a:t>Çocuğun </a:t>
            </a:r>
            <a:r>
              <a:rPr lang="tr-TR" b="1" dirty="0"/>
              <a:t>Gelişimi Üzerine Etkileri</a:t>
            </a:r>
            <a:r>
              <a:rPr lang="tr-TR" dirty="0"/>
              <a:t/>
            </a:r>
            <a:br>
              <a:rPr lang="tr-TR" dirty="0"/>
            </a:br>
            <a:endParaRPr lang="tr-TR" dirty="0"/>
          </a:p>
        </p:txBody>
      </p:sp>
      <p:sp>
        <p:nvSpPr>
          <p:cNvPr id="3" name="İçerik Yer Tutucusu 2"/>
          <p:cNvSpPr>
            <a:spLocks noGrp="1"/>
          </p:cNvSpPr>
          <p:nvPr>
            <p:ph idx="1"/>
          </p:nvPr>
        </p:nvSpPr>
        <p:spPr>
          <a:xfrm>
            <a:off x="457200" y="1412776"/>
            <a:ext cx="8229600" cy="5256584"/>
          </a:xfrm>
        </p:spPr>
        <p:style>
          <a:lnRef idx="1">
            <a:schemeClr val="accent5"/>
          </a:lnRef>
          <a:fillRef idx="2">
            <a:schemeClr val="accent5"/>
          </a:fillRef>
          <a:effectRef idx="1">
            <a:schemeClr val="accent5"/>
          </a:effectRef>
          <a:fontRef idx="minor">
            <a:schemeClr val="dk1"/>
          </a:fontRef>
        </p:style>
        <p:txBody>
          <a:bodyPr/>
          <a:lstStyle/>
          <a:p>
            <a:r>
              <a:rPr lang="tr-TR" dirty="0"/>
              <a:t>Çocuklar ve gençler arasında teknoloji bağımlılığı hızla yayılıyor. İnternet yayınları bilgi ve iletişim kaynağı olmanın ötesinde çocuk, genç ve yetişkinler için bağımlılık riski içerdiği, “Avrupa Çevrimiçi Çocuklar Araştırması’nın(2015) sonuçlarına göre Türkiye'de çocukların yüzde 25'i interneti bağımlılık derecesinde kullandığı tespit edilmiştir.</a:t>
            </a:r>
          </a:p>
          <a:p>
            <a:endParaRPr lang="tr-TR" dirty="0"/>
          </a:p>
        </p:txBody>
      </p:sp>
    </p:spTree>
    <p:extLst>
      <p:ext uri="{BB962C8B-B14F-4D97-AF65-F5344CB8AC3E}">
        <p14:creationId xmlns:p14="http://schemas.microsoft.com/office/powerpoint/2010/main" val="294381097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548680"/>
            <a:ext cx="8229600" cy="5577483"/>
          </a:xfrm>
        </p:spPr>
        <p:style>
          <a:lnRef idx="1">
            <a:schemeClr val="accent5"/>
          </a:lnRef>
          <a:fillRef idx="2">
            <a:schemeClr val="accent5"/>
          </a:fillRef>
          <a:effectRef idx="1">
            <a:schemeClr val="accent5"/>
          </a:effectRef>
          <a:fontRef idx="minor">
            <a:schemeClr val="dk1"/>
          </a:fontRef>
        </p:style>
        <p:txBody>
          <a:bodyPr>
            <a:normAutofit fontScale="92500" lnSpcReduction="10000"/>
          </a:bodyPr>
          <a:lstStyle/>
          <a:p>
            <a:r>
              <a:rPr lang="tr-TR" dirty="0"/>
              <a:t>Hayat hakkında daha çok şey öğrenmek isteyen çocuk internet yayınlarını takip ederek davranışlarını popüler olana göre belirler. Dinledikleri müzikler, izlediği filmler, oynadığı oyunlar internet içeriklerden oluşturur. Saatlerce bilgisayar ve internet oyunları karşısında hareketsiz oturan çocuklarda beden gelişimini olumsuz etkilemenin yanı sıra bu hareketsizliğin verdiği huzursuzluk ve sinirli ruh bir hali oluşturur. Çocukta, beslenme hazım bozuklukları ve mide ağrıları, gözlerinde bozulma, kalp atışlarında anormal derecede hızlanma gibi bedensel kronik hastalıklar oluşur.</a:t>
            </a:r>
          </a:p>
          <a:p>
            <a:endParaRPr lang="tr-TR" dirty="0"/>
          </a:p>
        </p:txBody>
      </p:sp>
    </p:spTree>
    <p:extLst>
      <p:ext uri="{BB962C8B-B14F-4D97-AF65-F5344CB8AC3E}">
        <p14:creationId xmlns:p14="http://schemas.microsoft.com/office/powerpoint/2010/main" val="317937398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116632"/>
            <a:ext cx="8435280" cy="6336704"/>
          </a:xfrm>
        </p:spPr>
        <p:style>
          <a:lnRef idx="1">
            <a:schemeClr val="accent5"/>
          </a:lnRef>
          <a:fillRef idx="2">
            <a:schemeClr val="accent5"/>
          </a:fillRef>
          <a:effectRef idx="1">
            <a:schemeClr val="accent5"/>
          </a:effectRef>
          <a:fontRef idx="minor">
            <a:schemeClr val="dk1"/>
          </a:fontRef>
        </p:style>
        <p:txBody>
          <a:bodyPr>
            <a:normAutofit fontScale="92500"/>
          </a:bodyPr>
          <a:lstStyle/>
          <a:p>
            <a:r>
              <a:rPr lang="tr-TR" dirty="0"/>
              <a:t>1.Stres ve endişe </a:t>
            </a:r>
          </a:p>
          <a:p>
            <a:r>
              <a:rPr lang="tr-TR" dirty="0"/>
              <a:t>2.İçine kapanıklık,</a:t>
            </a:r>
          </a:p>
          <a:p>
            <a:r>
              <a:rPr lang="tr-TR" dirty="0"/>
              <a:t>3. Uyku rahatsızlıkları ve kâbuslar </a:t>
            </a:r>
            <a:endParaRPr lang="tr-TR" dirty="0" smtClean="0"/>
          </a:p>
          <a:p>
            <a:r>
              <a:rPr lang="tr-TR" dirty="0"/>
              <a:t>4. Sürekli şiddet içerikli yayın ve oyunlara maruz kalan çocuklarda saldırganlık davranışında artma </a:t>
            </a:r>
          </a:p>
          <a:p>
            <a:r>
              <a:rPr lang="tr-TR" dirty="0"/>
              <a:t>5. Okuldaki başarıda düşme</a:t>
            </a:r>
          </a:p>
          <a:p>
            <a:r>
              <a:rPr lang="tr-TR" dirty="0"/>
              <a:t>6. Sosyal ilişkilerde kopma, aile ve arkadaş çevresinden uzaklaşma</a:t>
            </a:r>
          </a:p>
          <a:p>
            <a:r>
              <a:rPr lang="tr-TR" dirty="0"/>
              <a:t>7. İnternet kullanımı hakkında aile ya da arkadaşlara yalan söylenmesi</a:t>
            </a:r>
          </a:p>
          <a:p>
            <a:r>
              <a:rPr lang="tr-TR" dirty="0"/>
              <a:t>8. Uyku, yemek yeme gibi günlük aktivitelerinde aksaklıklar </a:t>
            </a:r>
          </a:p>
          <a:p>
            <a:endParaRPr lang="tr-TR" dirty="0"/>
          </a:p>
        </p:txBody>
      </p:sp>
    </p:spTree>
    <p:extLst>
      <p:ext uri="{BB962C8B-B14F-4D97-AF65-F5344CB8AC3E}">
        <p14:creationId xmlns:p14="http://schemas.microsoft.com/office/powerpoint/2010/main" val="131629526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fontScale="90000"/>
          </a:bodyPr>
          <a:lstStyle/>
          <a:p>
            <a:r>
              <a:rPr lang="tr-TR" b="1" dirty="0" smtClean="0"/>
              <a:t/>
            </a:r>
            <a:br>
              <a:rPr lang="tr-TR" b="1" dirty="0" smtClean="0"/>
            </a:br>
            <a:r>
              <a:rPr lang="tr-TR" b="1" dirty="0" smtClean="0"/>
              <a:t>İnternet </a:t>
            </a:r>
            <a:r>
              <a:rPr lang="tr-TR" b="1" dirty="0"/>
              <a:t>Güvenli mi?</a:t>
            </a:r>
            <a:br>
              <a:rPr lang="tr-TR" b="1" dirty="0"/>
            </a:br>
            <a:endParaRPr lang="tr-TR" dirty="0"/>
          </a:p>
        </p:txBody>
      </p:sp>
      <p:sp>
        <p:nvSpPr>
          <p:cNvPr id="3" name="İçerik Yer Tutucusu 2"/>
          <p:cNvSpPr>
            <a:spLocks noGrp="1"/>
          </p:cNvSpPr>
          <p:nvPr>
            <p:ph idx="1"/>
          </p:nvPr>
        </p:nvSpPr>
        <p:spPr>
          <a:xfrm>
            <a:off x="457200" y="1600200"/>
            <a:ext cx="8147248" cy="4781127"/>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r>
              <a:rPr lang="tr-TR" dirty="0"/>
              <a:t>Hiç kimse internet ortamında %100 </a:t>
            </a:r>
            <a:r>
              <a:rPr lang="tr-TR" dirty="0" smtClean="0"/>
              <a:t>güvenlik </a:t>
            </a:r>
            <a:r>
              <a:rPr lang="tr-TR" dirty="0"/>
              <a:t>garantisi veremez. İnternet kullanıcısı </a:t>
            </a:r>
            <a:r>
              <a:rPr lang="tr-TR" dirty="0" smtClean="0"/>
              <a:t>kendi </a:t>
            </a:r>
            <a:r>
              <a:rPr lang="tr-TR" dirty="0"/>
              <a:t>üzerine düşen sorumlulukları yerine getirirse, interneti belli bir düzeyde güvenli </a:t>
            </a:r>
            <a:r>
              <a:rPr lang="tr-TR" dirty="0" smtClean="0"/>
              <a:t>hale </a:t>
            </a:r>
            <a:r>
              <a:rPr lang="tr-TR" dirty="0"/>
              <a:t>getirebilir. Peki, nedir bu sorumluluklar:</a:t>
            </a:r>
          </a:p>
          <a:p>
            <a:r>
              <a:rPr lang="tr-TR" dirty="0"/>
              <a:t>1-Antivirüs ve firewall programı kullanmak, işletim sistemimizi güncel tutmak,</a:t>
            </a:r>
          </a:p>
          <a:p>
            <a:r>
              <a:rPr lang="tr-TR" dirty="0"/>
              <a:t>2-Neyi nerede aradığımıza dikkat etmek,</a:t>
            </a:r>
          </a:p>
          <a:p>
            <a:r>
              <a:rPr lang="tr-TR" dirty="0"/>
              <a:t>3-Kablosuz ağımızın şifresini paylaşmamak ve herkese açık şekilde bırakmamak, şifre güvenliğine dikkat etmek,</a:t>
            </a:r>
          </a:p>
          <a:p>
            <a:endParaRPr lang="tr-TR" dirty="0"/>
          </a:p>
        </p:txBody>
      </p:sp>
    </p:spTree>
    <p:extLst>
      <p:ext uri="{BB962C8B-B14F-4D97-AF65-F5344CB8AC3E}">
        <p14:creationId xmlns:p14="http://schemas.microsoft.com/office/powerpoint/2010/main" val="267461771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260648"/>
            <a:ext cx="8229600" cy="5865515"/>
          </a:xfrm>
        </p:spPr>
        <p:style>
          <a:lnRef idx="1">
            <a:schemeClr val="accent5"/>
          </a:lnRef>
          <a:fillRef idx="2">
            <a:schemeClr val="accent5"/>
          </a:fillRef>
          <a:effectRef idx="1">
            <a:schemeClr val="accent5"/>
          </a:effectRef>
          <a:fontRef idx="minor">
            <a:schemeClr val="dk1"/>
          </a:fontRef>
        </p:style>
        <p:txBody>
          <a:bodyPr>
            <a:normAutofit fontScale="85000" lnSpcReduction="10000"/>
          </a:bodyPr>
          <a:lstStyle/>
          <a:p>
            <a:r>
              <a:rPr lang="tr-TR" dirty="0"/>
              <a:t>4-İnternet üzerinden alışveriş yapıyorsak sanal kredi kartı kullanmayı tercih etmek,</a:t>
            </a:r>
          </a:p>
          <a:p>
            <a:r>
              <a:rPr lang="tr-TR" dirty="0"/>
              <a:t>5-Şüpheli linkleri ve e-mailleri açmamak, tıklamamak, </a:t>
            </a:r>
            <a:r>
              <a:rPr lang="tr-TR" dirty="0" err="1"/>
              <a:t>Phishing</a:t>
            </a:r>
            <a:r>
              <a:rPr lang="tr-TR" dirty="0"/>
              <a:t> tuzağına düşmemek</a:t>
            </a:r>
          </a:p>
          <a:p>
            <a:r>
              <a:rPr lang="tr-TR" dirty="0"/>
              <a:t>6- Çok kişinin kullandığı bilgisayarda, bankacılık işlemlerini zorunlu olmadıkça yapmamak, internet bankacılığı ve çevrimiçi alışverişte dikkatli olmak</a:t>
            </a:r>
          </a:p>
          <a:p>
            <a:r>
              <a:rPr lang="tr-TR" dirty="0"/>
              <a:t>7-Üyelik istenen sitelerde kişisel bilgilerin tamamını vermemek, kimlik hırsızlığı ve dolandırıcılığa maruz kalmamak</a:t>
            </a:r>
          </a:p>
          <a:p>
            <a:r>
              <a:rPr lang="tr-TR" dirty="0"/>
              <a:t>8-Sosyal paylaşım sitelerinde kişisel gizlilik, mahremiyet ve paylaşım konularında ölçüler ve sınırlar belirlemek, sosyal ağ güvenliğine dikkat etmek</a:t>
            </a:r>
          </a:p>
          <a:p>
            <a:endParaRPr lang="tr-TR" dirty="0"/>
          </a:p>
        </p:txBody>
      </p:sp>
    </p:spTree>
    <p:extLst>
      <p:ext uri="{BB962C8B-B14F-4D97-AF65-F5344CB8AC3E}">
        <p14:creationId xmlns:p14="http://schemas.microsoft.com/office/powerpoint/2010/main" val="25816450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57200" y="620689"/>
            <a:ext cx="8229600" cy="5328592"/>
          </a:xfrm>
        </p:spPr>
        <p:style>
          <a:lnRef idx="1">
            <a:schemeClr val="accent5"/>
          </a:lnRef>
          <a:fillRef idx="2">
            <a:schemeClr val="accent5"/>
          </a:fillRef>
          <a:effectRef idx="1">
            <a:schemeClr val="accent5"/>
          </a:effectRef>
          <a:fontRef idx="minor">
            <a:schemeClr val="dk1"/>
          </a:fontRef>
        </p:style>
        <p:txBody>
          <a:bodyPr>
            <a:normAutofit fontScale="62500" lnSpcReduction="20000"/>
          </a:bodyPr>
          <a:lstStyle/>
          <a:p>
            <a:r>
              <a:rPr lang="tr-TR" sz="4000" dirty="0"/>
              <a:t>9.Aileler bilinçli internet kullanımı noktasında bilgilenmeli. Gerçek hayatta çocuklarımızı nasıl koruyorsak, internetten gelebilecek tehlikelerden de aynı şekilde korumalıyız. Çocuğumuzun internette kimlerle konuştuğundan, arkadaşlık kurduğundan haberdar olmalıyız. Çocuk ve gençler internet kullanımı, anne-baba gözetiminde yapılmalı. İnternet kullanımının süresi sınırlanmalı ve tavizsiz uygulanmalı. İnternet bağlantısı bulunan bilgisayar, ailenin ortak kullanım salon ve oturma odası gibi alanına konulmalı. Çocuklarımızı internetteki riskler ve tehlikeler noktasında bilgilendirmeliyiz. İnternette çocuğun girebileceği sitelerin güvenli olup olmadığı anne baba tarafından kontrol edilmeli ve çocuğa internette hiçbir zaman kişisel bilgilerini paylaşmaması gerektiği öğretilmeli. Mutlaka çocuklar internette yer alan her bilginin doğru olmayabileceği konusunda uyarılmalıdır.</a:t>
            </a:r>
          </a:p>
          <a:p>
            <a:endParaRPr lang="tr-TR" dirty="0"/>
          </a:p>
        </p:txBody>
      </p:sp>
    </p:spTree>
    <p:extLst>
      <p:ext uri="{BB962C8B-B14F-4D97-AF65-F5344CB8AC3E}">
        <p14:creationId xmlns:p14="http://schemas.microsoft.com/office/powerpoint/2010/main" val="282267086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1298</Words>
  <Application>Microsoft Office PowerPoint</Application>
  <PresentationFormat>Ekran Gösterisi (4:3)</PresentationFormat>
  <Paragraphs>124</Paragraphs>
  <Slides>27</Slides>
  <Notes>7</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27</vt:i4>
      </vt:variant>
    </vt:vector>
  </HeadingPairs>
  <TitlesOfParts>
    <vt:vector size="32" baseType="lpstr">
      <vt:lpstr>Arial</vt:lpstr>
      <vt:lpstr>Calibri</vt:lpstr>
      <vt:lpstr>Comic Sans MS</vt:lpstr>
      <vt:lpstr>Times New Roman</vt:lpstr>
      <vt:lpstr>Ofis Teması</vt:lpstr>
      <vt:lpstr> NEDEN BİLİNÇLİ VE GÜVENLİ  İNTERNET?  </vt:lpstr>
      <vt:lpstr> “Bilinçli İnternet Kullanımı” Nedir? </vt:lpstr>
      <vt:lpstr>PowerPoint Sunusu</vt:lpstr>
      <vt:lpstr> Çocuğun Gelişimi Üzerine Etkileri </vt:lpstr>
      <vt:lpstr>PowerPoint Sunusu</vt:lpstr>
      <vt:lpstr>PowerPoint Sunusu</vt:lpstr>
      <vt:lpstr> İnternet Güvenli mi? </vt:lpstr>
      <vt:lpstr>PowerPoint Sunusu</vt:lpstr>
      <vt:lpstr>PowerPoint Sunusu</vt:lpstr>
      <vt:lpstr>PowerPoint Sunusu</vt:lpstr>
      <vt:lpstr>PowerPoint Sunusu</vt:lpstr>
      <vt:lpstr>PowerPoint Sunusu</vt:lpstr>
      <vt:lpstr>PowerPoint Sunusu</vt:lpstr>
      <vt:lpstr>Ailelerin,farklı yaş grubundaki çocuklar için güvenli internet ve bilgisayar kullanımını sağlamalarına yönelik önerilerden bazıları şöyledir :</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DİNLEDİĞİNİZ İÇİN TEŞEKKÜRLER…                           Zafer                                                DURKAL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NEDEN BİLİNÇLİ VE GÜVENLİ  İNTERNET?  </dc:title>
  <dc:creator>pc</dc:creator>
  <cp:lastModifiedBy>Sebo Can</cp:lastModifiedBy>
  <cp:revision>8</cp:revision>
  <dcterms:created xsi:type="dcterms:W3CDTF">2018-06-16T16:08:39Z</dcterms:created>
  <dcterms:modified xsi:type="dcterms:W3CDTF">2018-06-16T19:50:39Z</dcterms:modified>
</cp:coreProperties>
</file>