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2"/>
  </p:notesMasterIdLst>
  <p:sldIdLst>
    <p:sldId id="258" r:id="rId2"/>
    <p:sldId id="259" r:id="rId3"/>
    <p:sldId id="272" r:id="rId4"/>
    <p:sldId id="273" r:id="rId5"/>
    <p:sldId id="274" r:id="rId6"/>
    <p:sldId id="275" r:id="rId7"/>
    <p:sldId id="276" r:id="rId8"/>
    <p:sldId id="278" r:id="rId9"/>
    <p:sldId id="262" r:id="rId10"/>
    <p:sldId id="271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E606D9-5722-4B3F-9508-EFFD8276B0CE}" type="datetimeFigureOut">
              <a:rPr lang="tr-TR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6E0599E-0D30-4720-A0AC-554A7778464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301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76B331-2895-40B4-8ED2-3C53AA44EAE7}" type="slidenum">
              <a:rPr lang="tr-TR" smtClean="0">
                <a:latin typeface="Calibri" pitchFamily="34" charset="0"/>
              </a:rPr>
              <a:pPr/>
              <a:t>10</a:t>
            </a:fld>
            <a:endParaRPr lang="tr-TR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8CCA4A-05FA-4EEC-BE9C-F877B9D9931C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FD6188-603E-4F08-9670-03C3549038D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93FA4A-0375-41B4-9318-814EEF6D73AD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0FFF9F-1194-4A6B-996D-D2ADABE7925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93FA4A-0375-41B4-9318-814EEF6D73AD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0FFF9F-1194-4A6B-996D-D2ADABE7925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86598D-654C-41FD-8738-13A2632B4408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BFD16-62D0-4BBF-920F-233FCF2732A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D337F6-1A81-4470-8C4D-A3A38672FB2A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60B2C0-13B8-4665-AF10-2C6D6DEB181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C8214F-699E-482F-BDFE-63C60CF03219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9A8BDE-EB20-4FAD-9968-476F11EC9CB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A3F76D-C975-4104-980A-3BD61CC070E3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C2C0F-9D7B-4D94-956C-80989E7CD47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93FA4A-0375-41B4-9318-814EEF6D73AD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0FFF9F-1194-4A6B-996D-D2ADABE7925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93FA4A-0375-41B4-9318-814EEF6D73AD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0FFF9F-1194-4A6B-996D-D2ADABE7925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BB38C3-D09A-493C-BAF8-917BA6970AC3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2E4E62-AA9F-4893-88D1-50604DFA4E3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450ADE-D454-4BB1-A014-495644102124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934289-9F4C-4BC1-ACA2-968AFEC8752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993FA4A-0375-41B4-9318-814EEF6D73AD}" type="datetimeFigureOut">
              <a:rPr lang="tr-TR" smtClean="0"/>
              <a:pPr>
                <a:defRPr/>
              </a:pPr>
              <a:t>08.06.2012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B0FFF9F-1194-4A6B-996D-D2ADABE7925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alanya.tv/image/main_w/4418/alanya_4418.jpg&amp;imgrefurl=http://www.alanya.tv/tr/AbdurrahmanAlaaddino%C4%9Flu%C4%B0lk%C3%B6%C4%9FretimOkulu/&amp;usg=__WRLbCYvuzQ2YT2uhXm2eNJf6_a8=&amp;h=480&amp;w=720&amp;sz=126&amp;hl=tr&amp;start=2&amp;itbs=1&amp;tbnid=HFmv9d4k7CiAoM:&amp;tbnh=93&amp;tbnw=140&amp;prev=/images?q=g%C3%BCzel+okul&amp;hl=tr&amp;gbv=2&amp;tbs=isch:1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google.com.tr/imgres?imgurl=http://www.surec.com.tr/surec/Resimler/hand_with_sphere.jpg&amp;imgrefurl=http://www.surec.com.tr/pages.asp?id=64&amp;own=6&amp;usg=__4lE_4w38W50yqkCy7cYLsYb1jd8=&amp;h=1030&amp;w=708&amp;sz=231&amp;hl=tr&amp;start=2&amp;itbs=1&amp;tbnid=Ytusf-Fooi6M4M:&amp;tbnh=150&amp;tbnw=103&amp;prev=/images?q=%C3%B6zde%C4%9Ferlendirme&amp;hl=tr&amp;gbv=2&amp;tbs=isch: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tr/imgres?imgurl=http://img195.imageshack.us/img195/5617/rss.jpg&amp;imgrefurl=http://www.netzede.net/rss-beslemesi-nedirg-ne-ise-yararg-t20986.html&amp;usg=__ShU61FXu0lMA6XNTKxXxpcGjGU8=&amp;h=299&amp;w=300&amp;sz=14&amp;hl=tr&amp;start=15&amp;itbs=1&amp;tbnid=D_7r2rrpWBgH1M:&amp;tbnh=116&amp;tbnw=116&amp;prev=/images?q=acaba+nedir&amp;hl=tr&amp;gbv=2&amp;tbs=isch: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tr/imgres?imgurl=http://rekamakina.com/images2/img/350/Image/SayfaResim/hedef1.jpg&amp;imgrefurl=http://rekamakina.com/indexx.php?f=972c5d4a289f5c6a9779459719b804a5&amp;l=1&amp;sayfa_id=333&amp;g_id=675&amp;id=686&amp;usg=__MiM9ifyChmx_eATx1DqTT77UVOc=&amp;h=307&amp;w=362&amp;sz=17&amp;hl=tr&amp;start=4&amp;itbs=1&amp;tbnid=olRWZ2Iw3ZFKkM:&amp;tbnh=103&amp;tbnw=121&amp;prev=/images?q=hedef&amp;hl=tr&amp;gbv=2&amp;tbs=isch: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8062912" cy="1470025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tr-TR" sz="4800" b="1" dirty="0">
                <a:solidFill>
                  <a:srgbClr val="C00000"/>
                </a:solidFill>
              </a:rPr>
              <a:t>KURUMSAL AÇIDAN </a:t>
            </a:r>
            <a:r>
              <a:rPr lang="tr-TR" sz="4800" b="1" dirty="0" smtClean="0">
                <a:solidFill>
                  <a:srgbClr val="C00000"/>
                </a:solidFill>
              </a:rPr>
              <a:t>iKS</a:t>
            </a:r>
            <a:endParaRPr lang="tr-TR" sz="4800" dirty="0">
              <a:solidFill>
                <a:srgbClr val="C00000"/>
              </a:solidFill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403648" y="3284984"/>
            <a:ext cx="662305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r-TR" sz="3000" b="1" dirty="0">
                <a:solidFill>
                  <a:srgbClr val="0000CC"/>
                </a:solidFill>
              </a:rPr>
              <a:t>Kurumsal Amaçlar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3000" b="1" dirty="0" smtClean="0">
                <a:solidFill>
                  <a:srgbClr val="0000CC"/>
                </a:solidFill>
              </a:rPr>
              <a:t>Öz Değerlendirme </a:t>
            </a:r>
            <a:r>
              <a:rPr lang="tr-TR" sz="3000" b="1" dirty="0">
                <a:solidFill>
                  <a:srgbClr val="0000CC"/>
                </a:solidFill>
              </a:rPr>
              <a:t>ve Teknik Özellikler</a:t>
            </a:r>
          </a:p>
          <a:p>
            <a:pPr>
              <a:spcBef>
                <a:spcPct val="50000"/>
              </a:spcBef>
            </a:pPr>
            <a:endParaRPr lang="tr-TR" sz="3000" b="1" dirty="0">
              <a:solidFill>
                <a:srgbClr val="0000CC"/>
              </a:solidFill>
            </a:endParaRPr>
          </a:p>
          <a:p>
            <a:pPr>
              <a:spcBef>
                <a:spcPct val="50000"/>
              </a:spcBef>
            </a:pPr>
            <a:endParaRPr lang="tr-TR" dirty="0"/>
          </a:p>
          <a:p>
            <a:pPr>
              <a:spcBef>
                <a:spcPct val="50000"/>
              </a:spcBef>
            </a:pP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6" name="Picture 2" descr="D:\_WorkTemp\İKS - ilköğretim Kurumları Standartları\İKS Logo 13.012011\Logo-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260350"/>
            <a:ext cx="15097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C:\Users\meb3\Desktop\imagesCAEHB1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60350"/>
            <a:ext cx="12255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Başlık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66005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dirty="0" smtClean="0">
                <a:solidFill>
                  <a:srgbClr val="FF0000"/>
                </a:solidFill>
                <a:latin typeface="Century Gothic" pitchFamily="34" charset="0"/>
                <a:cs typeface="Trebuchet MS" pitchFamily="34" charset="0"/>
              </a:rPr>
              <a:t>TEŞEKKÜRLER…</a:t>
            </a:r>
          </a:p>
        </p:txBody>
      </p:sp>
      <p:pic>
        <p:nvPicPr>
          <p:cNvPr id="36867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950913"/>
            <a:ext cx="6327775" cy="4514850"/>
          </a:xfrm>
        </p:spPr>
      </p:pic>
      <p:sp>
        <p:nvSpPr>
          <p:cNvPr id="6" name="5 Metin kutusu"/>
          <p:cNvSpPr txBox="1"/>
          <p:nvPr/>
        </p:nvSpPr>
        <p:spPr>
          <a:xfrm>
            <a:off x="0" y="5589588"/>
            <a:ext cx="9297988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4400" b="1" dirty="0">
                <a:solidFill>
                  <a:srgbClr val="EA5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“ÇOCUKLARLA ÇOCUKLAR İÇİN”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 fontScale="90000"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tr-TR" sz="3600" b="1" dirty="0" smtClean="0">
                <a:solidFill>
                  <a:srgbClr val="FF0000"/>
                </a:solidFill>
              </a:rPr>
              <a:t>KURUMSAL OLARAK İKS’ nin KULLANIMI</a:t>
            </a:r>
            <a:r>
              <a:rPr lang="tr-TR" sz="36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tr-TR" sz="36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tr-TR" sz="3100" b="1" dirty="0" smtClean="0">
                <a:solidFill>
                  <a:srgbClr val="0000CC"/>
                </a:solidFill>
              </a:rPr>
              <a:t>Kanıt tabanlı bir yönetim ve kurumsal gelişim kültürü</a:t>
            </a:r>
            <a:r>
              <a:rPr lang="tr-TR" sz="3200" dirty="0" smtClean="0">
                <a:solidFill>
                  <a:srgbClr val="0000CC"/>
                </a:solidFill>
              </a:rPr>
              <a:t/>
            </a:r>
            <a:br>
              <a:rPr lang="tr-TR" sz="3200" dirty="0" smtClean="0">
                <a:solidFill>
                  <a:srgbClr val="0000CC"/>
                </a:solidFill>
              </a:rPr>
            </a:br>
            <a:endParaRPr lang="tr-TR" sz="3600" dirty="0">
              <a:solidFill>
                <a:srgbClr val="0000CC"/>
              </a:solidFill>
            </a:endParaRPr>
          </a:p>
        </p:txBody>
      </p:sp>
      <p:sp>
        <p:nvSpPr>
          <p:cNvPr id="4" name="1 Başlık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57363"/>
          </a:xfrm>
        </p:spPr>
        <p:txBody>
          <a:bodyPr>
            <a:normAutofit fontScale="90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sz="3600" b="1" i="1" dirty="0" smtClean="0"/>
              <a:t>İKS; kurumsal olarak okulların kendi durumlarını tespit, teşhis, gelişim ve değerlendirilmesini amaçlar.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4000500" y="3357563"/>
            <a:ext cx="4214813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Okullar arası bir tür ödül-ceza aracı değildir.</a:t>
            </a:r>
            <a:endParaRPr lang="tr-TR" sz="3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15364" name="5 Resim" descr="ayna söyle ba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500438"/>
            <a:ext cx="3071812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r" fontAlgn="auto">
              <a:spcAft>
                <a:spcPts val="0"/>
              </a:spcAft>
              <a:defRPr/>
            </a:pPr>
            <a:r>
              <a:rPr lang="tr-TR" b="1" dirty="0" smtClean="0">
                <a:solidFill>
                  <a:srgbClr val="FF0000"/>
                </a:solidFill>
              </a:rPr>
              <a:t>İKS’ YE DAYALI OKUL GELİŞİMİ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945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smtClean="0">
                <a:latin typeface="Century Gothic" pitchFamily="34" charset="0"/>
              </a:rPr>
              <a:t>İKS’ ye DAYALI ÖZ-DEĞERLENDİRME BİR AMAÇ DEĞİLDİR. </a:t>
            </a:r>
            <a:r>
              <a:rPr lang="tr-TR" smtClean="0">
                <a:latin typeface="Century Gothic" pitchFamily="34" charset="0"/>
              </a:rPr>
              <a:t> </a:t>
            </a:r>
            <a:r>
              <a:rPr lang="tr-TR" b="1" i="1" smtClean="0">
                <a:latin typeface="Century Gothic" pitchFamily="34" charset="0"/>
              </a:rPr>
              <a:t>OKUL GELİŞİMİ İÇİN BİR ARAÇTIR.</a:t>
            </a:r>
            <a:endParaRPr lang="tr-TR" smtClean="0">
              <a:latin typeface="Century Gothic" pitchFamily="34" charset="0"/>
            </a:endParaRPr>
          </a:p>
          <a:p>
            <a:endParaRPr lang="tr-TR" smtClean="0">
              <a:latin typeface="Century Gothic" pitchFamily="34" charset="0"/>
            </a:endParaRPr>
          </a:p>
        </p:txBody>
      </p:sp>
      <p:pic>
        <p:nvPicPr>
          <p:cNvPr id="19459" name="ipf2bkAFdh5fYl9XM:" descr="http://t0.gstatic.com/images?q=tbn:2bkAFdh5fYl9XM:http://luleburgaz.meb.gov.tr/resimler/icon/isbirli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85750"/>
            <a:ext cx="12858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t3.gstatic.com/images?q=tbn:HFmv9d4k7CiAoM:http://www.alanya.tv/image/main_w/4418/alanya_441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717032"/>
            <a:ext cx="3376838" cy="230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728" y="2143116"/>
            <a:ext cx="6143668" cy="1428760"/>
          </a:xfrm>
        </p:spPr>
        <p:txBody>
          <a:bodyPr>
            <a:noAutofit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tr-TR" sz="4800" b="1" dirty="0" smtClean="0">
                <a:solidFill>
                  <a:srgbClr val="0000CC"/>
                </a:solidFill>
              </a:rPr>
              <a:t>NEDEN </a:t>
            </a:r>
            <a:br>
              <a:rPr lang="tr-TR" sz="4800" b="1" dirty="0" smtClean="0">
                <a:solidFill>
                  <a:srgbClr val="0000CC"/>
                </a:solidFill>
              </a:rPr>
            </a:br>
            <a:r>
              <a:rPr lang="tr-TR" sz="4800" b="1" dirty="0" smtClean="0">
                <a:solidFill>
                  <a:srgbClr val="0000CC"/>
                </a:solidFill>
              </a:rPr>
              <a:t>ÖZ- DEĞERLENDİRME...</a:t>
            </a:r>
            <a:endParaRPr lang="tr-TR" sz="48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0482" name="WordArt 11"/>
          <p:cNvSpPr>
            <a:spLocks noChangeArrowheads="1" noChangeShapeType="1" noTextEdit="1"/>
          </p:cNvSpPr>
          <p:nvPr/>
        </p:nvSpPr>
        <p:spPr bwMode="auto">
          <a:xfrm>
            <a:off x="6572250" y="642938"/>
            <a:ext cx="1357313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412"/>
              </a:avLst>
            </a:prstTxWarp>
          </a:bodyPr>
          <a:lstStyle/>
          <a:p>
            <a:pPr algn="ctr"/>
            <a:r>
              <a:rPr lang="tr-TR" sz="3600" b="1" kern="10" spc="720">
                <a:ln w="9525">
                  <a:noFill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?</a:t>
            </a:r>
          </a:p>
        </p:txBody>
      </p:sp>
      <p:pic>
        <p:nvPicPr>
          <p:cNvPr id="20484" name="Picture 2" descr="http://t0.gstatic.com/images?q=tbn:Ytusf-Fooi6M4M:http://www.surec.com.tr/surec/Resimler/hand_with_spher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076700"/>
            <a:ext cx="2286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84632" indent="0" algn="r" fontAlgn="auto">
              <a:spcAft>
                <a:spcPts val="0"/>
              </a:spcAft>
              <a:defRPr/>
            </a:pPr>
            <a:r>
              <a:rPr lang="tr-TR" b="1" dirty="0" smtClean="0">
                <a:solidFill>
                  <a:srgbClr val="0000CC"/>
                </a:solidFill>
              </a:rPr>
              <a:t/>
            </a:r>
            <a:br>
              <a:rPr lang="tr-TR" b="1" dirty="0" smtClean="0">
                <a:solidFill>
                  <a:srgbClr val="0000CC"/>
                </a:solidFill>
              </a:rPr>
            </a:br>
            <a:r>
              <a:rPr lang="tr-TR" b="1" dirty="0" smtClean="0">
                <a:solidFill>
                  <a:srgbClr val="0000CC"/>
                </a:solidFill>
              </a:rPr>
              <a:t>ÖZ DEĞERLENDİRME NEDİR?..</a:t>
            </a:r>
            <a:r>
              <a:rPr lang="tr-TR" dirty="0" smtClean="0">
                <a:solidFill>
                  <a:srgbClr val="0000CC"/>
                </a:solidFill>
              </a:rPr>
              <a:t>.</a:t>
            </a:r>
            <a:endParaRPr lang="tr-TR" dirty="0">
              <a:solidFill>
                <a:srgbClr val="0000CC"/>
              </a:solidFill>
            </a:endParaRPr>
          </a:p>
        </p:txBody>
      </p:sp>
      <p:sp>
        <p:nvSpPr>
          <p:cNvPr id="22530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latin typeface="Century Gothic" pitchFamily="34" charset="0"/>
              </a:rPr>
              <a:t>Bir kurumun faaliyetlerinin ve iş sonuçlarının bir yönetim modelini ve belli ölçütleri esas alarak kapsamlı, sistematik ve düzenli olarak gözden geçirilmesi</a:t>
            </a:r>
          </a:p>
          <a:p>
            <a:r>
              <a:rPr lang="tr-TR" dirty="0" smtClean="0">
                <a:latin typeface="Century Gothic" pitchFamily="34" charset="0"/>
              </a:rPr>
              <a:t>Belirli ölçütler çerçevesinde, girdiler, süreçler, çıktılar ve sonuçlar açısından kurumun kendini değerlendirmesinin sağlanmasıdır.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84632" indent="0" algn="r" fontAlgn="auto">
              <a:spcAft>
                <a:spcPts val="0"/>
              </a:spcAft>
              <a:defRPr/>
            </a:pPr>
            <a:r>
              <a:rPr lang="tr-TR" b="1" dirty="0" smtClean="0">
                <a:solidFill>
                  <a:srgbClr val="0000CC"/>
                </a:solidFill>
              </a:rPr>
              <a:t>İKS AÇISINDAN </a:t>
            </a:r>
            <a:br>
              <a:rPr lang="tr-TR" b="1" dirty="0" smtClean="0">
                <a:solidFill>
                  <a:srgbClr val="0000CC"/>
                </a:solidFill>
              </a:rPr>
            </a:br>
            <a:r>
              <a:rPr lang="tr-TR" b="1" dirty="0" smtClean="0">
                <a:solidFill>
                  <a:srgbClr val="0000CC"/>
                </a:solidFill>
              </a:rPr>
              <a:t>ÖZ DEĞERLENDİRME </a:t>
            </a:r>
            <a:endParaRPr lang="tr-TR" dirty="0">
              <a:solidFill>
                <a:srgbClr val="0000CC"/>
              </a:solidFill>
            </a:endParaRPr>
          </a:p>
        </p:txBody>
      </p:sp>
      <p:sp>
        <p:nvSpPr>
          <p:cNvPr id="23554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3600" dirty="0" smtClean="0">
                <a:latin typeface="Century Gothic" pitchFamily="34" charset="0"/>
              </a:rPr>
              <a:t>Bir ilköğretim okulunun girdiler, süreçler, çıktılar ve sonuçlar olarak gerçek durumunu, sistematik ve periyodik biçimde teşhis etmeye yönelik özgül bir okul yönetim </a:t>
            </a:r>
            <a:r>
              <a:rPr lang="tr-TR" sz="3600" dirty="0" smtClean="0">
                <a:latin typeface="Century Gothic" pitchFamily="34" charset="0"/>
              </a:rPr>
              <a:t>sürecidir.</a:t>
            </a:r>
          </a:p>
          <a:p>
            <a:r>
              <a:rPr lang="tr-TR" sz="3600" dirty="0" smtClean="0">
                <a:latin typeface="Century Gothic" pitchFamily="34" charset="0"/>
              </a:rPr>
              <a:t>Bu </a:t>
            </a:r>
            <a:r>
              <a:rPr lang="tr-TR" sz="3600" dirty="0" smtClean="0">
                <a:latin typeface="Century Gothic" pitchFamily="34" charset="0"/>
              </a:rPr>
              <a:t>sürecin aracı olarak : “</a:t>
            </a:r>
            <a:r>
              <a:rPr lang="tr-TR" sz="3600" dirty="0" smtClean="0">
                <a:latin typeface="Century Gothic" pitchFamily="34" charset="0"/>
              </a:rPr>
              <a:t>İKS” ile gözlenebilir </a:t>
            </a:r>
            <a:r>
              <a:rPr lang="tr-TR" sz="3600" dirty="0" smtClean="0">
                <a:latin typeface="Century Gothic" pitchFamily="34" charset="0"/>
              </a:rPr>
              <a:t>ve ölçülebilir kanıtlara dayalı veriler ile belirlenmiş ölçütleri karşılaştırarak kurumun durumu ve iyileştirmeye açık alanları ortaya koyar. </a:t>
            </a:r>
          </a:p>
          <a:p>
            <a:pPr>
              <a:buNone/>
            </a:pPr>
            <a:endParaRPr lang="tr-TR" sz="3600" dirty="0" smtClean="0">
              <a:latin typeface="Century Gothic" pitchFamily="34" charset="0"/>
            </a:endParaRPr>
          </a:p>
        </p:txBody>
      </p:sp>
      <p:pic>
        <p:nvPicPr>
          <p:cNvPr id="23555" name="3 Resim" descr="http://t3.gstatic.com/images?q=tbn:D_7r2rrpWBgH1M:http://img195.imageshack.us/img195/5617/rs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85750"/>
            <a:ext cx="16430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84632" indent="0" algn="r" fontAlgn="auto">
              <a:spcAft>
                <a:spcPts val="0"/>
              </a:spcAft>
              <a:defRPr/>
            </a:pPr>
            <a:r>
              <a:rPr lang="tr-TR" b="1" dirty="0" err="1" smtClean="0">
                <a:solidFill>
                  <a:srgbClr val="0000CC"/>
                </a:solidFill>
              </a:rPr>
              <a:t>İKS’ye</a:t>
            </a:r>
            <a:r>
              <a:rPr lang="tr-TR" b="1" dirty="0" smtClean="0">
                <a:solidFill>
                  <a:srgbClr val="0000CC"/>
                </a:solidFill>
              </a:rPr>
              <a:t> Göre </a:t>
            </a:r>
            <a:br>
              <a:rPr lang="tr-TR" b="1" dirty="0" smtClean="0">
                <a:solidFill>
                  <a:srgbClr val="0000CC"/>
                </a:solidFill>
              </a:rPr>
            </a:br>
            <a:r>
              <a:rPr lang="tr-TR" b="1" dirty="0" smtClean="0">
                <a:solidFill>
                  <a:srgbClr val="0000CC"/>
                </a:solidFill>
              </a:rPr>
              <a:t>Öz-değerlendirme Süreci </a:t>
            </a:r>
            <a:endParaRPr lang="tr-TR" b="1" dirty="0">
              <a:solidFill>
                <a:srgbClr val="0000CC"/>
              </a:solidFill>
            </a:endParaRPr>
          </a:p>
        </p:txBody>
      </p:sp>
      <p:sp>
        <p:nvSpPr>
          <p:cNvPr id="24578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 2" pitchFamily="18" charset="2"/>
              <a:buNone/>
            </a:pPr>
            <a:r>
              <a:rPr lang="tr-TR" dirty="0" smtClean="0">
                <a:latin typeface="Century Gothic" pitchFamily="34" charset="0"/>
              </a:rPr>
              <a:t>Okulun;</a:t>
            </a:r>
          </a:p>
          <a:p>
            <a:r>
              <a:rPr lang="tr-TR" dirty="0" smtClean="0">
                <a:latin typeface="Century Gothic" pitchFamily="34" charset="0"/>
              </a:rPr>
              <a:t>Fotoğrafının </a:t>
            </a:r>
            <a:r>
              <a:rPr lang="tr-TR" dirty="0" smtClean="0">
                <a:latin typeface="Century Gothic" pitchFamily="34" charset="0"/>
              </a:rPr>
              <a:t>çekilmesi,</a:t>
            </a:r>
            <a:endParaRPr lang="tr-TR" dirty="0" smtClean="0">
              <a:latin typeface="Century Gothic" pitchFamily="34" charset="0"/>
            </a:endParaRPr>
          </a:p>
          <a:p>
            <a:r>
              <a:rPr lang="tr-TR" dirty="0" smtClean="0">
                <a:latin typeface="Century Gothic" pitchFamily="34" charset="0"/>
              </a:rPr>
              <a:t>Güçlü, zayıf ve gelişmesi gereken alanlarının belirlenmesi </a:t>
            </a:r>
            <a:r>
              <a:rPr lang="tr-TR" dirty="0" smtClean="0">
                <a:latin typeface="Century Gothic" pitchFamily="34" charset="0"/>
              </a:rPr>
              <a:t>,</a:t>
            </a:r>
            <a:endParaRPr lang="tr-TR" dirty="0" smtClean="0">
              <a:latin typeface="Century Gothic" pitchFamily="34" charset="0"/>
            </a:endParaRPr>
          </a:p>
          <a:p>
            <a:r>
              <a:rPr lang="tr-TR" dirty="0" smtClean="0">
                <a:latin typeface="Century Gothic" pitchFamily="34" charset="0"/>
              </a:rPr>
              <a:t>İçe dönük bir biçimde </a:t>
            </a:r>
            <a:r>
              <a:rPr lang="tr-TR" dirty="0" smtClean="0">
                <a:latin typeface="Century Gothic" pitchFamily="34" charset="0"/>
              </a:rPr>
              <a:t>değerlendirilmesi,</a:t>
            </a:r>
            <a:endParaRPr lang="tr-TR" dirty="0" smtClean="0">
              <a:latin typeface="Century Gothic" pitchFamily="34" charset="0"/>
            </a:endParaRPr>
          </a:p>
          <a:p>
            <a:r>
              <a:rPr lang="tr-TR" dirty="0" smtClean="0">
                <a:latin typeface="Century Gothic" pitchFamily="34" charset="0"/>
              </a:rPr>
              <a:t>Kendi durumunu kendinin teşhis </a:t>
            </a:r>
            <a:r>
              <a:rPr lang="tr-TR" dirty="0" smtClean="0">
                <a:latin typeface="Century Gothic" pitchFamily="34" charset="0"/>
              </a:rPr>
              <a:t>etmesi,</a:t>
            </a:r>
            <a:endParaRPr lang="tr-TR" dirty="0" smtClean="0">
              <a:latin typeface="Century Gothic" pitchFamily="34" charset="0"/>
            </a:endParaRPr>
          </a:p>
          <a:p>
            <a:r>
              <a:rPr lang="tr-TR" dirty="0" smtClean="0">
                <a:latin typeface="Century Gothic" pitchFamily="34" charset="0"/>
              </a:rPr>
              <a:t>M</a:t>
            </a:r>
            <a:r>
              <a:rPr lang="tr-TR" dirty="0" smtClean="0">
                <a:latin typeface="Century Gothic" pitchFamily="34" charset="0"/>
              </a:rPr>
              <a:t>evcut </a:t>
            </a:r>
            <a:r>
              <a:rPr lang="tr-TR" dirty="0" smtClean="0">
                <a:latin typeface="Century Gothic" pitchFamily="34" charset="0"/>
              </a:rPr>
              <a:t>durumu tespit ederek, gelişme planları için gerekli verileri </a:t>
            </a:r>
            <a:r>
              <a:rPr lang="tr-TR" dirty="0" smtClean="0">
                <a:latin typeface="Century Gothic" pitchFamily="34" charset="0"/>
              </a:rPr>
              <a:t>üretmesi beklenmektedir.</a:t>
            </a:r>
            <a:endParaRPr lang="tr-TR" dirty="0" smtClean="0">
              <a:latin typeface="Century Gothic" pitchFamily="34" charset="0"/>
            </a:endParaRPr>
          </a:p>
          <a:p>
            <a:endParaRPr lang="tr-TR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rgbClr val="0000CC"/>
                </a:solidFill>
              </a:rPr>
              <a:t>Sistematik yaklaşımla okulda; öz değerlendirmenin kullanımı </a:t>
            </a:r>
            <a:endParaRPr lang="tr-TR" dirty="0">
              <a:solidFill>
                <a:srgbClr val="0000CC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dirty="0" smtClean="0"/>
              <a:t>Raporların </a:t>
            </a:r>
            <a:r>
              <a:rPr lang="tr-TR" dirty="0" smtClean="0"/>
              <a:t>incelenmesi,</a:t>
            </a:r>
            <a:endParaRPr lang="tr-TR" dirty="0" smtClean="0"/>
          </a:p>
          <a:p>
            <a:pPr marL="448056" indent="-384048">
              <a:buFont typeface="Wingdings 2"/>
              <a:buChar char=""/>
              <a:defRPr/>
            </a:pPr>
            <a:r>
              <a:rPr lang="tr-TR" dirty="0" smtClean="0"/>
              <a:t>İyileştirmeye açık alanların belirlenmesi ve </a:t>
            </a:r>
            <a:r>
              <a:rPr lang="tr-TR" dirty="0" err="1" smtClean="0"/>
              <a:t>önceliklendirilmesi</a:t>
            </a:r>
            <a:r>
              <a:rPr lang="tr-TR" dirty="0" smtClean="0"/>
              <a:t>,</a:t>
            </a:r>
            <a:endParaRPr lang="tr-TR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dirty="0" smtClean="0"/>
              <a:t>Stratejik amaç ve hedeflerin belirlenmesi,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dirty="0" smtClean="0"/>
              <a:t>Görev alacak kişilerin/ekibin, kaynakların, adımların belirlenerek çalışma planlarının </a:t>
            </a:r>
            <a:r>
              <a:rPr lang="tr-TR" dirty="0" smtClean="0"/>
              <a:t>hazırlanması,</a:t>
            </a:r>
            <a:endParaRPr lang="tr-TR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dirty="0" smtClean="0"/>
              <a:t>Çalışma planlarına, OGYE’ </a:t>
            </a:r>
            <a:r>
              <a:rPr lang="tr-TR" dirty="0" err="1" smtClean="0"/>
              <a:t>ce</a:t>
            </a:r>
            <a:r>
              <a:rPr lang="tr-TR" dirty="0" smtClean="0"/>
              <a:t> geri bildirim verilmesi,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dirty="0" smtClean="0"/>
              <a:t>Hedeflerin okul </a:t>
            </a:r>
            <a:r>
              <a:rPr lang="tr-TR" dirty="0" smtClean="0"/>
              <a:t>gelişim </a:t>
            </a:r>
            <a:r>
              <a:rPr lang="tr-TR" dirty="0" smtClean="0"/>
              <a:t>planına </a:t>
            </a:r>
            <a:r>
              <a:rPr lang="tr-TR" dirty="0" smtClean="0"/>
              <a:t>yansıtılması,</a:t>
            </a:r>
            <a:endParaRPr lang="tr-TR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tr-TR" dirty="0" smtClean="0"/>
              <a:t>Uzun erimde kurumun stratejik planına hedeflerin ve süreçlerin </a:t>
            </a:r>
            <a:r>
              <a:rPr lang="tr-TR" dirty="0" smtClean="0"/>
              <a:t>aktarılması</a:t>
            </a:r>
            <a:r>
              <a:rPr lang="tr-TR" dirty="0" smtClean="0"/>
              <a:t> </a:t>
            </a:r>
            <a:r>
              <a:rPr lang="tr-TR" dirty="0" smtClean="0"/>
              <a:t>aşamaları gözetilerek kullanılır.</a:t>
            </a: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84632" indent="0" algn="r" fontAlgn="auto">
              <a:spcAft>
                <a:spcPts val="0"/>
              </a:spcAft>
              <a:defRPr/>
            </a:pPr>
            <a:r>
              <a:rPr lang="tr-TR" sz="3200" b="1" dirty="0" smtClean="0">
                <a:solidFill>
                  <a:srgbClr val="FF0000"/>
                </a:solidFill>
              </a:rPr>
              <a:t>İL/İLÇEDE ve BAKANLIKTA 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İKS SONUÇLARININ KULLANIMI</a:t>
            </a:r>
            <a:endParaRPr lang="tr-TR" sz="32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8434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</a:pPr>
            <a:r>
              <a:rPr lang="tr-TR" sz="2000" b="1" dirty="0" smtClean="0">
                <a:latin typeface="Century Gothic" pitchFamily="34" charset="0"/>
              </a:rPr>
              <a:t>Yerel, bölgesel ve ulusal düzeyde bir planlama, izleme ve destek aracı: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Merkezi ve bölgesel vizyon ve misyon </a:t>
            </a:r>
            <a:r>
              <a:rPr lang="tr-TR" sz="2000" dirty="0" smtClean="0">
                <a:latin typeface="Century Gothic" pitchFamily="34" charset="0"/>
              </a:rPr>
              <a:t>belirlemede,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Merkezi ve bölgesel stratejik planlama için kanıt tabanı </a:t>
            </a:r>
            <a:r>
              <a:rPr lang="tr-TR" sz="2000" dirty="0" smtClean="0">
                <a:latin typeface="Century Gothic" pitchFamily="34" charset="0"/>
              </a:rPr>
              <a:t>sağlamada, 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İlköğretim kurumlarını izleme ve eksiklikleri tespit </a:t>
            </a:r>
            <a:r>
              <a:rPr lang="tr-TR" sz="2000" dirty="0" smtClean="0">
                <a:latin typeface="Century Gothic" pitchFamily="34" charset="0"/>
              </a:rPr>
              <a:t>etmede,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Kaynakları ve destek hizmetlerini bu alanlara </a:t>
            </a:r>
            <a:r>
              <a:rPr lang="tr-TR" sz="2000" dirty="0" smtClean="0">
                <a:latin typeface="Century Gothic" pitchFamily="34" charset="0"/>
              </a:rPr>
              <a:t>yoğunlaştırmada,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Merkezi ve yerel düzeydeki iyileştirici çalışmalar için veri </a:t>
            </a:r>
            <a:r>
              <a:rPr lang="tr-TR" sz="2000" dirty="0" smtClean="0">
                <a:latin typeface="Century Gothic" pitchFamily="34" charset="0"/>
              </a:rPr>
              <a:t>temininde,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Sorunlara doğru teşhis ve doğru müdahale ve </a:t>
            </a:r>
            <a:r>
              <a:rPr lang="tr-TR" sz="2000" dirty="0" smtClean="0">
                <a:latin typeface="Century Gothic" pitchFamily="34" charset="0"/>
              </a:rPr>
              <a:t>izlemede, 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Kaynakların planlanması ve </a:t>
            </a:r>
            <a:r>
              <a:rPr lang="tr-TR" sz="2000" dirty="0" smtClean="0">
                <a:latin typeface="Century Gothic" pitchFamily="34" charset="0"/>
              </a:rPr>
              <a:t>organizasyonunda,</a:t>
            </a:r>
            <a:endParaRPr lang="tr-TR" sz="2000" dirty="0" smtClean="0">
              <a:latin typeface="Century Gothic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latin typeface="Century Gothic" pitchFamily="34" charset="0"/>
              </a:rPr>
              <a:t>Çocuk odaklı , hak tabanlı ve demokratik okulların sağlanmasında İKS sonuçları kullanılacaktır. </a:t>
            </a:r>
          </a:p>
          <a:p>
            <a:endParaRPr lang="tr-TR" sz="2400" dirty="0" smtClean="0">
              <a:latin typeface="Century Gothic" pitchFamily="34" charset="0"/>
            </a:endParaRPr>
          </a:p>
        </p:txBody>
      </p:sp>
      <p:pic>
        <p:nvPicPr>
          <p:cNvPr id="18435" name="ipfolRWZ2Iw3ZFKkM:" descr="http://t2.gstatic.com/images?q=tbn:olRWZ2Iw3ZFKkM:http://rekamakina.com/images2/img/350/Image/SayfaResim/hedef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85750"/>
            <a:ext cx="157162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361</Words>
  <Application>Microsoft Office PowerPoint</Application>
  <PresentationFormat>Ekran Gösterisi (4:3)</PresentationFormat>
  <Paragraphs>47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KURUMSAL AÇIDAN iKS</vt:lpstr>
      <vt:lpstr>KURUMSAL OLARAK İKS’ nin KULLANIMI Kanıt tabanlı bir yönetim ve kurumsal gelişim kültürü </vt:lpstr>
      <vt:lpstr>İKS’ YE DAYALI OKUL GELİŞİMİ</vt:lpstr>
      <vt:lpstr>NEDEN  ÖZ- DEĞERLENDİRME...</vt:lpstr>
      <vt:lpstr> ÖZ DEĞERLENDİRME NEDİR?...</vt:lpstr>
      <vt:lpstr>İKS AÇISINDAN  ÖZ DEĞERLENDİRME </vt:lpstr>
      <vt:lpstr>İKS’ye Göre  Öz-değerlendirme Süreci </vt:lpstr>
      <vt:lpstr>Sistematik yaklaşımla okulda; öz değerlendirmenin kullanımı </vt:lpstr>
      <vt:lpstr>İL/İLÇEDE ve BAKANLIKTA  İKS SONUÇLARININ KULLANIMI</vt:lpstr>
      <vt:lpstr>TEŞEKKÜRLER…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KURUMSAL AÇIDAN iKS</dc:title>
  <dc:creator>PRO2000</dc:creator>
  <cp:lastModifiedBy>Kamil TOPCU</cp:lastModifiedBy>
  <cp:revision>15</cp:revision>
  <dcterms:created xsi:type="dcterms:W3CDTF">2010-06-01T07:09:17Z</dcterms:created>
  <dcterms:modified xsi:type="dcterms:W3CDTF">2012-06-08T13:00:42Z</dcterms:modified>
</cp:coreProperties>
</file>