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4"/>
  </p:notesMasterIdLst>
  <p:handoutMasterIdLst>
    <p:handoutMasterId r:id="rId85"/>
  </p:handoutMasterIdLst>
  <p:sldIdLst>
    <p:sldId id="385" r:id="rId2"/>
    <p:sldId id="401" r:id="rId3"/>
    <p:sldId id="406" r:id="rId4"/>
    <p:sldId id="407" r:id="rId5"/>
    <p:sldId id="408" r:id="rId6"/>
    <p:sldId id="409" r:id="rId7"/>
    <p:sldId id="410" r:id="rId8"/>
    <p:sldId id="411" r:id="rId9"/>
    <p:sldId id="412" r:id="rId10"/>
    <p:sldId id="413" r:id="rId11"/>
    <p:sldId id="414" r:id="rId12"/>
    <p:sldId id="415" r:id="rId13"/>
    <p:sldId id="430" r:id="rId14"/>
    <p:sldId id="431" r:id="rId15"/>
    <p:sldId id="432" r:id="rId16"/>
    <p:sldId id="433" r:id="rId17"/>
    <p:sldId id="434" r:id="rId18"/>
    <p:sldId id="435" r:id="rId19"/>
    <p:sldId id="438" r:id="rId20"/>
    <p:sldId id="441" r:id="rId21"/>
    <p:sldId id="442" r:id="rId22"/>
    <p:sldId id="443" r:id="rId23"/>
    <p:sldId id="444" r:id="rId24"/>
    <p:sldId id="445" r:id="rId25"/>
    <p:sldId id="447" r:id="rId26"/>
    <p:sldId id="448" r:id="rId27"/>
    <p:sldId id="449" r:id="rId28"/>
    <p:sldId id="450" r:id="rId29"/>
    <p:sldId id="451" r:id="rId30"/>
    <p:sldId id="452" r:id="rId31"/>
    <p:sldId id="454" r:id="rId32"/>
    <p:sldId id="455" r:id="rId33"/>
    <p:sldId id="461" r:id="rId34"/>
    <p:sldId id="462" r:id="rId35"/>
    <p:sldId id="463" r:id="rId36"/>
    <p:sldId id="464" r:id="rId37"/>
    <p:sldId id="465" r:id="rId38"/>
    <p:sldId id="467" r:id="rId39"/>
    <p:sldId id="475" r:id="rId40"/>
    <p:sldId id="476" r:id="rId41"/>
    <p:sldId id="477" r:id="rId42"/>
    <p:sldId id="478" r:id="rId43"/>
    <p:sldId id="479" r:id="rId44"/>
    <p:sldId id="480" r:id="rId45"/>
    <p:sldId id="338" r:id="rId46"/>
    <p:sldId id="341" r:id="rId47"/>
    <p:sldId id="342" r:id="rId48"/>
    <p:sldId id="343" r:id="rId49"/>
    <p:sldId id="344" r:id="rId50"/>
    <p:sldId id="350" r:id="rId51"/>
    <p:sldId id="351" r:id="rId52"/>
    <p:sldId id="352" r:id="rId53"/>
    <p:sldId id="353" r:id="rId54"/>
    <p:sldId id="354" r:id="rId55"/>
    <p:sldId id="355" r:id="rId56"/>
    <p:sldId id="381" r:id="rId57"/>
    <p:sldId id="356" r:id="rId58"/>
    <p:sldId id="357" r:id="rId59"/>
    <p:sldId id="380" r:id="rId60"/>
    <p:sldId id="358" r:id="rId61"/>
    <p:sldId id="360" r:id="rId62"/>
    <p:sldId id="361" r:id="rId63"/>
    <p:sldId id="366" r:id="rId64"/>
    <p:sldId id="367" r:id="rId65"/>
    <p:sldId id="368" r:id="rId66"/>
    <p:sldId id="372" r:id="rId67"/>
    <p:sldId id="369" r:id="rId68"/>
    <p:sldId id="373" r:id="rId69"/>
    <p:sldId id="370" r:id="rId70"/>
    <p:sldId id="371" r:id="rId71"/>
    <p:sldId id="376" r:id="rId72"/>
    <p:sldId id="378" r:id="rId73"/>
    <p:sldId id="482" r:id="rId74"/>
    <p:sldId id="483" r:id="rId75"/>
    <p:sldId id="485" r:id="rId76"/>
    <p:sldId id="486" r:id="rId77"/>
    <p:sldId id="487" r:id="rId78"/>
    <p:sldId id="488" r:id="rId79"/>
    <p:sldId id="497" r:id="rId80"/>
    <p:sldId id="489" r:id="rId81"/>
    <p:sldId id="490" r:id="rId82"/>
    <p:sldId id="492" r:id="rId83"/>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9E2E7"/>
    <a:srgbClr val="E76413"/>
    <a:srgbClr val="F37116"/>
    <a:srgbClr val="F07D00"/>
    <a:srgbClr val="F57913"/>
    <a:srgbClr val="F6862A"/>
    <a:srgbClr val="FFCC00"/>
  </p:clrMru>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9" autoAdjust="0"/>
    <p:restoredTop sz="94494" autoAdjust="0"/>
  </p:normalViewPr>
  <p:slideViewPr>
    <p:cSldViewPr>
      <p:cViewPr varScale="1">
        <p:scale>
          <a:sx n="89" d="100"/>
          <a:sy n="89" d="100"/>
        </p:scale>
        <p:origin x="-822" y="-108"/>
      </p:cViewPr>
      <p:guideLst>
        <p:guide orient="horz" pos="2160"/>
        <p:guide pos="2880"/>
      </p:guideLst>
    </p:cSldViewPr>
  </p:slideViewPr>
  <p:outlineViewPr>
    <p:cViewPr>
      <p:scale>
        <a:sx n="33" d="100"/>
        <a:sy n="33" d="100"/>
      </p:scale>
      <p:origin x="0" y="13992"/>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Veri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CFEB189-AED8-4284-A5FB-5B822B866F05}" type="datetimeFigureOut">
              <a:rPr lang="tr-TR"/>
              <a:pPr>
                <a:defRPr/>
              </a:pPr>
              <a:t>11.06.2013</a:t>
            </a:fld>
            <a:endParaRPr lang="tr-TR"/>
          </a:p>
        </p:txBody>
      </p:sp>
      <p:sp>
        <p:nvSpPr>
          <p:cNvPr id="4" name="Alt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6CEEB7D9-E87D-4018-A7B5-2475FE94344A}" type="slidenum">
              <a:rPr lang="tr-TR"/>
              <a:pPr>
                <a:defRPr/>
              </a:pPr>
              <a:t>‹#›</a:t>
            </a:fld>
            <a:endParaRPr lang="tr-TR"/>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9E787327-106A-4BD5-A943-21F6D273BA47}" type="datetimeFigureOut">
              <a:rPr lang="tr-TR"/>
              <a:pPr>
                <a:defRPr/>
              </a:pPr>
              <a:t>11.06.2013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A0C9E289-93A7-439F-A609-8EBA6B527741}" type="slidenum">
              <a:rPr lang="tr-TR"/>
              <a:pPr>
                <a:defRPr/>
              </a:pPr>
              <a:t>‹#›</a:t>
            </a:fld>
            <a:endParaRPr lang="tr-TR"/>
          </a:p>
        </p:txBody>
      </p:sp>
    </p:spTree>
  </p:cSld>
  <p:clrMap bg1="lt1" tx1="dk1" bg2="lt2" tx2="dk2" accent1="accent1" accent2="accent2" accent3="accent3" accent4="accent4" accent5="accent5" accent6="accent6" hlink="hlink" folHlink="folHlink"/>
  <p:hf hdr="0" ftr="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72706" name="Not Yer Tutucusu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ea typeface="ＭＳ Ｐゴシック" pitchFamily="34" charset="-128"/>
            </a:endParaRPr>
          </a:p>
        </p:txBody>
      </p:sp>
      <p:sp>
        <p:nvSpPr>
          <p:cNvPr id="72707"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D419C6-F9AA-4DC5-9BDE-01F953B11576}" type="slidenum">
              <a:rPr lang="tr-TR">
                <a:latin typeface="Arial" charset="0"/>
                <a:cs typeface="Arial" charset="0"/>
              </a:rPr>
              <a:pPr fontAlgn="base">
                <a:spcBef>
                  <a:spcPct val="0"/>
                </a:spcBef>
                <a:spcAft>
                  <a:spcPct val="0"/>
                </a:spcAft>
              </a:pPr>
              <a:t>18</a:t>
            </a:fld>
            <a:endParaRPr lang="tr-TR">
              <a:latin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Image Placeholder 1"/>
          <p:cNvSpPr>
            <a:spLocks noGrp="1" noRot="1" noChangeAspect="1" noTextEdit="1"/>
          </p:cNvSpPr>
          <p:nvPr>
            <p:ph type="sldImg"/>
          </p:nvPr>
        </p:nvSpPr>
        <p:spPr bwMode="auto">
          <a:noFill/>
          <a:ln>
            <a:solidFill>
              <a:srgbClr val="000000"/>
            </a:solidFill>
            <a:miter lim="800000"/>
            <a:headEnd/>
            <a:tailEnd/>
          </a:ln>
        </p:spPr>
      </p:sp>
      <p:sp>
        <p:nvSpPr>
          <p:cNvPr id="1720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ea typeface="ＭＳ Ｐゴシック" pitchFamily="34" charset="-128"/>
            </a:endParaRPr>
          </a:p>
        </p:txBody>
      </p:sp>
      <p:sp>
        <p:nvSpPr>
          <p:cNvPr id="172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BA5425F-ECFC-486D-8B00-535247981752}" type="slidenum">
              <a:rPr lang="tr-TR">
                <a:latin typeface="Arial" charset="0"/>
                <a:cs typeface="Arial" charset="0"/>
              </a:rPr>
              <a:pPr fontAlgn="base">
                <a:spcBef>
                  <a:spcPct val="0"/>
                </a:spcBef>
                <a:spcAft>
                  <a:spcPct val="0"/>
                </a:spcAft>
              </a:pPr>
              <a:t>74</a:t>
            </a:fld>
            <a:endParaRPr lang="tr-TR">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a:prstGeom prst="rect">
            <a:avLst/>
          </a:prstGeom>
        </p:spPr>
        <p:txBody>
          <a:bodyPr/>
          <a:lstStyle/>
          <a:p>
            <a:r>
              <a:rPr lang="tr-TR" dirty="0" smtClean="0"/>
              <a:t>Asıl başlık stili için tıklatın</a:t>
            </a:r>
            <a:endParaRPr lang="tr-TR" dirty="0"/>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a:ln/>
        </p:spPr>
        <p:txBody>
          <a:bodyPr/>
          <a:lstStyle>
            <a:lvl1pPr>
              <a:defRPr/>
            </a:lvl1pPr>
          </a:lstStyle>
          <a:p>
            <a:pPr>
              <a:defRPr/>
            </a:pPr>
            <a:fld id="{649D342C-BC78-40DF-8A0D-374819AC6270}" type="datetime1">
              <a:rPr lang="tr-TR"/>
              <a:pPr>
                <a:defRPr/>
              </a:pPr>
              <a:t>11.06.2013</a:t>
            </a:fld>
            <a:endParaRPr lang="tr-TR" dirty="0"/>
          </a:p>
        </p:txBody>
      </p:sp>
      <p:sp>
        <p:nvSpPr>
          <p:cNvPr id="5" name="5 Slayt Numarası Yer Tutucusu"/>
          <p:cNvSpPr>
            <a:spLocks noGrp="1"/>
          </p:cNvSpPr>
          <p:nvPr>
            <p:ph type="sldNum" sz="quarter" idx="11"/>
          </p:nvPr>
        </p:nvSpPr>
        <p:spPr/>
        <p:txBody>
          <a:bodyPr/>
          <a:lstStyle>
            <a:lvl1pPr>
              <a:defRPr/>
            </a:lvl1pPr>
          </a:lstStyle>
          <a:p>
            <a:pPr>
              <a:defRPr/>
            </a:pPr>
            <a:fld id="{F7FE6661-B437-4EB8-B6FF-E89820AFFA75}" type="slidenum">
              <a:rPr lang="tr-TR"/>
              <a:pPr>
                <a:defRPr/>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E300DEBF-3C82-400A-9C76-198CD3C36006}" type="datetime1">
              <a:rPr lang="tr-TR"/>
              <a:pPr>
                <a:defRPr/>
              </a:pPr>
              <a:t>11.06.2013</a:t>
            </a:fld>
            <a:endParaRPr lang="tr-TR"/>
          </a:p>
        </p:txBody>
      </p:sp>
      <p:sp>
        <p:nvSpPr>
          <p:cNvPr id="5" name="4 Altbilgi Yer Tutucusu"/>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204F864-3DA5-4CB3-8C26-8FF419B2D042}"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a:prstGeom prst="rect">
            <a:avLst/>
          </a:prstGeo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a:ln/>
        </p:spPr>
        <p:txBody>
          <a:bodyPr/>
          <a:lstStyle>
            <a:lvl1pPr>
              <a:defRPr/>
            </a:lvl1pPr>
          </a:lstStyle>
          <a:p>
            <a:pPr>
              <a:defRPr/>
            </a:pPr>
            <a:fld id="{0AD997E0-2C6D-4E2F-8AAA-34BB5FC4FBA6}" type="datetime1">
              <a:rPr lang="tr-TR"/>
              <a:pPr>
                <a:defRPr/>
              </a:pPr>
              <a:t>11.06.2013</a:t>
            </a:fld>
            <a:endParaRPr lang="tr-TR" dirty="0"/>
          </a:p>
        </p:txBody>
      </p:sp>
      <p:sp>
        <p:nvSpPr>
          <p:cNvPr id="5" name="5 Slayt Numarası Yer Tutucusu"/>
          <p:cNvSpPr>
            <a:spLocks noGrp="1"/>
          </p:cNvSpPr>
          <p:nvPr>
            <p:ph type="sldNum" sz="quarter" idx="11"/>
          </p:nvPr>
        </p:nvSpPr>
        <p:spPr/>
        <p:txBody>
          <a:bodyPr/>
          <a:lstStyle>
            <a:lvl1pPr>
              <a:defRPr/>
            </a:lvl1pPr>
          </a:lstStyle>
          <a:p>
            <a:pPr>
              <a:defRPr/>
            </a:pPr>
            <a:fld id="{397AE792-9FEA-48D8-922A-58F8ED9E9E77}" type="slidenum">
              <a:rPr lang="tr-TR"/>
              <a:pPr>
                <a:defRPr/>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4" name="3 Veri Yer Tutucusu"/>
          <p:cNvSpPr>
            <a:spLocks noGrp="1"/>
          </p:cNvSpPr>
          <p:nvPr>
            <p:ph type="dt" sz="half" idx="10"/>
          </p:nvPr>
        </p:nvSpPr>
        <p:spPr/>
        <p:txBody>
          <a:bodyPr/>
          <a:lstStyle>
            <a:lvl1pPr>
              <a:defRPr/>
            </a:lvl1pPr>
          </a:lstStyle>
          <a:p>
            <a:pPr>
              <a:defRPr/>
            </a:pPr>
            <a:fld id="{3778A998-D7EA-4E29-83F8-C4CCB57F5841}" type="datetime1">
              <a:rPr lang="tr-TR"/>
              <a:pPr>
                <a:defRPr/>
              </a:pPr>
              <a:t>11.06.2013</a:t>
            </a:fld>
            <a:endParaRPr lang="tr-TR"/>
          </a:p>
        </p:txBody>
      </p:sp>
      <p:sp>
        <p:nvSpPr>
          <p:cNvPr id="5" name="4 Altbilgi Yer Tutucusu"/>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18A7E3FB-7E4D-47CE-B656-B7FC608B4AAF}" type="slidenum">
              <a:rPr lang="tr-TR"/>
              <a:pPr>
                <a:defRPr/>
              </a:pPr>
              <a:t>‹#›</a:t>
            </a:fld>
            <a:endParaRPr lang="tr-TR"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09BCEB95-18C5-47FE-93BC-7067E7FE78F1}" type="datetime1">
              <a:rPr lang="tr-TR"/>
              <a:pPr>
                <a:defRPr/>
              </a:pPr>
              <a:t>11.06.2013</a:t>
            </a:fld>
            <a:endParaRPr lang="tr-TR"/>
          </a:p>
        </p:txBody>
      </p:sp>
      <p:sp>
        <p:nvSpPr>
          <p:cNvPr id="5" name="4 Altbilgi Yer Tutucusu"/>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E6778195-0641-4834-B6FA-F776961D21E4}" type="slidenum">
              <a:rPr lang="tr-TR"/>
              <a:pPr>
                <a:defRPr/>
              </a:pPr>
              <a:t>‹#›</a:t>
            </a:fld>
            <a:endParaRPr lang="tr-TR"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pPr>
              <a:defRPr/>
            </a:pPr>
            <a:fld id="{1F9AA3DF-C699-47FA-80D3-7A6E407B3C85}" type="datetime1">
              <a:rPr lang="tr-TR"/>
              <a:pPr>
                <a:defRPr/>
              </a:pPr>
              <a:t>11.06.2013</a:t>
            </a:fld>
            <a:endParaRPr lang="tr-TR"/>
          </a:p>
        </p:txBody>
      </p:sp>
      <p:sp>
        <p:nvSpPr>
          <p:cNvPr id="6" name="5 Altbilgi Yer Tutucusu"/>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tr-TR"/>
          </a:p>
        </p:txBody>
      </p:sp>
      <p:sp>
        <p:nvSpPr>
          <p:cNvPr id="7" name="6 Slayt Numarası Yer Tutucusu"/>
          <p:cNvSpPr>
            <a:spLocks noGrp="1"/>
          </p:cNvSpPr>
          <p:nvPr>
            <p:ph type="sldNum" sz="quarter" idx="12"/>
          </p:nvPr>
        </p:nvSpPr>
        <p:spPr/>
        <p:txBody>
          <a:bodyPr/>
          <a:lstStyle>
            <a:lvl1pPr>
              <a:defRPr/>
            </a:lvl1pPr>
          </a:lstStyle>
          <a:p>
            <a:pPr>
              <a:defRPr/>
            </a:pPr>
            <a:fld id="{D3CAC961-4AEA-4DC0-AF1C-CCFAF869AB2C}" type="slidenum">
              <a:rPr lang="tr-TR"/>
              <a:pPr>
                <a:defRPr/>
              </a:pPr>
              <a:t>‹#›</a:t>
            </a:fld>
            <a:endParaRPr lang="tr-TR"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pPr>
              <a:defRPr/>
            </a:pPr>
            <a:fld id="{9E4CEB50-CB17-488B-82A4-198CDBF8E018}" type="datetime1">
              <a:rPr lang="tr-TR"/>
              <a:pPr>
                <a:defRPr/>
              </a:pPr>
              <a:t>11.06.2013</a:t>
            </a:fld>
            <a:endParaRPr lang="tr-TR"/>
          </a:p>
        </p:txBody>
      </p:sp>
      <p:sp>
        <p:nvSpPr>
          <p:cNvPr id="8" name="7 Altbilgi Yer Tutucusu"/>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tr-TR"/>
          </a:p>
        </p:txBody>
      </p:sp>
      <p:sp>
        <p:nvSpPr>
          <p:cNvPr id="9" name="8 Slayt Numarası Yer Tutucusu"/>
          <p:cNvSpPr>
            <a:spLocks noGrp="1"/>
          </p:cNvSpPr>
          <p:nvPr>
            <p:ph type="sldNum" sz="quarter" idx="12"/>
          </p:nvPr>
        </p:nvSpPr>
        <p:spPr/>
        <p:txBody>
          <a:bodyPr/>
          <a:lstStyle>
            <a:lvl1pPr>
              <a:defRPr/>
            </a:lvl1pPr>
          </a:lstStyle>
          <a:p>
            <a:pPr>
              <a:defRPr/>
            </a:pPr>
            <a:fld id="{3DD4C377-877C-4737-821E-37D4D495B075}" type="slidenum">
              <a:rPr lang="tr-TR"/>
              <a:pPr>
                <a:defRPr/>
              </a:pPr>
              <a:t>‹#›</a:t>
            </a:fld>
            <a:endParaRPr lang="tr-TR"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pPr>
              <a:defRPr/>
            </a:pPr>
            <a:fld id="{93F75613-482D-4359-B714-5CC92C9608CD}" type="datetime1">
              <a:rPr lang="tr-TR"/>
              <a:pPr>
                <a:defRPr/>
              </a:pPr>
              <a:t>11.06.2013</a:t>
            </a:fld>
            <a:endParaRPr lang="tr-TR"/>
          </a:p>
        </p:txBody>
      </p:sp>
      <p:sp>
        <p:nvSpPr>
          <p:cNvPr id="4" name="3 Altbilgi Yer Tutucusu"/>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tr-TR"/>
          </a:p>
        </p:txBody>
      </p:sp>
      <p:sp>
        <p:nvSpPr>
          <p:cNvPr id="5" name="4 Slayt Numarası Yer Tutucusu"/>
          <p:cNvSpPr>
            <a:spLocks noGrp="1"/>
          </p:cNvSpPr>
          <p:nvPr>
            <p:ph type="sldNum" sz="quarter" idx="12"/>
          </p:nvPr>
        </p:nvSpPr>
        <p:spPr/>
        <p:txBody>
          <a:bodyPr/>
          <a:lstStyle>
            <a:lvl1pPr>
              <a:defRPr/>
            </a:lvl1pPr>
          </a:lstStyle>
          <a:p>
            <a:pPr>
              <a:defRPr/>
            </a:pPr>
            <a:fld id="{2836E2A8-BF0E-41D0-8677-7A8961ABEB5E}"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179388" y="6488113"/>
            <a:ext cx="2133600" cy="365125"/>
          </a:xfrm>
        </p:spPr>
        <p:txBody>
          <a:bodyPr/>
          <a:lstStyle>
            <a:lvl1pPr>
              <a:defRPr/>
            </a:lvl1pPr>
          </a:lstStyle>
          <a:p>
            <a:pPr>
              <a:defRPr/>
            </a:pPr>
            <a:fld id="{CC7175BB-8C7E-47AA-946A-8D0F64B67070}" type="datetime1">
              <a:rPr lang="tr-TR"/>
              <a:pPr>
                <a:defRPr/>
              </a:pPr>
              <a:t>11.06.2013</a:t>
            </a:fld>
            <a:endParaRPr lang="tr-TR"/>
          </a:p>
        </p:txBody>
      </p:sp>
      <p:sp>
        <p:nvSpPr>
          <p:cNvPr id="3" name="2 Altbilgi Yer Tutucusu"/>
          <p:cNvSpPr>
            <a:spLocks noGrp="1"/>
          </p:cNvSpPr>
          <p:nvPr>
            <p:ph type="ftr" sz="quarter" idx="11"/>
          </p:nvPr>
        </p:nvSpPr>
        <p:spPr>
          <a:xfrm>
            <a:off x="3132138" y="6492875"/>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tr-TR"/>
          </a:p>
        </p:txBody>
      </p:sp>
      <p:sp>
        <p:nvSpPr>
          <p:cNvPr id="4" name="3 Slayt Numarası Yer Tutucusu"/>
          <p:cNvSpPr>
            <a:spLocks noGrp="1"/>
          </p:cNvSpPr>
          <p:nvPr>
            <p:ph type="sldNum" sz="quarter" idx="12"/>
          </p:nvPr>
        </p:nvSpPr>
        <p:spPr/>
        <p:txBody>
          <a:bodyPr/>
          <a:lstStyle>
            <a:lvl1pPr>
              <a:defRPr/>
            </a:lvl1pPr>
          </a:lstStyle>
          <a:p>
            <a:pPr>
              <a:defRPr/>
            </a:pPr>
            <a:fld id="{7EDFF88B-BF82-492D-9F5D-DA525DBCB2DB}"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a:prstGeom prst="rect">
            <a:avLst/>
          </a:prstGeo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pPr>
              <a:defRPr/>
            </a:pPr>
            <a:fld id="{860A9F4F-0973-46FF-84D2-8371AED4FD7B}" type="datetime1">
              <a:rPr lang="tr-TR"/>
              <a:pPr>
                <a:defRPr/>
              </a:pPr>
              <a:t>11.06.2013</a:t>
            </a:fld>
            <a:endParaRPr lang="tr-TR"/>
          </a:p>
        </p:txBody>
      </p:sp>
      <p:sp>
        <p:nvSpPr>
          <p:cNvPr id="6" name="5 Altbilgi Yer Tutucusu"/>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tr-TR"/>
          </a:p>
        </p:txBody>
      </p:sp>
      <p:sp>
        <p:nvSpPr>
          <p:cNvPr id="7" name="6 Slayt Numarası Yer Tutucusu"/>
          <p:cNvSpPr>
            <a:spLocks noGrp="1"/>
          </p:cNvSpPr>
          <p:nvPr>
            <p:ph type="sldNum" sz="quarter" idx="12"/>
          </p:nvPr>
        </p:nvSpPr>
        <p:spPr/>
        <p:txBody>
          <a:bodyPr/>
          <a:lstStyle>
            <a:lvl1pPr>
              <a:defRPr/>
            </a:lvl1pPr>
          </a:lstStyle>
          <a:p>
            <a:pPr>
              <a:defRPr/>
            </a:pPr>
            <a:fld id="{FD021F55-6B83-42A4-9EB8-3012E80E6B76}"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a:prstGeom prst="rect">
            <a:avLst/>
          </a:prstGeo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pPr>
              <a:defRPr/>
            </a:pPr>
            <a:fld id="{832E6EEA-240E-448A-B326-B2901657A5F9}" type="datetime1">
              <a:rPr lang="tr-TR"/>
              <a:pPr>
                <a:defRPr/>
              </a:pPr>
              <a:t>11.06.2013</a:t>
            </a:fld>
            <a:endParaRPr lang="tr-TR"/>
          </a:p>
        </p:txBody>
      </p:sp>
      <p:sp>
        <p:nvSpPr>
          <p:cNvPr id="6" name="5 Altbilgi Yer Tutucusu"/>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tr-TR"/>
          </a:p>
        </p:txBody>
      </p:sp>
      <p:sp>
        <p:nvSpPr>
          <p:cNvPr id="7" name="6 Slayt Numarası Yer Tutucusu"/>
          <p:cNvSpPr>
            <a:spLocks noGrp="1"/>
          </p:cNvSpPr>
          <p:nvPr>
            <p:ph type="sldNum" sz="quarter" idx="12"/>
          </p:nvPr>
        </p:nvSpPr>
        <p:spPr/>
        <p:txBody>
          <a:bodyPr/>
          <a:lstStyle>
            <a:lvl1pPr>
              <a:defRPr/>
            </a:lvl1pPr>
          </a:lstStyle>
          <a:p>
            <a:pPr>
              <a:defRPr/>
            </a:pPr>
            <a:fld id="{E4F3A29D-8DB6-4EFA-A169-0A1899D2446C}" type="slidenum">
              <a:rPr lang="tr-TR"/>
              <a:pPr>
                <a:defRPr/>
              </a:pPr>
              <a:t>‹#›</a:t>
            </a:fld>
            <a:endParaRPr lang="tr-T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alpha val="0"/>
          </a:schemeClr>
        </a:solidFill>
        <a:effectLst/>
      </p:bgPr>
    </p:bg>
    <p:spTree>
      <p:nvGrpSpPr>
        <p:cNvPr id="1" name=""/>
        <p:cNvGrpSpPr/>
        <p:nvPr/>
      </p:nvGrpSpPr>
      <p:grpSpPr>
        <a:xfrm>
          <a:off x="0" y="0"/>
          <a:ext cx="0" cy="0"/>
          <a:chOff x="0" y="0"/>
          <a:chExt cx="0" cy="0"/>
        </a:xfrm>
      </p:grpSpPr>
      <p:sp>
        <p:nvSpPr>
          <p:cNvPr id="8" name="Yuvarlatılmış Dikdörtgen 7"/>
          <p:cNvSpPr/>
          <p:nvPr userDrawn="1"/>
        </p:nvSpPr>
        <p:spPr>
          <a:xfrm>
            <a:off x="-22225" y="6443663"/>
            <a:ext cx="9186863" cy="414337"/>
          </a:xfrm>
          <a:prstGeom prst="roundRect">
            <a:avLst/>
          </a:prstGeom>
          <a:solidFill>
            <a:srgbClr val="E764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192088" y="6488113"/>
            <a:ext cx="2133600" cy="365125"/>
          </a:xfrm>
          <a:prstGeom prst="rect">
            <a:avLst/>
          </a:prstGeom>
          <a:noFill/>
          <a:ln>
            <a:noFill/>
          </a:ln>
        </p:spPr>
        <p:txBody>
          <a:bodyPr vert="horz" lIns="91440" tIns="45720" rIns="91440" bIns="45720" rtlCol="0" anchor="ctr"/>
          <a:lstStyle>
            <a:lvl1pPr algn="l" fontAlgn="auto">
              <a:spcBef>
                <a:spcPts val="0"/>
              </a:spcBef>
              <a:spcAft>
                <a:spcPts val="0"/>
              </a:spcAft>
              <a:defRPr sz="1400" b="1" smtClean="0">
                <a:solidFill>
                  <a:schemeClr val="bg1"/>
                </a:solidFill>
                <a:latin typeface="+mn-lt"/>
                <a:cs typeface="+mn-cs"/>
              </a:defRPr>
            </a:lvl1pPr>
          </a:lstStyle>
          <a:p>
            <a:pPr>
              <a:defRPr/>
            </a:pPr>
            <a:fld id="{08D688BF-473B-4E74-A523-2BDB2D7BA397}" type="datetime1">
              <a:rPr lang="tr-TR"/>
              <a:pPr>
                <a:defRPr/>
              </a:pPr>
              <a:t>11.06.2013</a:t>
            </a:fld>
            <a:endParaRPr lang="tr-TR" dirty="0"/>
          </a:p>
        </p:txBody>
      </p:sp>
      <p:sp>
        <p:nvSpPr>
          <p:cNvPr id="6" name="5 Slayt Numarası Yer Tutucusu"/>
          <p:cNvSpPr>
            <a:spLocks noGrp="1"/>
          </p:cNvSpPr>
          <p:nvPr>
            <p:ph type="sldNum" sz="quarter" idx="4"/>
          </p:nvPr>
        </p:nvSpPr>
        <p:spPr>
          <a:xfrm>
            <a:off x="8280400" y="6480175"/>
            <a:ext cx="395288" cy="323850"/>
          </a:xfrm>
          <a:prstGeom prst="rect">
            <a:avLst/>
          </a:prstGeom>
        </p:spPr>
        <p:txBody>
          <a:bodyPr vert="horz" lIns="91440" tIns="45720" rIns="91440" bIns="45720" rtlCol="0" anchor="ctr"/>
          <a:lstStyle>
            <a:lvl1pPr algn="r" fontAlgn="auto">
              <a:spcBef>
                <a:spcPts val="0"/>
              </a:spcBef>
              <a:spcAft>
                <a:spcPts val="0"/>
              </a:spcAft>
              <a:defRPr sz="1400" b="1" smtClean="0">
                <a:solidFill>
                  <a:schemeClr val="bg1"/>
                </a:solidFill>
                <a:latin typeface="+mn-lt"/>
                <a:cs typeface="+mn-cs"/>
              </a:defRPr>
            </a:lvl1pPr>
          </a:lstStyle>
          <a:p>
            <a:pPr>
              <a:defRPr/>
            </a:pPr>
            <a:fld id="{D02AE888-B2B7-4D25-A570-C0F1B01D4FBF}" type="slidenum">
              <a:rPr lang="tr-TR"/>
              <a:pPr>
                <a:defRPr/>
              </a:pPr>
              <a:t>‹#›</a:t>
            </a:fld>
            <a:endParaRPr lang="tr-TR" dirty="0"/>
          </a:p>
        </p:txBody>
      </p:sp>
      <p:pic>
        <p:nvPicPr>
          <p:cNvPr id="1030" name="Picture 8"/>
          <p:cNvPicPr>
            <a:picLocks noChangeAspect="1"/>
          </p:cNvPicPr>
          <p:nvPr userDrawn="1"/>
        </p:nvPicPr>
        <p:blipFill>
          <a:blip r:embed="rId13"/>
          <a:srcRect/>
          <a:stretch>
            <a:fillRect/>
          </a:stretch>
        </p:blipFill>
        <p:spPr bwMode="auto">
          <a:xfrm>
            <a:off x="179388" y="260350"/>
            <a:ext cx="1836737" cy="1008063"/>
          </a:xfrm>
          <a:prstGeom prst="rect">
            <a:avLst/>
          </a:prstGeom>
          <a:noFill/>
          <a:ln w="9525">
            <a:noFill/>
            <a:miter lim="800000"/>
            <a:headEnd/>
            <a:tailEnd/>
          </a:ln>
        </p:spPr>
      </p:pic>
      <p:sp>
        <p:nvSpPr>
          <p:cNvPr id="1031" name="Başlık Yer Tutucusu 8"/>
          <p:cNvSpPr>
            <a:spLocks noGrp="1"/>
          </p:cNvSpPr>
          <p:nvPr>
            <p:ph type="title"/>
          </p:nvPr>
        </p:nvSpPr>
        <p:spPr bwMode="auto">
          <a:xfrm>
            <a:off x="4932363" y="274638"/>
            <a:ext cx="3754437" cy="7064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1" name="4 Altbilgi Yer Tutucusu"/>
          <p:cNvSpPr txBox="1">
            <a:spLocks/>
          </p:cNvSpPr>
          <p:nvPr userDrawn="1"/>
        </p:nvSpPr>
        <p:spPr>
          <a:xfrm>
            <a:off x="3132138" y="6492875"/>
            <a:ext cx="3544887" cy="317500"/>
          </a:xfrm>
          <a:prstGeom prst="rect">
            <a:avLst/>
          </a:prstGeom>
        </p:spPr>
        <p:txBody>
          <a:bodyPr/>
          <a:lstStyle>
            <a:defPPr>
              <a:defRPr lang="tr-TR"/>
            </a:defPPr>
            <a:lvl1pPr marL="0" algn="l" defTabSz="914400" rtl="0" eaLnBrk="1" latinLnBrk="0" hangingPunct="1">
              <a:defRPr sz="12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tr-TR" dirty="0" smtClean="0">
                <a:solidFill>
                  <a:schemeClr val="bg1"/>
                </a:solidFill>
              </a:rPr>
              <a:t>SINAV GÖREVLİLERİ YÖNETİMİ DAİRE BAŞKANLIĞI</a:t>
            </a:r>
            <a:endParaRPr lang="tr-TR" dirty="0">
              <a:solidFill>
                <a:schemeClr val="bg1"/>
              </a:solidFill>
            </a:endParaRPr>
          </a:p>
        </p:txBody>
      </p:sp>
      <p:cxnSp>
        <p:nvCxnSpPr>
          <p:cNvPr id="16" name="Düz Bağlayıcı 15"/>
          <p:cNvCxnSpPr/>
          <p:nvPr userDrawn="1"/>
        </p:nvCxnSpPr>
        <p:spPr>
          <a:xfrm>
            <a:off x="-22225" y="0"/>
            <a:ext cx="22225" cy="6843713"/>
          </a:xfrm>
          <a:prstGeom prst="line">
            <a:avLst/>
          </a:prstGeom>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58" r:id="rId11"/>
  </p:sldLayoutIdLst>
  <p:timing>
    <p:tnLst>
      <p:par>
        <p:cTn id="1" dur="indefinite" restart="never" nodeType="tmRoot"/>
      </p:par>
    </p:tnLst>
  </p:timing>
  <p:hf hdr="0" ftr="0"/>
  <p:txStyles>
    <p:titleStyle>
      <a:lvl1pPr algn="ctr" rtl="0" fontAlgn="base">
        <a:spcBef>
          <a:spcPct val="0"/>
        </a:spcBef>
        <a:spcAft>
          <a:spcPct val="0"/>
        </a:spcAft>
        <a:defRPr sz="2400" kern="1200">
          <a:solidFill>
            <a:schemeClr val="tx1"/>
          </a:solidFill>
          <a:latin typeface="+mj-lt"/>
          <a:ea typeface="+mj-ea"/>
          <a:cs typeface="+mj-cs"/>
        </a:defRPr>
      </a:lvl1pPr>
      <a:lvl2pPr algn="ctr" rtl="0" fontAlgn="base">
        <a:spcBef>
          <a:spcPct val="0"/>
        </a:spcBef>
        <a:spcAft>
          <a:spcPct val="0"/>
        </a:spcAft>
        <a:defRPr sz="2400">
          <a:solidFill>
            <a:schemeClr val="tx1"/>
          </a:solidFill>
          <a:latin typeface="Calibri" pitchFamily="34" charset="0"/>
        </a:defRPr>
      </a:lvl2pPr>
      <a:lvl3pPr algn="ctr" rtl="0" fontAlgn="base">
        <a:spcBef>
          <a:spcPct val="0"/>
        </a:spcBef>
        <a:spcAft>
          <a:spcPct val="0"/>
        </a:spcAft>
        <a:defRPr sz="2400">
          <a:solidFill>
            <a:schemeClr val="tx1"/>
          </a:solidFill>
          <a:latin typeface="Calibri" pitchFamily="34" charset="0"/>
        </a:defRPr>
      </a:lvl3pPr>
      <a:lvl4pPr algn="ctr" rtl="0" fontAlgn="base">
        <a:spcBef>
          <a:spcPct val="0"/>
        </a:spcBef>
        <a:spcAft>
          <a:spcPct val="0"/>
        </a:spcAft>
        <a:defRPr sz="2400">
          <a:solidFill>
            <a:schemeClr val="tx1"/>
          </a:solidFill>
          <a:latin typeface="Calibri" pitchFamily="34" charset="0"/>
        </a:defRPr>
      </a:lvl4pPr>
      <a:lvl5pPr algn="ctr" rtl="0" fontAlgn="base">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hyperlink" Target="http://www.osym.gov.tr/"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İçerik Yer Tutucusu 3"/>
          <p:cNvPicPr>
            <a:picLocks noGrp="1" noChangeAspect="1"/>
          </p:cNvPicPr>
          <p:nvPr>
            <p:ph idx="1"/>
          </p:nvPr>
        </p:nvPicPr>
        <p:blipFill>
          <a:blip r:embed="rId2"/>
          <a:srcRect/>
          <a:stretch>
            <a:fillRect/>
          </a:stretch>
        </p:blipFill>
        <p:spPr>
          <a:xfrm>
            <a:off x="7134225" y="928688"/>
            <a:ext cx="1614488" cy="2481262"/>
          </a:xfrm>
        </p:spPr>
      </p:pic>
      <p:sp>
        <p:nvSpPr>
          <p:cNvPr id="14338" name="Başlık 1"/>
          <p:cNvSpPr>
            <a:spLocks noGrp="1"/>
          </p:cNvSpPr>
          <p:nvPr>
            <p:ph type="title"/>
          </p:nvPr>
        </p:nvSpPr>
        <p:spPr>
          <a:xfrm>
            <a:off x="2195513" y="82550"/>
            <a:ext cx="6851650" cy="682625"/>
          </a:xfrm>
          <a:extLst>
            <a:ext uri="{909E8E84-426E-40DD-AFC4-6F175D3DCCD1}"/>
            <a:ext uri="{91240B29-F687-4F45-9708-019B960494DF}"/>
          </a:extLst>
        </p:spPr>
        <p:txBody>
          <a:bodyPr rtlCol="0" anchor="t">
            <a:normAutofit/>
          </a:bodyPr>
          <a:lstStyle/>
          <a:p>
            <a:pPr algn="r" fontAlgn="auto">
              <a:spcAft>
                <a:spcPts val="0"/>
              </a:spcAft>
              <a:defRPr/>
            </a:pPr>
            <a:r>
              <a:rPr lang="tr-TR" sz="2800" b="1" u="sng" dirty="0" smtClean="0">
                <a:solidFill>
                  <a:srgbClr val="FF0000"/>
                </a:solidFill>
                <a:latin typeface="+mn-lt"/>
                <a:ea typeface="ＭＳ Ｐゴシック" pitchFamily="34" charset="-128"/>
              </a:rPr>
              <a:t>SINAV UYGULAMA YÖNERGESİ</a:t>
            </a:r>
          </a:p>
        </p:txBody>
      </p:sp>
      <p:sp>
        <p:nvSpPr>
          <p:cNvPr id="4" name="İçerik Yer Tutucusu 4"/>
          <p:cNvSpPr txBox="1">
            <a:spLocks/>
          </p:cNvSpPr>
          <p:nvPr/>
        </p:nvSpPr>
        <p:spPr bwMode="auto">
          <a:xfrm>
            <a:off x="395288" y="1628775"/>
            <a:ext cx="7200900" cy="1079500"/>
          </a:xfrm>
          <a:prstGeom prst="rect">
            <a:avLst/>
          </a:prstGeom>
          <a:noFill/>
          <a:ln>
            <a:noFill/>
          </a:ln>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ＭＳ Ｐゴシック" pitchFamily="-106" charset="-128"/>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defRPr/>
            </a:pPr>
            <a:r>
              <a:rPr lang="tr-TR" sz="2400" b="1" dirty="0" smtClean="0">
                <a:ea typeface="ＭＳ Ｐゴシック" pitchFamily="34" charset="-128"/>
                <a:cs typeface="Times New Roman" pitchFamily="18" charset="0"/>
              </a:rPr>
              <a:t>Tüm görevlilerin sınav </a:t>
            </a:r>
            <a:r>
              <a:rPr lang="tr-TR" sz="2400" b="1" dirty="0">
                <a:ea typeface="ＭＳ Ｐゴシック" pitchFamily="34" charset="-128"/>
                <a:cs typeface="Times New Roman" pitchFamily="18" charset="0"/>
              </a:rPr>
              <a:t>ö</a:t>
            </a:r>
            <a:r>
              <a:rPr lang="tr-TR" sz="2400" b="1" dirty="0" smtClean="0">
                <a:ea typeface="ＭＳ Ｐゴシック" pitchFamily="34" charset="-128"/>
                <a:cs typeface="Times New Roman" pitchFamily="18" charset="0"/>
              </a:rPr>
              <a:t>ncesi güncellenmiş ‘</a:t>
            </a:r>
            <a:r>
              <a:rPr lang="tr-TR" sz="2400" b="1" dirty="0" smtClean="0">
                <a:solidFill>
                  <a:srgbClr val="FF0000"/>
                </a:solidFill>
                <a:ea typeface="ＭＳ Ｐゴシック" pitchFamily="34" charset="-128"/>
                <a:cs typeface="Times New Roman" pitchFamily="18" charset="0"/>
              </a:rPr>
              <a:t>ÖSYM Sınav Uygulama Yönergesini</a:t>
            </a:r>
            <a:r>
              <a:rPr lang="tr-TR" sz="2400" b="1" dirty="0" smtClean="0">
                <a:ea typeface="ＭＳ Ｐゴシック" pitchFamily="34" charset="-128"/>
                <a:cs typeface="Times New Roman" pitchFamily="18" charset="0"/>
              </a:rPr>
              <a:t>’ okumaları gerekmektedir.</a:t>
            </a:r>
          </a:p>
          <a:p>
            <a:pPr marL="0" indent="0">
              <a:buFont typeface="Arial" charset="0"/>
              <a:buNone/>
              <a:defRPr/>
            </a:pPr>
            <a:endParaRPr lang="tr-TR" sz="2400" b="1" dirty="0">
              <a:ea typeface="ＭＳ Ｐゴシック" pitchFamily="34" charset="-128"/>
              <a:cs typeface="Times New Roman" pitchFamily="18" charset="0"/>
            </a:endParaRPr>
          </a:p>
          <a:p>
            <a:pPr marL="0" indent="0">
              <a:buFont typeface="Arial" charset="0"/>
              <a:buNone/>
              <a:defRPr/>
            </a:pPr>
            <a:endParaRPr lang="tr-TR" sz="2400" b="1" i="1" dirty="0" smtClean="0">
              <a:effectLst>
                <a:outerShdw blurRad="38100" dist="38100" dir="2700000" algn="tl">
                  <a:srgbClr val="000000">
                    <a:alpha val="43137"/>
                  </a:srgbClr>
                </a:outerShdw>
              </a:effectLst>
              <a:ea typeface="ＭＳ Ｐゴシック" pitchFamily="34" charset="-128"/>
              <a:cs typeface="Times New Roman" pitchFamily="18" charset="0"/>
            </a:endParaRPr>
          </a:p>
          <a:p>
            <a:pPr>
              <a:defRPr/>
            </a:pPr>
            <a:endParaRPr lang="tr-TR" sz="2400" b="1" dirty="0" smtClean="0">
              <a:ea typeface="ＭＳ Ｐゴシック" pitchFamily="34" charset="-128"/>
              <a:cs typeface="Times New Roman" pitchFamily="18" charset="0"/>
            </a:endParaRPr>
          </a:p>
        </p:txBody>
      </p:sp>
      <p:sp>
        <p:nvSpPr>
          <p:cNvPr id="16388" name="Dikdörtgen 1"/>
          <p:cNvSpPr>
            <a:spLocks noChangeArrowheads="1"/>
          </p:cNvSpPr>
          <p:nvPr/>
        </p:nvSpPr>
        <p:spPr bwMode="auto">
          <a:xfrm>
            <a:off x="468313" y="5661025"/>
            <a:ext cx="6696075" cy="522288"/>
          </a:xfrm>
          <a:prstGeom prst="rect">
            <a:avLst/>
          </a:prstGeom>
          <a:noFill/>
          <a:ln w="9525">
            <a:noFill/>
            <a:miter lim="800000"/>
            <a:headEnd/>
            <a:tailEnd/>
          </a:ln>
        </p:spPr>
        <p:txBody>
          <a:bodyPr>
            <a:spAutoFit/>
          </a:bodyPr>
          <a:lstStyle/>
          <a:p>
            <a:pPr algn="ctr">
              <a:buFont typeface="Arial" charset="0"/>
              <a:buNone/>
            </a:pPr>
            <a:r>
              <a:rPr lang="tr-TR" sz="2800" b="1" i="1">
                <a:solidFill>
                  <a:srgbClr val="0000FF"/>
                </a:solidFill>
                <a:latin typeface="Calibri" pitchFamily="34" charset="0"/>
              </a:rPr>
              <a:t>http://gis.osym.gov.tr</a:t>
            </a:r>
          </a:p>
        </p:txBody>
      </p:sp>
      <p:pic>
        <p:nvPicPr>
          <p:cNvPr id="14342" name="Picture 8"/>
          <p:cNvPicPr>
            <a:picLocks noChangeAspect="1" noChangeArrowheads="1"/>
          </p:cNvPicPr>
          <p:nvPr/>
        </p:nvPicPr>
        <p:blipFill>
          <a:blip r:embed="rId3"/>
          <a:srcRect/>
          <a:stretch>
            <a:fillRect/>
          </a:stretch>
        </p:blipFill>
        <p:spPr bwMode="auto">
          <a:xfrm>
            <a:off x="395288" y="2882900"/>
            <a:ext cx="6769100" cy="2922588"/>
          </a:xfrm>
          <a:prstGeom prst="rect">
            <a:avLst/>
          </a:prstGeom>
          <a:ln>
            <a:headEnd/>
            <a:tailEnd/>
          </a:ln>
        </p:spPr>
        <p:style>
          <a:lnRef idx="2">
            <a:schemeClr val="accent2"/>
          </a:lnRef>
          <a:fillRef idx="1">
            <a:schemeClr val="lt1"/>
          </a:fillRef>
          <a:effectRef idx="0">
            <a:schemeClr val="accent2"/>
          </a:effectRef>
          <a:fontRef idx="minor">
            <a:schemeClr val="dk1"/>
          </a:fontRef>
        </p:style>
      </p:pic>
      <p:sp>
        <p:nvSpPr>
          <p:cNvPr id="16390" name="7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7FEE338-43C8-40B3-BEDE-EDEA5FF727DD}" type="slidenum">
              <a:rPr lang="tr-TR">
                <a:cs typeface="Arial" charset="0"/>
              </a:rPr>
              <a:pPr fontAlgn="base">
                <a:spcBef>
                  <a:spcPct val="0"/>
                </a:spcBef>
                <a:spcAft>
                  <a:spcPct val="0"/>
                </a:spcAft>
              </a:pPr>
              <a:t>1</a:t>
            </a:fld>
            <a:endParaRPr lang="tr-TR">
              <a:cs typeface="Arial" charset="0"/>
            </a:endParaRPr>
          </a:p>
        </p:txBody>
      </p:sp>
      <p:sp>
        <p:nvSpPr>
          <p:cNvPr id="16391" name="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95C791-2F93-42E2-8219-8AE37E9732F6}"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Başlık"/>
          <p:cNvSpPr>
            <a:spLocks noGrp="1"/>
          </p:cNvSpPr>
          <p:nvPr>
            <p:ph type="title"/>
          </p:nvPr>
        </p:nvSpPr>
        <p:spPr>
          <a:xfrm>
            <a:off x="2195513" y="250825"/>
            <a:ext cx="6877050" cy="801688"/>
          </a:xfrm>
          <a:extLst/>
        </p:spPr>
        <p:txBody>
          <a:bodyPr rtlCol="0" anchor="t">
            <a:noAutofit/>
          </a:bodyPr>
          <a:lstStyle/>
          <a:p>
            <a:pPr algn="r" fontAlgn="auto">
              <a:spcAft>
                <a:spcPts val="0"/>
              </a:spcAft>
              <a:defRPr/>
            </a:pPr>
            <a:r>
              <a:rPr lang="tr-TR" sz="2800" b="1" u="sng" dirty="0" smtClean="0">
                <a:solidFill>
                  <a:srgbClr val="FF0000"/>
                </a:solidFill>
                <a:latin typeface="+mn-lt"/>
                <a:ea typeface="ＭＳ Ｐゴシック" pitchFamily="34" charset="-128"/>
              </a:rPr>
              <a:t>SALON BAŞKANI GÖREV VE YETKİLERİ</a:t>
            </a:r>
            <a:br>
              <a:rPr lang="tr-TR" sz="2800" b="1" u="sng" dirty="0" smtClean="0">
                <a:solidFill>
                  <a:srgbClr val="FF0000"/>
                </a:solidFill>
                <a:latin typeface="+mn-lt"/>
                <a:ea typeface="ＭＳ Ｐゴシック" pitchFamily="34" charset="-128"/>
              </a:rPr>
            </a:br>
            <a:r>
              <a:rPr lang="tr-TR" sz="2800" b="1" u="sng" dirty="0" smtClean="0">
                <a:solidFill>
                  <a:srgbClr val="FF0000"/>
                </a:solidFill>
                <a:latin typeface="+mn-lt"/>
                <a:ea typeface="ＭＳ Ｐゴシック" pitchFamily="34" charset="-128"/>
              </a:rPr>
              <a:t>YENİ KAREKOD UYGULAMASI</a:t>
            </a:r>
          </a:p>
        </p:txBody>
      </p:sp>
      <p:pic>
        <p:nvPicPr>
          <p:cNvPr id="49154" name="Picture 5" descr="C:\Users\mehmetali.yildiz\AppData\Local\Microsoft\Windows\Temporary Internet Files\Content.Outlook\P8XP68T1\sonra.jpg"/>
          <p:cNvPicPr>
            <a:picLocks noChangeAspect="1" noChangeArrowheads="1"/>
          </p:cNvPicPr>
          <p:nvPr/>
        </p:nvPicPr>
        <p:blipFill>
          <a:blip r:embed="rId2"/>
          <a:srcRect/>
          <a:stretch>
            <a:fillRect/>
          </a:stretch>
        </p:blipFill>
        <p:spPr bwMode="auto">
          <a:xfrm>
            <a:off x="611188" y="1989138"/>
            <a:ext cx="7777162" cy="4103687"/>
          </a:xfrm>
          <a:prstGeom prst="rect">
            <a:avLst/>
          </a:prstGeom>
          <a:noFill/>
          <a:ln w="12700">
            <a:solidFill>
              <a:srgbClr val="FF0000"/>
            </a:solidFill>
            <a:miter lim="800000"/>
            <a:headEnd/>
            <a:tailEnd/>
          </a:ln>
        </p:spPr>
      </p:pic>
      <p:sp>
        <p:nvSpPr>
          <p:cNvPr id="7" name="Metin kutusu 6"/>
          <p:cNvSpPr txBox="1"/>
          <p:nvPr/>
        </p:nvSpPr>
        <p:spPr>
          <a:xfrm>
            <a:off x="1258888" y="1125538"/>
            <a:ext cx="3349625" cy="523875"/>
          </a:xfrm>
          <a:prstGeom prst="rect">
            <a:avLst/>
          </a:prstGeom>
          <a:noFill/>
        </p:spPr>
        <p:txBody>
          <a:bodyPr>
            <a:spAutoFit/>
          </a:bodyPr>
          <a:lstStyle/>
          <a:p>
            <a:pPr fontAlgn="auto">
              <a:spcBef>
                <a:spcPts val="0"/>
              </a:spcBef>
              <a:spcAft>
                <a:spcPts val="0"/>
              </a:spcAft>
              <a:defRPr/>
            </a:pPr>
            <a:r>
              <a:rPr lang="tr-TR" sz="2800" b="1" u="sng" dirty="0">
                <a:solidFill>
                  <a:srgbClr val="FF0000"/>
                </a:solidFill>
                <a:effectLst>
                  <a:outerShdw blurRad="38100" dist="38100" dir="2700000" algn="tl">
                    <a:srgbClr val="000000">
                      <a:alpha val="43137"/>
                    </a:srgbClr>
                  </a:outerShdw>
                </a:effectLst>
                <a:latin typeface="+mn-lt"/>
                <a:cs typeface="+mn-cs"/>
              </a:rPr>
              <a:t>UYGULAMA SONRASI</a:t>
            </a:r>
          </a:p>
        </p:txBody>
      </p:sp>
      <p:sp>
        <p:nvSpPr>
          <p:cNvPr id="49156" name="7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458860A-AF4B-45D9-B9E3-422A7E68E825}" type="slidenum">
              <a:rPr lang="tr-TR">
                <a:cs typeface="Arial" charset="0"/>
              </a:rPr>
              <a:pPr fontAlgn="base">
                <a:spcBef>
                  <a:spcPct val="0"/>
                </a:spcBef>
                <a:spcAft>
                  <a:spcPct val="0"/>
                </a:spcAft>
              </a:pPr>
              <a:t>10</a:t>
            </a:fld>
            <a:endParaRPr lang="tr-TR">
              <a:cs typeface="Arial" charset="0"/>
            </a:endParaRPr>
          </a:p>
        </p:txBody>
      </p:sp>
      <p:sp>
        <p:nvSpPr>
          <p:cNvPr id="49157" name="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F8A420B-8489-4DE3-95BA-176C6CE95F12}"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Başlık"/>
          <p:cNvSpPr>
            <a:spLocks noGrp="1"/>
          </p:cNvSpPr>
          <p:nvPr>
            <p:ph type="title"/>
          </p:nvPr>
        </p:nvSpPr>
        <p:spPr>
          <a:xfrm>
            <a:off x="2411413" y="288925"/>
            <a:ext cx="6372225" cy="908050"/>
          </a:xfrm>
          <a:extLst/>
        </p:spPr>
        <p:txBody>
          <a:bodyPr rtlCol="0" anchor="t">
            <a:noAutofit/>
          </a:bodyPr>
          <a:lstStyle/>
          <a:p>
            <a:pPr algn="r" fontAlgn="auto">
              <a:spcAft>
                <a:spcPts val="0"/>
              </a:spcAft>
              <a:defRPr/>
            </a:pPr>
            <a:r>
              <a:rPr lang="tr-TR" sz="2800" b="1" u="sng" dirty="0" smtClean="0">
                <a:solidFill>
                  <a:srgbClr val="FF0000"/>
                </a:solidFill>
                <a:latin typeface="+mn-lt"/>
                <a:ea typeface="ＭＳ Ｐゴシック" pitchFamily="34" charset="-128"/>
              </a:rPr>
              <a:t>GÖZETMEN/YEDEK GÖZETMEN </a:t>
            </a:r>
            <a:br>
              <a:rPr lang="tr-TR" sz="2800" b="1" u="sng" dirty="0" smtClean="0">
                <a:solidFill>
                  <a:srgbClr val="FF0000"/>
                </a:solidFill>
                <a:latin typeface="+mn-lt"/>
                <a:ea typeface="ＭＳ Ｐゴシック" pitchFamily="34" charset="-128"/>
              </a:rPr>
            </a:br>
            <a:r>
              <a:rPr lang="tr-TR" sz="2800" b="1" u="sng" dirty="0" smtClean="0">
                <a:solidFill>
                  <a:srgbClr val="FF0000"/>
                </a:solidFill>
                <a:latin typeface="+mn-lt"/>
                <a:ea typeface="ＭＳ Ｐゴシック" pitchFamily="34" charset="-128"/>
              </a:rPr>
              <a:t>GÖREV VE YETKİLERİ</a:t>
            </a:r>
          </a:p>
        </p:txBody>
      </p:sp>
      <p:sp>
        <p:nvSpPr>
          <p:cNvPr id="44035" name="2 İçerik Yer Tutucusu"/>
          <p:cNvSpPr>
            <a:spLocks noGrp="1"/>
          </p:cNvSpPr>
          <p:nvPr>
            <p:ph idx="1"/>
          </p:nvPr>
        </p:nvSpPr>
        <p:spPr>
          <a:xfrm>
            <a:off x="468313" y="1412875"/>
            <a:ext cx="8372475" cy="4032250"/>
          </a:xfrm>
        </p:spPr>
        <p:txBody>
          <a:bodyPr rtlCol="0">
            <a:normAutofit lnSpcReduction="10000"/>
          </a:bodyPr>
          <a:lstStyle/>
          <a:p>
            <a:pPr algn="just" fontAlgn="auto">
              <a:spcAft>
                <a:spcPts val="0"/>
              </a:spcAft>
              <a:buFont typeface="Wingdings" pitchFamily="2" charset="2"/>
              <a:buChar char="Ø"/>
              <a:defRPr/>
            </a:pPr>
            <a:r>
              <a:rPr lang="tr-TR" sz="2400" b="1" dirty="0" smtClean="0">
                <a:ea typeface="ＭＳ Ｐゴシック" pitchFamily="34" charset="-128"/>
              </a:rPr>
              <a:t>Salon Başkanının yetki ve sorumluluğunda olmak üzere, görevlendirildiği salonda, sınavın kurallara uygun olarak yürütülmesini gözetir ve </a:t>
            </a:r>
            <a:r>
              <a:rPr lang="tr-TR" sz="2400" b="1" u="sng" dirty="0" smtClean="0">
                <a:solidFill>
                  <a:srgbClr val="FF0000"/>
                </a:solidFill>
                <a:ea typeface="ＭＳ Ｐゴシック" pitchFamily="34" charset="-128"/>
              </a:rPr>
              <a:t>Salon Başkanına her konuda yardım eder</a:t>
            </a:r>
            <a:r>
              <a:rPr lang="tr-TR" sz="2400" b="1" dirty="0" smtClean="0">
                <a:ea typeface="ＭＳ Ｐゴシック" pitchFamily="34" charset="-128"/>
              </a:rPr>
              <a:t>. </a:t>
            </a:r>
          </a:p>
          <a:p>
            <a:pPr algn="just" fontAlgn="auto">
              <a:spcAft>
                <a:spcPts val="0"/>
              </a:spcAft>
              <a:buFont typeface="Wingdings" pitchFamily="2" charset="2"/>
              <a:buChar char="Ø"/>
              <a:defRPr/>
            </a:pPr>
            <a:r>
              <a:rPr lang="tr-TR" sz="2400" b="1" dirty="0" smtClean="0">
                <a:ea typeface="ＭＳ Ｐゴシック" pitchFamily="34" charset="-128"/>
              </a:rPr>
              <a:t>Sınavın başlama saatinden </a:t>
            </a:r>
            <a:r>
              <a:rPr lang="tr-TR" sz="2400" b="1" u="sng" dirty="0" smtClean="0">
                <a:solidFill>
                  <a:srgbClr val="FF0000"/>
                </a:solidFill>
                <a:ea typeface="ＭＳ Ｐゴシック" pitchFamily="34" charset="-128"/>
              </a:rPr>
              <a:t>en az 1 saat 15 dakika önce</a:t>
            </a:r>
            <a:r>
              <a:rPr lang="tr-TR" sz="2400" b="1" dirty="0" smtClean="0">
                <a:ea typeface="ＭＳ Ｐゴシック" pitchFamily="34" charset="-128"/>
              </a:rPr>
              <a:t> görevli olduğu binada bulunur.</a:t>
            </a:r>
          </a:p>
          <a:p>
            <a:pPr algn="just" fontAlgn="auto">
              <a:spcAft>
                <a:spcPts val="0"/>
              </a:spcAft>
              <a:buFont typeface="Wingdings" pitchFamily="2" charset="2"/>
              <a:buChar char="Ø"/>
              <a:defRPr/>
            </a:pPr>
            <a:r>
              <a:rPr lang="tr-TR" sz="2400" b="1" dirty="0" smtClean="0">
                <a:ea typeface="ＭＳ Ｐゴシック" pitchFamily="34" charset="-128"/>
              </a:rPr>
              <a:t>Görev yapacağı salonu Bina Sınav Sorumlusundan öğrenir, </a:t>
            </a:r>
          </a:p>
          <a:p>
            <a:pPr fontAlgn="auto">
              <a:spcAft>
                <a:spcPts val="0"/>
              </a:spcAft>
              <a:buFont typeface="Wingdings" pitchFamily="2" charset="2"/>
              <a:buChar char="Ø"/>
              <a:defRPr/>
            </a:pPr>
            <a:r>
              <a:rPr lang="tr-TR" sz="2400" b="1" dirty="0" smtClean="0">
                <a:ea typeface="ＭＳ Ｐゴシック" pitchFamily="34" charset="-128"/>
              </a:rPr>
              <a:t>Görevli Listesini imzalar, geldiği saati yazar.</a:t>
            </a:r>
          </a:p>
          <a:p>
            <a:pPr fontAlgn="auto">
              <a:spcAft>
                <a:spcPts val="0"/>
              </a:spcAft>
              <a:buFont typeface="Wingdings" pitchFamily="2" charset="2"/>
              <a:buChar char="Ø"/>
              <a:defRPr/>
            </a:pPr>
            <a:r>
              <a:rPr lang="tr-TR" sz="2400" b="1" dirty="0" smtClean="0">
                <a:ea typeface="ＭＳ Ｐゴシック" pitchFamily="34" charset="-128"/>
              </a:rPr>
              <a:t>Görevli olduğu </a:t>
            </a:r>
            <a:r>
              <a:rPr lang="tr-TR" sz="2400" b="1" dirty="0" smtClean="0">
                <a:solidFill>
                  <a:srgbClr val="FF0000"/>
                </a:solidFill>
                <a:ea typeface="ＭＳ Ｐゴシック" pitchFamily="34" charset="-128"/>
              </a:rPr>
              <a:t>salona giderek </a:t>
            </a:r>
            <a:r>
              <a:rPr lang="tr-TR" sz="2400" b="1" dirty="0" smtClean="0">
                <a:ea typeface="ＭＳ Ｐゴシック" pitchFamily="34" charset="-128"/>
              </a:rPr>
              <a:t>geldiğini Salon Başkanına bildirir.</a:t>
            </a:r>
          </a:p>
          <a:p>
            <a:pPr fontAlgn="auto">
              <a:spcAft>
                <a:spcPts val="0"/>
              </a:spcAft>
              <a:buFont typeface="Wingdings" pitchFamily="2" charset="2"/>
              <a:buChar char="Ø"/>
              <a:defRPr/>
            </a:pPr>
            <a:endParaRPr lang="tr-TR" sz="2400" b="1" dirty="0" smtClean="0">
              <a:ea typeface="ＭＳ Ｐゴシック" pitchFamily="34" charset="-128"/>
            </a:endParaRPr>
          </a:p>
        </p:txBody>
      </p:sp>
      <p:sp>
        <p:nvSpPr>
          <p:cNvPr id="50179" name="4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18949B-8CAF-4DD5-8DBE-45488EB9410F}" type="slidenum">
              <a:rPr lang="tr-TR">
                <a:cs typeface="Arial" charset="0"/>
              </a:rPr>
              <a:pPr fontAlgn="base">
                <a:spcBef>
                  <a:spcPct val="0"/>
                </a:spcBef>
                <a:spcAft>
                  <a:spcPct val="0"/>
                </a:spcAft>
              </a:pPr>
              <a:t>11</a:t>
            </a:fld>
            <a:endParaRPr lang="tr-TR">
              <a:cs typeface="Arial" charset="0"/>
            </a:endParaRPr>
          </a:p>
        </p:txBody>
      </p:sp>
      <p:sp>
        <p:nvSpPr>
          <p:cNvPr id="50180"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0E9CB71-D03D-432B-9C43-90D775AB43D9}"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Başlık"/>
          <p:cNvSpPr>
            <a:spLocks noGrp="1"/>
          </p:cNvSpPr>
          <p:nvPr>
            <p:ph type="title"/>
          </p:nvPr>
        </p:nvSpPr>
        <p:spPr>
          <a:xfrm>
            <a:off x="2124075" y="214313"/>
            <a:ext cx="6661150" cy="1054100"/>
          </a:xfrm>
          <a:extLst/>
        </p:spPr>
        <p:txBody>
          <a:bodyPr rtlCol="0" anchor="t">
            <a:normAutofit/>
          </a:bodyPr>
          <a:lstStyle/>
          <a:p>
            <a:pPr algn="r" fontAlgn="auto">
              <a:spcAft>
                <a:spcPts val="0"/>
              </a:spcAft>
              <a:defRPr/>
            </a:pPr>
            <a:r>
              <a:rPr lang="tr-TR" sz="2800" b="1" u="sng" dirty="0" smtClean="0">
                <a:solidFill>
                  <a:srgbClr val="FF0000"/>
                </a:solidFill>
                <a:latin typeface="+mn-lt"/>
                <a:ea typeface="ＭＳ Ｐゴシック" pitchFamily="34" charset="-128"/>
              </a:rPr>
              <a:t>GÖZETMEN/YEDEK GÖZETMEN</a:t>
            </a:r>
            <a:br>
              <a:rPr lang="tr-TR" sz="2800" b="1" u="sng" dirty="0" smtClean="0">
                <a:solidFill>
                  <a:srgbClr val="FF0000"/>
                </a:solidFill>
                <a:latin typeface="+mn-lt"/>
                <a:ea typeface="ＭＳ Ｐゴシック" pitchFamily="34" charset="-128"/>
              </a:rPr>
            </a:br>
            <a:r>
              <a:rPr lang="tr-TR" sz="2800" b="1" u="sng" dirty="0" smtClean="0">
                <a:solidFill>
                  <a:srgbClr val="FF0000"/>
                </a:solidFill>
                <a:latin typeface="+mn-lt"/>
                <a:ea typeface="ＭＳ Ｐゴシック" pitchFamily="34" charset="-128"/>
              </a:rPr>
              <a:t>GÖREV VE YETKİLERİ</a:t>
            </a:r>
          </a:p>
        </p:txBody>
      </p:sp>
      <p:sp>
        <p:nvSpPr>
          <p:cNvPr id="51202" name="2 İçerik Yer Tutucusu"/>
          <p:cNvSpPr>
            <a:spLocks noGrp="1"/>
          </p:cNvSpPr>
          <p:nvPr>
            <p:ph idx="1"/>
          </p:nvPr>
        </p:nvSpPr>
        <p:spPr>
          <a:xfrm>
            <a:off x="250825" y="1412875"/>
            <a:ext cx="8569325" cy="3455988"/>
          </a:xfrm>
        </p:spPr>
        <p:txBody>
          <a:bodyPr/>
          <a:lstStyle/>
          <a:p>
            <a:pPr algn="just">
              <a:buFont typeface="Wingdings" pitchFamily="2" charset="2"/>
              <a:buChar char="Ø"/>
            </a:pPr>
            <a:r>
              <a:rPr lang="tr-TR" sz="2400" b="1" smtClean="0">
                <a:ea typeface="ＭＳ Ｐゴシック" pitchFamily="34" charset="-128"/>
              </a:rPr>
              <a:t>Sınav binasına atanan Yedek Gözetmenler, gerekli hallerde, Bina Sınav Sorumlusuna ve </a:t>
            </a:r>
            <a:r>
              <a:rPr lang="tr-TR" sz="2400" b="1" u="sng" smtClean="0">
                <a:ea typeface="ＭＳ Ｐゴシック" pitchFamily="34" charset="-128"/>
              </a:rPr>
              <a:t>bina girişinde yapılacak kontrollere </a:t>
            </a:r>
            <a:r>
              <a:rPr lang="tr-TR" sz="2400" b="1" smtClean="0">
                <a:ea typeface="ＭＳ Ｐゴシック" pitchFamily="34" charset="-128"/>
              </a:rPr>
              <a:t>yardımcı olacak ve </a:t>
            </a:r>
            <a:r>
              <a:rPr lang="tr-TR" sz="2400" b="1" u="sng" smtClean="0">
                <a:ea typeface="ＭＳ Ｐゴシック" pitchFamily="34" charset="-128"/>
              </a:rPr>
              <a:t>sınav evrakının sınav binasında korunmasında </a:t>
            </a:r>
            <a:r>
              <a:rPr lang="tr-TR" sz="2400" b="1" smtClean="0">
                <a:ea typeface="ＭＳ Ｐゴシック" pitchFamily="34" charset="-128"/>
              </a:rPr>
              <a:t>görev alacaklardır.</a:t>
            </a:r>
          </a:p>
          <a:p>
            <a:pPr algn="just">
              <a:buFont typeface="Wingdings" pitchFamily="2" charset="2"/>
              <a:buChar char="Ø"/>
            </a:pPr>
            <a:endParaRPr lang="tr-TR" sz="2400" b="1" smtClean="0">
              <a:ea typeface="ＭＳ Ｐゴシック" pitchFamily="34" charset="-128"/>
            </a:endParaRPr>
          </a:p>
          <a:p>
            <a:pPr algn="just">
              <a:buFont typeface="Wingdings" pitchFamily="2" charset="2"/>
              <a:buChar char="Ø"/>
            </a:pPr>
            <a:r>
              <a:rPr lang="tr-TR" sz="2400" b="1" smtClean="0">
                <a:ea typeface="ＭＳ Ｐゴシック" pitchFamily="34" charset="-128"/>
              </a:rPr>
              <a:t>Yedek Gözetmenler, Bina Sınav Sorumlusunca kendilerine verilen sınavın uygulanmasına ilişkin diğer görevleri yerine getirir.</a:t>
            </a:r>
          </a:p>
        </p:txBody>
      </p:sp>
      <p:sp>
        <p:nvSpPr>
          <p:cNvPr id="51203" name="4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18DEE7-91DE-463B-BDC4-0123415CE14C}" type="slidenum">
              <a:rPr lang="tr-TR">
                <a:cs typeface="Arial" charset="0"/>
              </a:rPr>
              <a:pPr fontAlgn="base">
                <a:spcBef>
                  <a:spcPct val="0"/>
                </a:spcBef>
                <a:spcAft>
                  <a:spcPct val="0"/>
                </a:spcAft>
              </a:pPr>
              <a:t>12</a:t>
            </a:fld>
            <a:endParaRPr lang="tr-TR">
              <a:cs typeface="Arial" charset="0"/>
            </a:endParaRPr>
          </a:p>
        </p:txBody>
      </p:sp>
      <p:sp>
        <p:nvSpPr>
          <p:cNvPr id="51204"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CEE2AB-9D0A-45E0-B6E0-486BF492C015}"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Resim 1"/>
          <p:cNvPicPr>
            <a:picLocks noChangeAspect="1"/>
          </p:cNvPicPr>
          <p:nvPr/>
        </p:nvPicPr>
        <p:blipFill>
          <a:blip r:embed="rId2"/>
          <a:srcRect/>
          <a:stretch>
            <a:fillRect/>
          </a:stretch>
        </p:blipFill>
        <p:spPr bwMode="auto">
          <a:xfrm>
            <a:off x="5580063" y="2636838"/>
            <a:ext cx="3313112" cy="3600450"/>
          </a:xfrm>
          <a:prstGeom prst="rect">
            <a:avLst/>
          </a:prstGeom>
          <a:noFill/>
          <a:ln w="9525">
            <a:noFill/>
            <a:miter lim="800000"/>
            <a:headEnd/>
            <a:tailEnd/>
          </a:ln>
        </p:spPr>
      </p:pic>
      <p:sp>
        <p:nvSpPr>
          <p:cNvPr id="66562" name="İçerik Yer Tutucusu 4"/>
          <p:cNvSpPr>
            <a:spLocks noGrp="1"/>
          </p:cNvSpPr>
          <p:nvPr>
            <p:ph idx="1"/>
          </p:nvPr>
        </p:nvSpPr>
        <p:spPr>
          <a:xfrm>
            <a:off x="323850" y="2781300"/>
            <a:ext cx="6510338" cy="2087563"/>
          </a:xfrm>
        </p:spPr>
        <p:txBody>
          <a:bodyPr/>
          <a:lstStyle/>
          <a:p>
            <a:pPr marL="0" indent="0" algn="just">
              <a:buFont typeface="Arial" charset="0"/>
              <a:buNone/>
            </a:pPr>
            <a:r>
              <a:rPr lang="tr-TR" sz="2800" b="1" smtClean="0">
                <a:ea typeface="ＭＳ Ｐゴシック" pitchFamily="34" charset="-128"/>
              </a:rPr>
              <a:t>Adaylar ÖSYM sınavlarına;</a:t>
            </a:r>
          </a:p>
          <a:p>
            <a:pPr lvl="2" algn="just">
              <a:buFont typeface="Wingdings" pitchFamily="2" charset="2"/>
              <a:buChar char="Ø"/>
            </a:pPr>
            <a:r>
              <a:rPr lang="tr-TR" sz="2800" b="1" u="sng" smtClean="0">
                <a:solidFill>
                  <a:srgbClr val="FF0000"/>
                </a:solidFill>
                <a:ea typeface="ＭＳ Ｐゴシック" pitchFamily="34" charset="-128"/>
              </a:rPr>
              <a:t> Sınava Giriş Belgesi </a:t>
            </a:r>
            <a:r>
              <a:rPr lang="tr-TR" sz="2800" b="1" smtClean="0">
                <a:ea typeface="ＭＳ Ｐゴシック" pitchFamily="34" charset="-128"/>
              </a:rPr>
              <a:t>ve</a:t>
            </a:r>
          </a:p>
          <a:p>
            <a:pPr lvl="2" algn="just">
              <a:buFont typeface="Wingdings" pitchFamily="2" charset="2"/>
              <a:buChar char="Ø"/>
            </a:pPr>
            <a:r>
              <a:rPr lang="tr-TR" sz="2800" b="1" u="sng" smtClean="0">
                <a:solidFill>
                  <a:srgbClr val="FF0000"/>
                </a:solidFill>
                <a:ea typeface="ＭＳ Ｐゴシック" pitchFamily="34" charset="-128"/>
              </a:rPr>
              <a:t> Özel Kimlik Belgesi </a:t>
            </a:r>
            <a:r>
              <a:rPr lang="tr-TR" sz="2800" b="1" smtClean="0">
                <a:ea typeface="ＭＳ Ｐゴシック" pitchFamily="34" charset="-128"/>
              </a:rPr>
              <a:t>ile girerler. </a:t>
            </a:r>
          </a:p>
        </p:txBody>
      </p:sp>
      <p:sp>
        <p:nvSpPr>
          <p:cNvPr id="6" name="1 Başlık"/>
          <p:cNvSpPr txBox="1">
            <a:spLocks/>
          </p:cNvSpPr>
          <p:nvPr/>
        </p:nvSpPr>
        <p:spPr bwMode="auto">
          <a:xfrm>
            <a:off x="2627313" y="404813"/>
            <a:ext cx="6145212" cy="627062"/>
          </a:xfrm>
          <a:prstGeom prst="rect">
            <a:avLst/>
          </a:prstGeom>
          <a:extLst/>
        </p:spPr>
        <p:txBody>
          <a:bodyPr/>
          <a:lstStyle>
            <a:lvl1pPr algn="ctr" rtl="0" eaLnBrk="0" fontAlgn="base" hangingPunct="0">
              <a:spcBef>
                <a:spcPct val="0"/>
              </a:spcBef>
              <a:spcAft>
                <a:spcPct val="0"/>
              </a:spcAft>
              <a:defRPr sz="4400" kern="1200">
                <a:solidFill>
                  <a:schemeClr val="tx1"/>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defRPr/>
            </a:pPr>
            <a:r>
              <a:rPr lang="tr-TR" sz="2800" b="1" u="sng" dirty="0" smtClean="0">
                <a:solidFill>
                  <a:srgbClr val="FF0000"/>
                </a:solidFill>
                <a:latin typeface="+mn-lt"/>
                <a:ea typeface="ＭＳ Ｐゴシック" pitchFamily="34" charset="-128"/>
              </a:rPr>
              <a:t>SINAVA GİRİŞTE GEREKLİ BELGELER</a:t>
            </a:r>
          </a:p>
        </p:txBody>
      </p:sp>
      <p:sp>
        <p:nvSpPr>
          <p:cNvPr id="7" name="6 Dikdörtgen"/>
          <p:cNvSpPr/>
          <p:nvPr/>
        </p:nvSpPr>
        <p:spPr>
          <a:xfrm>
            <a:off x="684213" y="1268413"/>
            <a:ext cx="7848600" cy="954087"/>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r>
              <a:rPr lang="tr-TR" sz="2800" b="1">
                <a:solidFill>
                  <a:srgbClr val="000000"/>
                </a:solidFill>
                <a:ea typeface="ＭＳ Ｐゴシック" pitchFamily="34" charset="-128"/>
                <a:cs typeface="Arial" charset="0"/>
              </a:rPr>
              <a:t>Sınava Girerken </a:t>
            </a:r>
          </a:p>
          <a:p>
            <a:pPr algn="ctr"/>
            <a:r>
              <a:rPr lang="tr-TR" sz="2800" b="1">
                <a:solidFill>
                  <a:srgbClr val="000000"/>
                </a:solidFill>
                <a:ea typeface="ＭＳ Ｐゴシック" pitchFamily="34" charset="-128"/>
                <a:cs typeface="Arial" charset="0"/>
              </a:rPr>
              <a:t>Adayın Yanında Bulundurması Gereken Belgeler</a:t>
            </a:r>
            <a:endParaRPr lang="tr-TR" sz="2800">
              <a:solidFill>
                <a:srgbClr val="000000"/>
              </a:solidFill>
              <a:cs typeface="Arial" charset="0"/>
            </a:endParaRPr>
          </a:p>
        </p:txBody>
      </p:sp>
      <p:sp>
        <p:nvSpPr>
          <p:cNvPr id="66565" name="8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7BC53B2-3A5E-4443-97BA-5DC805B57C06}" type="slidenum">
              <a:rPr lang="tr-TR">
                <a:cs typeface="Arial" charset="0"/>
              </a:rPr>
              <a:pPr fontAlgn="base">
                <a:spcBef>
                  <a:spcPct val="0"/>
                </a:spcBef>
                <a:spcAft>
                  <a:spcPct val="0"/>
                </a:spcAft>
              </a:pPr>
              <a:t>13</a:t>
            </a:fld>
            <a:endParaRPr lang="tr-TR">
              <a:cs typeface="Arial" charset="0"/>
            </a:endParaRPr>
          </a:p>
        </p:txBody>
      </p:sp>
      <p:sp>
        <p:nvSpPr>
          <p:cNvPr id="66566" name="9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A0C2025-CEA5-412E-B576-6A7F87D0DCFD}"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6 Grup"/>
          <p:cNvGrpSpPr>
            <a:grpSpLocks/>
          </p:cNvGrpSpPr>
          <p:nvPr/>
        </p:nvGrpSpPr>
        <p:grpSpPr bwMode="auto">
          <a:xfrm>
            <a:off x="539750" y="333375"/>
            <a:ext cx="8318500" cy="5616575"/>
            <a:chOff x="539352" y="342508"/>
            <a:chExt cx="8318138" cy="5913952"/>
          </a:xfrm>
        </p:grpSpPr>
        <p:pic>
          <p:nvPicPr>
            <p:cNvPr id="67588" name="Resim 1"/>
            <p:cNvPicPr>
              <a:picLocks noChangeAspect="1"/>
            </p:cNvPicPr>
            <p:nvPr/>
          </p:nvPicPr>
          <p:blipFill>
            <a:blip r:embed="rId2"/>
            <a:srcRect/>
            <a:stretch>
              <a:fillRect/>
            </a:stretch>
          </p:blipFill>
          <p:spPr bwMode="auto">
            <a:xfrm>
              <a:off x="5816452" y="3068920"/>
              <a:ext cx="2787996" cy="2232288"/>
            </a:xfrm>
            <a:prstGeom prst="rect">
              <a:avLst/>
            </a:prstGeom>
            <a:noFill/>
            <a:ln w="9525">
              <a:noFill/>
              <a:miter lim="800000"/>
              <a:headEnd/>
              <a:tailEnd/>
            </a:ln>
          </p:spPr>
        </p:pic>
        <p:sp>
          <p:nvSpPr>
            <p:cNvPr id="2" name="2 İçerik Yer Tutucusu"/>
            <p:cNvSpPr txBox="1">
              <a:spLocks/>
            </p:cNvSpPr>
            <p:nvPr/>
          </p:nvSpPr>
          <p:spPr bwMode="auto">
            <a:xfrm>
              <a:off x="539352" y="1328724"/>
              <a:ext cx="8318138" cy="4927736"/>
            </a:xfrm>
            <a:prstGeom prst="rect">
              <a:avLst/>
            </a:prstGeom>
            <a:noFill/>
            <a:ln w="9525">
              <a:noFill/>
              <a:miter lim="800000"/>
              <a:headEnd/>
              <a:tailEnd/>
            </a:ln>
          </p:spPr>
          <p:txBody>
            <a:bodyPr/>
            <a:lstStyle/>
            <a:p>
              <a:pPr>
                <a:spcBef>
                  <a:spcPct val="20000"/>
                </a:spcBef>
                <a:buFont typeface="Arial" charset="0"/>
                <a:buNone/>
              </a:pPr>
              <a:r>
                <a:rPr lang="tr-TR" sz="2400" b="1">
                  <a:solidFill>
                    <a:srgbClr val="FF0000"/>
                  </a:solidFill>
                  <a:latin typeface="Calibri" pitchFamily="34" charset="0"/>
                  <a:ea typeface="ＭＳ Ｐゴシック" pitchFamily="34" charset="-128"/>
                </a:rPr>
                <a:t>1- </a:t>
              </a:r>
              <a:r>
                <a:rPr lang="tr-TR" sz="2400" b="1" u="sng">
                  <a:solidFill>
                    <a:srgbClr val="FF0000"/>
                  </a:solidFill>
                  <a:latin typeface="Calibri" pitchFamily="34" charset="0"/>
                  <a:ea typeface="ＭＳ Ｐゴシック" pitchFamily="34" charset="-128"/>
                </a:rPr>
                <a:t>Sınava Giriş Belgesi</a:t>
              </a:r>
              <a:endParaRPr lang="tr-TR" sz="2400" b="1">
                <a:solidFill>
                  <a:srgbClr val="FF0000"/>
                </a:solidFill>
                <a:latin typeface="Calibri" pitchFamily="34" charset="0"/>
                <a:ea typeface="ＭＳ Ｐゴシック" pitchFamily="34" charset="-128"/>
              </a:endParaRPr>
            </a:p>
            <a:p>
              <a:pPr>
                <a:spcBef>
                  <a:spcPct val="20000"/>
                </a:spcBef>
                <a:buFont typeface="Arial" charset="0"/>
                <a:buNone/>
              </a:pPr>
              <a:r>
                <a:rPr lang="tr-TR" sz="2400" b="1">
                  <a:latin typeface="Calibri" pitchFamily="34" charset="0"/>
                  <a:ea typeface="ＭＳ Ｐゴシック" pitchFamily="34" charset="-128"/>
                </a:rPr>
                <a:t>	Bu belge, T.C. Kimlik Numarası ve aday şifresi ile ÖSYM’nin </a:t>
              </a:r>
              <a:r>
                <a:rPr lang="tr-TR" sz="2400" b="1" i="1">
                  <a:solidFill>
                    <a:srgbClr val="0000FF"/>
                  </a:solidFill>
                  <a:latin typeface="Calibri" pitchFamily="34" charset="0"/>
                  <a:ea typeface="ＭＳ Ｐゴシック" pitchFamily="34" charset="-128"/>
                </a:rPr>
                <a:t>https://ais.osym.gov.tr </a:t>
              </a:r>
              <a:r>
                <a:rPr lang="tr-TR" sz="2400" b="1">
                  <a:latin typeface="Calibri" pitchFamily="34" charset="0"/>
                  <a:ea typeface="ＭＳ Ｐゴシック" pitchFamily="34" charset="-128"/>
                </a:rPr>
                <a:t>İnternet adresinden sınav tarihinin on gün öncesinden başlamak üzere edinilebilir.</a:t>
              </a:r>
            </a:p>
            <a:p>
              <a:pPr>
                <a:spcBef>
                  <a:spcPct val="20000"/>
                </a:spcBef>
                <a:buFont typeface="Arial" charset="0"/>
                <a:buNone/>
              </a:pPr>
              <a:r>
                <a:rPr lang="tr-TR" sz="2400" b="1">
                  <a:latin typeface="Calibri" pitchFamily="34" charset="0"/>
                  <a:ea typeface="ＭＳ Ｐゴシック" pitchFamily="34" charset="-128"/>
                </a:rPr>
                <a:t>Belgenin üzerinde sınava girilecek</a:t>
              </a:r>
            </a:p>
            <a:p>
              <a:pPr lvl="1">
                <a:spcBef>
                  <a:spcPct val="20000"/>
                </a:spcBef>
                <a:buFont typeface="Wingdings" pitchFamily="2" charset="2"/>
                <a:buChar char="Ø"/>
              </a:pPr>
              <a:r>
                <a:rPr lang="tr-TR" sz="2400" b="1">
                  <a:latin typeface="Calibri" pitchFamily="34" charset="0"/>
                  <a:ea typeface="ＭＳ Ｐゴシック" pitchFamily="34" charset="-128"/>
                </a:rPr>
                <a:t> sınav merkezi,</a:t>
              </a:r>
            </a:p>
            <a:p>
              <a:pPr lvl="1">
                <a:spcBef>
                  <a:spcPct val="20000"/>
                </a:spcBef>
                <a:buFont typeface="Wingdings" pitchFamily="2" charset="2"/>
                <a:buChar char="Ø"/>
              </a:pPr>
              <a:r>
                <a:rPr lang="tr-TR" sz="2400" b="1">
                  <a:latin typeface="Calibri" pitchFamily="34" charset="0"/>
                  <a:ea typeface="ＭＳ Ｐゴシック" pitchFamily="34" charset="-128"/>
                </a:rPr>
                <a:t> bina,</a:t>
              </a:r>
            </a:p>
            <a:p>
              <a:pPr lvl="1">
                <a:spcBef>
                  <a:spcPct val="20000"/>
                </a:spcBef>
                <a:buFont typeface="Wingdings" pitchFamily="2" charset="2"/>
                <a:buChar char="Ø"/>
              </a:pPr>
              <a:r>
                <a:rPr lang="tr-TR" sz="2400" b="1">
                  <a:latin typeface="Calibri" pitchFamily="34" charset="0"/>
                  <a:ea typeface="ＭＳ Ｐゴシック" pitchFamily="34" charset="-128"/>
                </a:rPr>
                <a:t> salon bilgileri ile</a:t>
              </a:r>
            </a:p>
            <a:p>
              <a:pPr lvl="1">
                <a:spcBef>
                  <a:spcPct val="20000"/>
                </a:spcBef>
                <a:buFont typeface="Wingdings" pitchFamily="2" charset="2"/>
                <a:buChar char="Ø"/>
              </a:pPr>
              <a:r>
                <a:rPr lang="tr-TR" sz="2400" b="1">
                  <a:latin typeface="Calibri" pitchFamily="34" charset="0"/>
                  <a:ea typeface="ＭＳ Ｐゴシック" pitchFamily="34" charset="-128"/>
                </a:rPr>
                <a:t> adayın fotoğrafı bulunmaktadır.</a:t>
              </a:r>
            </a:p>
            <a:p>
              <a:pPr>
                <a:spcBef>
                  <a:spcPct val="20000"/>
                </a:spcBef>
                <a:buFont typeface="Arial" charset="0"/>
                <a:buNone/>
              </a:pPr>
              <a:r>
                <a:rPr lang="tr-TR" sz="2400" b="1">
                  <a:latin typeface="Calibri" pitchFamily="34" charset="0"/>
                  <a:ea typeface="ＭＳ Ｐゴシック" pitchFamily="34" charset="-128"/>
                </a:rPr>
                <a:t>Bu belgelerini kaybeden adaylar tekrar </a:t>
              </a:r>
              <a:r>
                <a:rPr lang="tr-TR" sz="2400" b="1" i="1">
                  <a:latin typeface="Calibri" pitchFamily="34" charset="0"/>
                  <a:ea typeface="ＭＳ Ｐゴシック" pitchFamily="34" charset="-128"/>
                </a:rPr>
                <a:t>İnternet’</a:t>
              </a:r>
              <a:r>
                <a:rPr lang="tr-TR" sz="2400" b="1">
                  <a:latin typeface="Calibri" pitchFamily="34" charset="0"/>
                  <a:ea typeface="ＭＳ Ｐゴシック" pitchFamily="34" charset="-128"/>
                </a:rPr>
                <a:t>ten edinebileceklerdir. </a:t>
              </a:r>
            </a:p>
          </p:txBody>
        </p:sp>
        <p:sp>
          <p:nvSpPr>
            <p:cNvPr id="67590" name="1 Başlık"/>
            <p:cNvSpPr txBox="1">
              <a:spLocks/>
            </p:cNvSpPr>
            <p:nvPr/>
          </p:nvSpPr>
          <p:spPr bwMode="auto">
            <a:xfrm>
              <a:off x="2699499" y="342508"/>
              <a:ext cx="6145064" cy="627038"/>
            </a:xfrm>
            <a:prstGeom prst="rect">
              <a:avLst/>
            </a:prstGeom>
            <a:noFill/>
            <a:ln w="9525">
              <a:noFill/>
              <a:miter lim="800000"/>
              <a:headEnd/>
              <a:tailEnd/>
            </a:ln>
          </p:spPr>
          <p:txBody>
            <a:bodyPr/>
            <a:lstStyle/>
            <a:p>
              <a:pPr algn="r" eaLnBrk="0" hangingPunct="0"/>
              <a:r>
                <a:rPr lang="tr-TR" sz="2800" b="1" u="sng">
                  <a:solidFill>
                    <a:srgbClr val="FF0000"/>
                  </a:solidFill>
                  <a:latin typeface="Calibri" pitchFamily="34" charset="0"/>
                </a:rPr>
                <a:t>SINAVA GİRİŞTE GEREKLİ BELGELER</a:t>
              </a:r>
            </a:p>
          </p:txBody>
        </p:sp>
      </p:grpSp>
      <p:sp>
        <p:nvSpPr>
          <p:cNvPr id="67586"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9FBAA76-7A60-4D5C-8DC4-0A2CCA094149}" type="datetime1">
              <a:rPr lang="tr-TR">
                <a:cs typeface="Arial" charset="0"/>
              </a:rPr>
              <a:pPr fontAlgn="base">
                <a:spcBef>
                  <a:spcPct val="0"/>
                </a:spcBef>
                <a:spcAft>
                  <a:spcPct val="0"/>
                </a:spcAft>
              </a:pPr>
              <a:t>11.06.2013</a:t>
            </a:fld>
            <a:endParaRPr lang="tr-TR">
              <a:cs typeface="Arial" charset="0"/>
            </a:endParaRPr>
          </a:p>
        </p:txBody>
      </p:sp>
      <p:sp>
        <p:nvSpPr>
          <p:cNvPr id="67587" name="6 Slayt Numarası Yer Tutucusu"/>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ACC81AB-D288-4567-BD2D-F0C9227D9A29}" type="slidenum">
              <a:rPr lang="tr-TR">
                <a:cs typeface="Arial" charset="0"/>
              </a:rPr>
              <a:pPr fontAlgn="base">
                <a:spcBef>
                  <a:spcPct val="0"/>
                </a:spcBef>
                <a:spcAft>
                  <a:spcPct val="0"/>
                </a:spcAft>
              </a:pPr>
              <a:t>14</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09" name="5 Grup"/>
          <p:cNvGrpSpPr>
            <a:grpSpLocks/>
          </p:cNvGrpSpPr>
          <p:nvPr/>
        </p:nvGrpSpPr>
        <p:grpSpPr bwMode="auto">
          <a:xfrm>
            <a:off x="395288" y="260350"/>
            <a:ext cx="8497887" cy="4824413"/>
            <a:chOff x="395535" y="260214"/>
            <a:chExt cx="8496945" cy="4825022"/>
          </a:xfrm>
        </p:grpSpPr>
        <p:pic>
          <p:nvPicPr>
            <p:cNvPr id="68612" name="Resim 1"/>
            <p:cNvPicPr>
              <a:picLocks noChangeAspect="1"/>
            </p:cNvPicPr>
            <p:nvPr/>
          </p:nvPicPr>
          <p:blipFill>
            <a:blip r:embed="rId2"/>
            <a:srcRect/>
            <a:stretch>
              <a:fillRect/>
            </a:stretch>
          </p:blipFill>
          <p:spPr bwMode="auto">
            <a:xfrm>
              <a:off x="6300192" y="2204765"/>
              <a:ext cx="2592288" cy="1872208"/>
            </a:xfrm>
            <a:prstGeom prst="rect">
              <a:avLst/>
            </a:prstGeom>
            <a:noFill/>
            <a:ln w="9525">
              <a:noFill/>
              <a:miter lim="800000"/>
              <a:headEnd/>
              <a:tailEnd/>
            </a:ln>
          </p:spPr>
        </p:pic>
        <p:sp>
          <p:nvSpPr>
            <p:cNvPr id="2" name="2 İçerik Yer Tutucusu"/>
            <p:cNvSpPr txBox="1">
              <a:spLocks/>
            </p:cNvSpPr>
            <p:nvPr/>
          </p:nvSpPr>
          <p:spPr bwMode="auto">
            <a:xfrm>
              <a:off x="395535" y="1339850"/>
              <a:ext cx="8228688" cy="3745386"/>
            </a:xfrm>
            <a:prstGeom prst="rect">
              <a:avLst/>
            </a:prstGeom>
            <a:noFill/>
            <a:ln w="9525">
              <a:noFill/>
              <a:miter lim="800000"/>
              <a:headEnd/>
              <a:tailEnd/>
            </a:ln>
          </p:spPr>
          <p:txBody>
            <a:bodyPr/>
            <a:lstStyle/>
            <a:p>
              <a:pPr>
                <a:spcBef>
                  <a:spcPct val="20000"/>
                </a:spcBef>
                <a:buFont typeface="Arial" charset="0"/>
                <a:buNone/>
              </a:pPr>
              <a:r>
                <a:rPr lang="tr-TR" sz="2400" b="1" u="sng">
                  <a:solidFill>
                    <a:srgbClr val="FF0000"/>
                  </a:solidFill>
                  <a:latin typeface="Calibri" pitchFamily="34" charset="0"/>
                  <a:ea typeface="ＭＳ Ｐゴシック" pitchFamily="34" charset="-128"/>
                </a:rPr>
                <a:t>2- Özel Kimlik Belgesi</a:t>
              </a:r>
            </a:p>
            <a:p>
              <a:pPr>
                <a:spcBef>
                  <a:spcPct val="20000"/>
                </a:spcBef>
                <a:buFont typeface="Arial" charset="0"/>
                <a:buNone/>
              </a:pPr>
              <a:r>
                <a:rPr lang="tr-TR" sz="2400" b="1">
                  <a:solidFill>
                    <a:srgbClr val="FF0000"/>
                  </a:solidFill>
                  <a:latin typeface="Calibri" pitchFamily="34" charset="0"/>
                  <a:ea typeface="ＭＳ Ｐゴシック" pitchFamily="34" charset="-128"/>
                </a:rPr>
                <a:t>T.C. Nüfus Cüzdanı </a:t>
              </a:r>
              <a:r>
                <a:rPr lang="tr-TR" sz="2400" b="1">
                  <a:latin typeface="Calibri" pitchFamily="34" charset="0"/>
                  <a:ea typeface="ＭＳ Ｐゴシック" pitchFamily="34" charset="-128"/>
                </a:rPr>
                <a:t>veya </a:t>
              </a:r>
              <a:r>
                <a:rPr lang="tr-TR" sz="2400" b="1">
                  <a:solidFill>
                    <a:srgbClr val="FF0000"/>
                  </a:solidFill>
                  <a:latin typeface="Calibri" pitchFamily="34" charset="0"/>
                  <a:ea typeface="ＭＳ Ｐゴシック" pitchFamily="34" charset="-128"/>
                </a:rPr>
                <a:t>süresi geçerli pasaportlarını </a:t>
              </a:r>
              <a:r>
                <a:rPr lang="tr-TR" sz="2400" b="1">
                  <a:latin typeface="Calibri" pitchFamily="34" charset="0"/>
                  <a:ea typeface="ＭＳ Ｐゴシック" pitchFamily="34" charset="-128"/>
                </a:rPr>
                <a:t>yanlarında bulundurmaları zorunludur</a:t>
              </a:r>
            </a:p>
            <a:p>
              <a:pPr marL="914400" lvl="1" indent="-457200">
                <a:spcBef>
                  <a:spcPct val="20000"/>
                </a:spcBef>
                <a:buFont typeface="Wingdings" pitchFamily="2" charset="2"/>
                <a:buChar char="Ø"/>
              </a:pPr>
              <a:r>
                <a:rPr lang="tr-TR" sz="2400" b="1">
                  <a:solidFill>
                    <a:srgbClr val="FF0000"/>
                  </a:solidFill>
                  <a:latin typeface="Calibri" pitchFamily="34" charset="0"/>
                  <a:ea typeface="ＭＳ Ｐゴシック" pitchFamily="34" charset="-128"/>
                </a:rPr>
                <a:t>Nüfus cüzdanında</a:t>
              </a:r>
            </a:p>
            <a:p>
              <a:pPr marL="1066800" lvl="2" indent="-457200">
                <a:spcBef>
                  <a:spcPct val="20000"/>
                </a:spcBef>
                <a:buFont typeface="Wingdings" pitchFamily="2" charset="2"/>
                <a:buChar char="Ø"/>
              </a:pPr>
              <a:r>
                <a:rPr lang="tr-TR" sz="2400" b="1">
                  <a:latin typeface="Calibri" pitchFamily="34" charset="0"/>
                  <a:ea typeface="ＭＳ Ｐゴシック" pitchFamily="34" charset="-128"/>
                </a:rPr>
                <a:t>Soğuk damga basılı olmalı,</a:t>
              </a:r>
            </a:p>
            <a:p>
              <a:pPr marL="1066800" lvl="2" indent="-457200">
                <a:spcBef>
                  <a:spcPct val="20000"/>
                </a:spcBef>
                <a:buFont typeface="Wingdings" pitchFamily="2" charset="2"/>
                <a:buChar char="Ø"/>
              </a:pPr>
              <a:r>
                <a:rPr lang="tr-TR" sz="2400" b="1">
                  <a:latin typeface="Calibri" pitchFamily="34" charset="0"/>
                  <a:ea typeface="ＭＳ Ｐゴシック" pitchFamily="34" charset="-128"/>
                </a:rPr>
                <a:t>Adayın güncel bir fotoğrafı ve (</a:t>
              </a:r>
              <a:r>
                <a:rPr lang="tr-TR" sz="2400" b="1" u="sng">
                  <a:solidFill>
                    <a:srgbClr val="FF0000"/>
                  </a:solidFill>
                  <a:latin typeface="Calibri" pitchFamily="34" charset="0"/>
                  <a:ea typeface="ＭＳ Ｐゴシック" pitchFamily="34" charset="-128"/>
                </a:rPr>
                <a:t>ALS hariç</a:t>
              </a:r>
              <a:r>
                <a:rPr lang="tr-TR" sz="2400" b="1">
                  <a:latin typeface="Calibri" pitchFamily="34" charset="0"/>
                  <a:ea typeface="ＭＳ Ｐゴシック" pitchFamily="34" charset="-128"/>
                </a:rPr>
                <a:t>)</a:t>
              </a:r>
            </a:p>
            <a:p>
              <a:pPr marL="1066800" lvl="2" indent="-457200">
                <a:spcBef>
                  <a:spcPct val="20000"/>
                </a:spcBef>
                <a:buFont typeface="Wingdings" pitchFamily="2" charset="2"/>
                <a:buChar char="Ø"/>
              </a:pPr>
              <a:r>
                <a:rPr lang="tr-TR" sz="2400" b="1">
                  <a:latin typeface="Calibri" pitchFamily="34" charset="0"/>
                  <a:ea typeface="ＭＳ Ｐゴシック" pitchFamily="34" charset="-128"/>
                </a:rPr>
                <a:t>T.C. Kimlik Numarası bulunmalı,</a:t>
              </a:r>
            </a:p>
            <a:p>
              <a:pPr marL="914400" lvl="1" indent="-457200">
                <a:spcBef>
                  <a:spcPct val="20000"/>
                </a:spcBef>
                <a:buFont typeface="Wingdings" pitchFamily="2" charset="2"/>
                <a:buChar char="Ø"/>
              </a:pPr>
              <a:r>
                <a:rPr lang="tr-TR" sz="2400" b="1">
                  <a:solidFill>
                    <a:srgbClr val="FF0000"/>
                  </a:solidFill>
                  <a:latin typeface="Calibri" pitchFamily="34" charset="0"/>
                  <a:ea typeface="ＭＳ Ｐゴシック" pitchFamily="34" charset="-128"/>
                </a:rPr>
                <a:t>pasaportun süresi geçerli olmalıdır.</a:t>
              </a:r>
            </a:p>
          </p:txBody>
        </p:sp>
        <p:sp>
          <p:nvSpPr>
            <p:cNvPr id="68614" name="1 Başlık"/>
            <p:cNvSpPr txBox="1">
              <a:spLocks/>
            </p:cNvSpPr>
            <p:nvPr/>
          </p:nvSpPr>
          <p:spPr bwMode="auto">
            <a:xfrm>
              <a:off x="2627636" y="260214"/>
              <a:ext cx="6145064" cy="627038"/>
            </a:xfrm>
            <a:prstGeom prst="rect">
              <a:avLst/>
            </a:prstGeom>
            <a:noFill/>
            <a:ln w="9525">
              <a:noFill/>
              <a:miter lim="800000"/>
              <a:headEnd/>
              <a:tailEnd/>
            </a:ln>
          </p:spPr>
          <p:txBody>
            <a:bodyPr/>
            <a:lstStyle/>
            <a:p>
              <a:pPr algn="r" eaLnBrk="0" hangingPunct="0"/>
              <a:r>
                <a:rPr lang="tr-TR" sz="2800" b="1" u="sng">
                  <a:solidFill>
                    <a:srgbClr val="FF0000"/>
                  </a:solidFill>
                  <a:latin typeface="Calibri" pitchFamily="34" charset="0"/>
                </a:rPr>
                <a:t>SINAVA GİRİŞTE GEREKLİ BELGELER</a:t>
              </a:r>
            </a:p>
          </p:txBody>
        </p:sp>
      </p:grpSp>
      <p:sp>
        <p:nvSpPr>
          <p:cNvPr id="68610"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D922FE-56C2-4290-BA1E-7E760614EC13}" type="datetime1">
              <a:rPr lang="tr-TR">
                <a:cs typeface="Arial" charset="0"/>
              </a:rPr>
              <a:pPr fontAlgn="base">
                <a:spcBef>
                  <a:spcPct val="0"/>
                </a:spcBef>
                <a:spcAft>
                  <a:spcPct val="0"/>
                </a:spcAft>
              </a:pPr>
              <a:t>11.06.2013</a:t>
            </a:fld>
            <a:endParaRPr lang="tr-TR">
              <a:cs typeface="Arial" charset="0"/>
            </a:endParaRPr>
          </a:p>
        </p:txBody>
      </p:sp>
      <p:sp>
        <p:nvSpPr>
          <p:cNvPr id="68611" name="6 Slayt Numarası Yer Tutucusu"/>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B13AAC4-5EA5-46C2-A974-083FAFA889A4}" type="slidenum">
              <a:rPr lang="tr-TR">
                <a:cs typeface="Arial" charset="0"/>
              </a:rPr>
              <a:pPr fontAlgn="base">
                <a:spcBef>
                  <a:spcPct val="0"/>
                </a:spcBef>
                <a:spcAft>
                  <a:spcPct val="0"/>
                </a:spcAft>
              </a:pPr>
              <a:t>15</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5 Grup"/>
          <p:cNvGrpSpPr>
            <a:grpSpLocks/>
          </p:cNvGrpSpPr>
          <p:nvPr/>
        </p:nvGrpSpPr>
        <p:grpSpPr bwMode="auto">
          <a:xfrm>
            <a:off x="539750" y="333375"/>
            <a:ext cx="8208963" cy="4822825"/>
            <a:chOff x="548335" y="332252"/>
            <a:chExt cx="8439144" cy="4825383"/>
          </a:xfrm>
        </p:grpSpPr>
        <p:sp>
          <p:nvSpPr>
            <p:cNvPr id="2" name="2 İçerik Yer Tutucusu"/>
            <p:cNvSpPr txBox="1">
              <a:spLocks/>
            </p:cNvSpPr>
            <p:nvPr/>
          </p:nvSpPr>
          <p:spPr bwMode="auto">
            <a:xfrm>
              <a:off x="548335" y="1340850"/>
              <a:ext cx="8274310" cy="3816785"/>
            </a:xfrm>
            <a:prstGeom prst="rect">
              <a:avLst/>
            </a:prstGeom>
            <a:noFill/>
            <a:ln w="9525">
              <a:noFill/>
              <a:miter lim="800000"/>
              <a:headEnd/>
              <a:tailEnd/>
            </a:ln>
          </p:spPr>
          <p:txBody>
            <a:bodyPr/>
            <a:lstStyle/>
            <a:p>
              <a:pPr algn="just">
                <a:spcBef>
                  <a:spcPct val="20000"/>
                </a:spcBef>
                <a:buFont typeface="Arial" charset="0"/>
                <a:buNone/>
              </a:pPr>
              <a:r>
                <a:rPr lang="tr-TR" sz="2400" b="1" u="sng">
                  <a:solidFill>
                    <a:srgbClr val="FF0000"/>
                  </a:solidFill>
                  <a:latin typeface="Calibri" pitchFamily="34" charset="0"/>
                  <a:ea typeface="ＭＳ Ｐゴシック" pitchFamily="34" charset="-128"/>
                </a:rPr>
                <a:t>3 - Diğer Özel Kimlik Belgeleri</a:t>
              </a:r>
            </a:p>
            <a:p>
              <a:pPr marL="914400" lvl="1" indent="-457200">
                <a:buFont typeface="Wingdings" pitchFamily="2" charset="2"/>
                <a:buChar char="Ø"/>
              </a:pPr>
              <a:r>
                <a:rPr lang="tr-TR" sz="2400" b="1">
                  <a:latin typeface="Calibri" pitchFamily="34" charset="0"/>
                </a:rPr>
                <a:t>Zorunlu askerlik görevini ifa eden er/erbaşlar ve askerî öğrenciler için </a:t>
              </a:r>
              <a:r>
                <a:rPr lang="tr-TR" sz="2400" b="1">
                  <a:solidFill>
                    <a:srgbClr val="FF0000"/>
                  </a:solidFill>
                  <a:latin typeface="Calibri" pitchFamily="34" charset="0"/>
                </a:rPr>
                <a:t>askerî kimlik belgesi</a:t>
              </a:r>
            </a:p>
            <a:p>
              <a:pPr marL="914400" lvl="1" indent="-457200">
                <a:buFont typeface="Wingdings" pitchFamily="2" charset="2"/>
                <a:buChar char="Ø"/>
              </a:pPr>
              <a:r>
                <a:rPr lang="tr-TR" sz="2400" b="1">
                  <a:latin typeface="Calibri" pitchFamily="34" charset="0"/>
                </a:rPr>
                <a:t>Türk vatandaşlığından izin ile ayrılanlar ve bunların kanuni mirasçılarına ait </a:t>
              </a:r>
              <a:r>
                <a:rPr lang="tr-TR" sz="2400" b="1">
                  <a:solidFill>
                    <a:srgbClr val="FF00FF"/>
                  </a:solidFill>
                  <a:latin typeface="Calibri" pitchFamily="34" charset="0"/>
                </a:rPr>
                <a:t>Pembe</a:t>
              </a:r>
              <a:r>
                <a:rPr lang="tr-TR" sz="2400" b="1">
                  <a:solidFill>
                    <a:srgbClr val="FF0000"/>
                  </a:solidFill>
                  <a:latin typeface="Calibri" pitchFamily="34" charset="0"/>
                </a:rPr>
                <a:t>/</a:t>
              </a:r>
              <a:r>
                <a:rPr lang="tr-TR" sz="2400" b="1">
                  <a:solidFill>
                    <a:srgbClr val="0000FF"/>
                  </a:solidFill>
                  <a:latin typeface="Calibri" pitchFamily="34" charset="0"/>
                </a:rPr>
                <a:t>Mavi</a:t>
              </a:r>
              <a:r>
                <a:rPr lang="tr-TR" sz="2400" b="1">
                  <a:solidFill>
                    <a:srgbClr val="FF0000"/>
                  </a:solidFill>
                  <a:latin typeface="Calibri" pitchFamily="34" charset="0"/>
                </a:rPr>
                <a:t> </a:t>
              </a:r>
              <a:r>
                <a:rPr lang="tr-TR" sz="2400" b="1">
                  <a:latin typeface="Calibri" pitchFamily="34" charset="0"/>
                </a:rPr>
                <a:t>kartlar</a:t>
              </a:r>
            </a:p>
            <a:p>
              <a:pPr marL="914400" lvl="1" indent="-457200"/>
              <a:r>
                <a:rPr lang="tr-TR" sz="2400" b="1">
                  <a:latin typeface="Calibri" pitchFamily="34" charset="0"/>
                </a:rPr>
                <a:t>ÖSYM Sınavlarında belgesi olarak kabul edilir.</a:t>
              </a:r>
            </a:p>
            <a:p>
              <a:pPr algn="just">
                <a:spcBef>
                  <a:spcPct val="20000"/>
                </a:spcBef>
                <a:buFont typeface="Arial" charset="0"/>
                <a:buNone/>
              </a:pPr>
              <a:r>
                <a:rPr lang="tr-TR" sz="2400" b="1">
                  <a:solidFill>
                    <a:srgbClr val="FF0000"/>
                  </a:solidFill>
                  <a:latin typeface="Calibri" pitchFamily="34" charset="0"/>
                </a:rPr>
                <a:t>Sürücü belgesi</a:t>
              </a:r>
              <a:r>
                <a:rPr lang="tr-TR" sz="2400" b="1">
                  <a:latin typeface="Calibri" pitchFamily="34" charset="0"/>
                </a:rPr>
                <a:t>, </a:t>
              </a:r>
              <a:r>
                <a:rPr lang="tr-TR" sz="2400" b="1">
                  <a:solidFill>
                    <a:srgbClr val="FF0000"/>
                  </a:solidFill>
                  <a:latin typeface="Calibri" pitchFamily="34" charset="0"/>
                </a:rPr>
                <a:t>meslek kimlik kartları </a:t>
              </a:r>
              <a:r>
                <a:rPr lang="tr-TR" sz="2400" b="1">
                  <a:latin typeface="Calibri" pitchFamily="34" charset="0"/>
                </a:rPr>
                <a:t>vb. belgeler ,</a:t>
              </a:r>
            </a:p>
            <a:p>
              <a:pPr algn="just">
                <a:spcBef>
                  <a:spcPct val="20000"/>
                </a:spcBef>
                <a:buFont typeface="Arial" charset="0"/>
                <a:buNone/>
              </a:pPr>
              <a:r>
                <a:rPr lang="tr-TR" sz="2400" b="1">
                  <a:latin typeface="Calibri" pitchFamily="34" charset="0"/>
                </a:rPr>
                <a:t>Özel kimlik belgesi olarak kabul </a:t>
              </a:r>
              <a:r>
                <a:rPr lang="tr-TR" sz="2400" b="1" u="sng">
                  <a:solidFill>
                    <a:srgbClr val="FF0000"/>
                  </a:solidFill>
                  <a:latin typeface="Calibri" pitchFamily="34" charset="0"/>
                </a:rPr>
                <a:t>edilmemektedir</a:t>
              </a:r>
              <a:r>
                <a:rPr lang="tr-TR" sz="2400" b="1">
                  <a:latin typeface="Calibri" pitchFamily="34" charset="0"/>
                </a:rPr>
                <a:t>.</a:t>
              </a:r>
            </a:p>
            <a:p>
              <a:pPr marL="914400" lvl="1" indent="-457200"/>
              <a:endParaRPr lang="tr-TR" sz="2800" b="1">
                <a:latin typeface="Calibri" pitchFamily="34" charset="0"/>
              </a:endParaRPr>
            </a:p>
            <a:p>
              <a:pPr algn="just">
                <a:spcBef>
                  <a:spcPct val="20000"/>
                </a:spcBef>
                <a:buFont typeface="Arial" charset="0"/>
                <a:buNone/>
              </a:pPr>
              <a:endParaRPr lang="tr-TR" sz="2800" b="1" i="1">
                <a:latin typeface="Calibri" pitchFamily="34" charset="0"/>
                <a:ea typeface="ＭＳ Ｐゴシック" pitchFamily="34" charset="-128"/>
              </a:endParaRPr>
            </a:p>
          </p:txBody>
        </p:sp>
        <p:sp>
          <p:nvSpPr>
            <p:cNvPr id="69637" name="1 Başlık"/>
            <p:cNvSpPr txBox="1">
              <a:spLocks/>
            </p:cNvSpPr>
            <p:nvPr/>
          </p:nvSpPr>
          <p:spPr bwMode="auto">
            <a:xfrm>
              <a:off x="2250910" y="332252"/>
              <a:ext cx="6736569" cy="627038"/>
            </a:xfrm>
            <a:prstGeom prst="rect">
              <a:avLst/>
            </a:prstGeom>
            <a:noFill/>
            <a:ln w="9525">
              <a:noFill/>
              <a:miter lim="800000"/>
              <a:headEnd/>
              <a:tailEnd/>
            </a:ln>
          </p:spPr>
          <p:txBody>
            <a:bodyPr/>
            <a:lstStyle/>
            <a:p>
              <a:pPr algn="r" eaLnBrk="0" hangingPunct="0"/>
              <a:r>
                <a:rPr lang="tr-TR" sz="2800" b="1" u="sng">
                  <a:solidFill>
                    <a:srgbClr val="FF0000"/>
                  </a:solidFill>
                  <a:latin typeface="Calibri" pitchFamily="34" charset="0"/>
                </a:rPr>
                <a:t>SINAVA GİRİŞTE GEREKLİ BELGELER</a:t>
              </a:r>
            </a:p>
          </p:txBody>
        </p:sp>
      </p:grpSp>
      <p:sp>
        <p:nvSpPr>
          <p:cNvPr id="69634" name="4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3228EED-4571-4F85-B6B6-9ACBD2736F79}" type="datetime1">
              <a:rPr lang="tr-TR">
                <a:cs typeface="Arial" charset="0"/>
              </a:rPr>
              <a:pPr fontAlgn="base">
                <a:spcBef>
                  <a:spcPct val="0"/>
                </a:spcBef>
                <a:spcAft>
                  <a:spcPct val="0"/>
                </a:spcAft>
              </a:pPr>
              <a:t>11.06.2013</a:t>
            </a:fld>
            <a:endParaRPr lang="tr-TR">
              <a:cs typeface="Arial" charset="0"/>
            </a:endParaRPr>
          </a:p>
        </p:txBody>
      </p:sp>
      <p:sp>
        <p:nvSpPr>
          <p:cNvPr id="69635" name="5 Slayt Numarası Yer Tutucusu"/>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C79423-27E3-44E3-9AB0-CEA0B4C9D39E}" type="slidenum">
              <a:rPr lang="tr-TR">
                <a:cs typeface="Arial" charset="0"/>
              </a:rPr>
              <a:pPr fontAlgn="base">
                <a:spcBef>
                  <a:spcPct val="0"/>
                </a:spcBef>
                <a:spcAft>
                  <a:spcPct val="0"/>
                </a:spcAft>
              </a:pPr>
              <a:t>16</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İçerik Yer Tutucusu 4"/>
          <p:cNvSpPr>
            <a:spLocks noGrp="1"/>
          </p:cNvSpPr>
          <p:nvPr>
            <p:ph idx="1"/>
          </p:nvPr>
        </p:nvSpPr>
        <p:spPr>
          <a:xfrm>
            <a:off x="539750" y="1268413"/>
            <a:ext cx="8064500" cy="3960812"/>
          </a:xfrm>
        </p:spPr>
        <p:txBody>
          <a:bodyPr/>
          <a:lstStyle/>
          <a:p>
            <a:pPr marL="0" indent="0" algn="just">
              <a:buFont typeface="Arial" charset="0"/>
              <a:buNone/>
            </a:pPr>
            <a:r>
              <a:rPr lang="tr-TR" sz="2400" b="1" smtClean="0">
                <a:solidFill>
                  <a:srgbClr val="FF0000"/>
                </a:solidFill>
                <a:ea typeface="ＭＳ Ｐゴシック" pitchFamily="34" charset="-128"/>
                <a:cs typeface="Times New Roman" pitchFamily="18" charset="0"/>
              </a:rPr>
              <a:t>Sınav güvenliğinin sağlanması amacıyla;</a:t>
            </a:r>
          </a:p>
          <a:p>
            <a:pPr marL="400050" lvl="1" indent="0" algn="just">
              <a:buFont typeface="Wingdings" pitchFamily="2" charset="2"/>
              <a:buChar char="Ø"/>
            </a:pPr>
            <a:r>
              <a:rPr lang="tr-TR" sz="2400" b="1" smtClean="0">
                <a:solidFill>
                  <a:srgbClr val="FF0000"/>
                </a:solidFill>
                <a:ea typeface="ＭＳ Ｐゴシック" pitchFamily="34" charset="-128"/>
                <a:cs typeface="Times New Roman" pitchFamily="18" charset="0"/>
              </a:rPr>
              <a:t> genel</a:t>
            </a:r>
            <a:r>
              <a:rPr lang="tr-TR" sz="2400" b="1" smtClean="0">
                <a:ea typeface="ＭＳ Ｐゴシック" pitchFamily="34" charset="-128"/>
                <a:cs typeface="Times New Roman" pitchFamily="18" charset="0"/>
              </a:rPr>
              <a:t> </a:t>
            </a:r>
            <a:r>
              <a:rPr lang="tr-TR" sz="2400" b="1" smtClean="0">
                <a:solidFill>
                  <a:srgbClr val="FF0000"/>
                </a:solidFill>
                <a:ea typeface="ＭＳ Ｐゴシック" pitchFamily="34" charset="-128"/>
                <a:cs typeface="Times New Roman" pitchFamily="18" charset="0"/>
              </a:rPr>
              <a:t>kolluk </a:t>
            </a:r>
            <a:r>
              <a:rPr lang="tr-TR" sz="2400" b="1" smtClean="0">
                <a:ea typeface="ＭＳ Ｐゴシック" pitchFamily="34" charset="-128"/>
                <a:cs typeface="Times New Roman" pitchFamily="18" charset="0"/>
              </a:rPr>
              <a:t>görevlileri ile,</a:t>
            </a:r>
          </a:p>
          <a:p>
            <a:pPr marL="400050" lvl="1" indent="0" algn="just">
              <a:buFont typeface="Wingdings" pitchFamily="2" charset="2"/>
              <a:buChar char="Ø"/>
            </a:pPr>
            <a:r>
              <a:rPr lang="tr-TR" sz="2400" b="1" smtClean="0">
                <a:solidFill>
                  <a:srgbClr val="FF0000"/>
                </a:solidFill>
                <a:ea typeface="ＭＳ Ｐゴシック" pitchFamily="34" charset="-128"/>
                <a:cs typeface="Times New Roman" pitchFamily="18" charset="0"/>
              </a:rPr>
              <a:t> özel güvenlik </a:t>
            </a:r>
            <a:r>
              <a:rPr lang="tr-TR" sz="2400" b="1" smtClean="0">
                <a:ea typeface="ＭＳ Ｐゴシック" pitchFamily="34" charset="-128"/>
                <a:cs typeface="Times New Roman" pitchFamily="18" charset="0"/>
              </a:rPr>
              <a:t>görevlileri,</a:t>
            </a:r>
          </a:p>
          <a:p>
            <a:pPr marL="0" indent="0" algn="just">
              <a:buFont typeface="Arial" charset="0"/>
              <a:buNone/>
            </a:pPr>
            <a:r>
              <a:rPr lang="tr-TR" sz="2400" b="1" smtClean="0">
                <a:ea typeface="ＭＳ Ｐゴシック" pitchFamily="34" charset="-128"/>
                <a:cs typeface="Times New Roman" pitchFamily="18" charset="0"/>
              </a:rPr>
              <a:t>herhangi bir emir veya karar olmasına ve </a:t>
            </a:r>
            <a:r>
              <a:rPr lang="tr-TR" sz="2400" b="1" u="sng" smtClean="0">
                <a:ea typeface="ＭＳ Ｐゴシック" pitchFamily="34" charset="-128"/>
                <a:cs typeface="Times New Roman" pitchFamily="18" charset="0"/>
              </a:rPr>
              <a:t>hangi meslek grubuna dahil olup olmadığına bakılmaksızın</a:t>
            </a:r>
            <a:r>
              <a:rPr lang="tr-TR" sz="2400" b="1" smtClean="0">
                <a:ea typeface="ＭＳ Ｐゴシック" pitchFamily="34" charset="-128"/>
                <a:cs typeface="Times New Roman" pitchFamily="18" charset="0"/>
              </a:rPr>
              <a:t>,</a:t>
            </a:r>
          </a:p>
          <a:p>
            <a:pPr marL="400050" lvl="1" indent="0" algn="just">
              <a:buFont typeface="Wingdings" pitchFamily="2" charset="2"/>
              <a:buChar char="Ø"/>
            </a:pPr>
            <a:r>
              <a:rPr lang="tr-TR" sz="2400" b="1" smtClean="0">
                <a:solidFill>
                  <a:srgbClr val="FF0000"/>
                </a:solidFill>
                <a:ea typeface="ＭＳ Ｐゴシック" pitchFamily="34" charset="-128"/>
                <a:cs typeface="Times New Roman" pitchFamily="18" charset="0"/>
              </a:rPr>
              <a:t> adayların ve</a:t>
            </a:r>
          </a:p>
          <a:p>
            <a:pPr marL="400050" lvl="1" indent="0" algn="just">
              <a:buFont typeface="Wingdings" pitchFamily="2" charset="2"/>
              <a:buChar char="Ø"/>
            </a:pPr>
            <a:r>
              <a:rPr lang="tr-TR" sz="2400" b="1" smtClean="0">
                <a:solidFill>
                  <a:srgbClr val="FF0000"/>
                </a:solidFill>
                <a:ea typeface="ＭＳ Ｐゴシック" pitchFamily="34" charset="-128"/>
                <a:cs typeface="Times New Roman" pitchFamily="18" charset="0"/>
              </a:rPr>
              <a:t> görevlilerin</a:t>
            </a:r>
          </a:p>
          <a:p>
            <a:pPr marL="0" indent="0" algn="just">
              <a:buFont typeface="Arial" charset="0"/>
              <a:buNone/>
            </a:pPr>
            <a:r>
              <a:rPr lang="tr-TR" sz="2400" b="1" smtClean="0">
                <a:ea typeface="ＭＳ Ｐゴシック" pitchFamily="34" charset="-128"/>
                <a:cs typeface="Times New Roman" pitchFamily="18" charset="0"/>
              </a:rPr>
              <a:t>üstünü ve eşyasını </a:t>
            </a:r>
            <a:r>
              <a:rPr lang="tr-TR" sz="2400" b="1" u="sng" smtClean="0">
                <a:ea typeface="ＭＳ Ｐゴシック" pitchFamily="34" charset="-128"/>
                <a:cs typeface="Times New Roman" pitchFamily="18" charset="0"/>
              </a:rPr>
              <a:t>teknik cihazlarla</a:t>
            </a:r>
            <a:r>
              <a:rPr lang="tr-TR" sz="2400" b="1" smtClean="0">
                <a:ea typeface="ＭＳ Ｐゴシック" pitchFamily="34" charset="-128"/>
                <a:cs typeface="Times New Roman" pitchFamily="18" charset="0"/>
              </a:rPr>
              <a:t>, </a:t>
            </a:r>
            <a:r>
              <a:rPr lang="tr-TR" sz="2400" b="1" u="sng" smtClean="0">
                <a:ea typeface="ＭＳ Ｐゴシック" pitchFamily="34" charset="-128"/>
                <a:cs typeface="Times New Roman" pitchFamily="18" charset="0"/>
              </a:rPr>
              <a:t>gerektiğinde el </a:t>
            </a:r>
            <a:r>
              <a:rPr lang="tr-TR" sz="2400" b="1" smtClean="0">
                <a:ea typeface="ＭＳ Ｐゴシック" pitchFamily="34" charset="-128"/>
                <a:cs typeface="Times New Roman" pitchFamily="18" charset="0"/>
              </a:rPr>
              <a:t>ile kontrol etmeye ve aramaya yetkilidir.</a:t>
            </a:r>
          </a:p>
        </p:txBody>
      </p:sp>
      <p:sp>
        <p:nvSpPr>
          <p:cNvPr id="70658" name="1 Başlık"/>
          <p:cNvSpPr txBox="1">
            <a:spLocks/>
          </p:cNvSpPr>
          <p:nvPr/>
        </p:nvSpPr>
        <p:spPr bwMode="auto">
          <a:xfrm>
            <a:off x="2268538" y="333375"/>
            <a:ext cx="6550025" cy="627063"/>
          </a:xfrm>
          <a:prstGeom prst="rect">
            <a:avLst/>
          </a:prstGeom>
          <a:noFill/>
          <a:ln w="9525">
            <a:noFill/>
            <a:miter lim="800000"/>
            <a:headEnd/>
            <a:tailEnd/>
          </a:ln>
        </p:spPr>
        <p:txBody>
          <a:bodyPr/>
          <a:lstStyle/>
          <a:p>
            <a:pPr algn="r" eaLnBrk="0" hangingPunct="0"/>
            <a:r>
              <a:rPr lang="tr-TR" sz="2800" b="1" u="sng">
                <a:solidFill>
                  <a:srgbClr val="FF0000"/>
                </a:solidFill>
                <a:latin typeface="Calibri" pitchFamily="34" charset="0"/>
              </a:rPr>
              <a:t>SINAVA GİRİŞTE GEREKLİ BELGELER</a:t>
            </a:r>
          </a:p>
        </p:txBody>
      </p:sp>
      <p:sp>
        <p:nvSpPr>
          <p:cNvPr id="70659" name="4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39352E5-6167-440C-84CA-6CE5735C6DA9}" type="slidenum">
              <a:rPr lang="tr-TR">
                <a:cs typeface="Arial" charset="0"/>
              </a:rPr>
              <a:pPr fontAlgn="base">
                <a:spcBef>
                  <a:spcPct val="0"/>
                </a:spcBef>
                <a:spcAft>
                  <a:spcPct val="0"/>
                </a:spcAft>
              </a:pPr>
              <a:t>17</a:t>
            </a:fld>
            <a:endParaRPr lang="tr-TR">
              <a:cs typeface="Arial" charset="0"/>
            </a:endParaRPr>
          </a:p>
        </p:txBody>
      </p:sp>
      <p:sp>
        <p:nvSpPr>
          <p:cNvPr id="70660"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831E06B-2B6F-4B0B-B34B-E783BD1261F2}"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Resim 1"/>
          <p:cNvPicPr>
            <a:picLocks noChangeAspect="1"/>
          </p:cNvPicPr>
          <p:nvPr/>
        </p:nvPicPr>
        <p:blipFill>
          <a:blip r:embed="rId3"/>
          <a:srcRect/>
          <a:stretch>
            <a:fillRect/>
          </a:stretch>
        </p:blipFill>
        <p:spPr bwMode="auto">
          <a:xfrm>
            <a:off x="5868988" y="1989138"/>
            <a:ext cx="2879725" cy="3384550"/>
          </a:xfrm>
          <a:prstGeom prst="rect">
            <a:avLst/>
          </a:prstGeom>
          <a:noFill/>
          <a:ln w="9525">
            <a:noFill/>
            <a:miter lim="800000"/>
            <a:headEnd/>
            <a:tailEnd/>
          </a:ln>
        </p:spPr>
      </p:pic>
      <p:sp>
        <p:nvSpPr>
          <p:cNvPr id="16387" name="Başlık 1"/>
          <p:cNvSpPr>
            <a:spLocks noGrp="1"/>
          </p:cNvSpPr>
          <p:nvPr>
            <p:ph type="title"/>
          </p:nvPr>
        </p:nvSpPr>
        <p:spPr>
          <a:xfrm>
            <a:off x="2771775" y="333375"/>
            <a:ext cx="6062663" cy="476250"/>
          </a:xfrm>
          <a:extLst/>
        </p:spPr>
        <p:txBody>
          <a:bodyPr rtlCol="0" anchor="t">
            <a:normAutofit fontScale="90000"/>
          </a:bodyPr>
          <a:lstStyle/>
          <a:p>
            <a:pPr algn="r" fontAlgn="auto">
              <a:spcAft>
                <a:spcPts val="0"/>
              </a:spcAft>
              <a:defRPr/>
            </a:pPr>
            <a:r>
              <a:rPr lang="tr-TR" sz="2800" b="1" u="sng" dirty="0" smtClean="0">
                <a:solidFill>
                  <a:srgbClr val="FF0000"/>
                </a:solidFill>
                <a:latin typeface="+mn-lt"/>
                <a:ea typeface="ＭＳ Ｐゴシック" pitchFamily="34" charset="-128"/>
              </a:rPr>
              <a:t>KİMLİK BELGESİ VE GÖREVLİ KARTI</a:t>
            </a:r>
          </a:p>
        </p:txBody>
      </p:sp>
      <p:sp>
        <p:nvSpPr>
          <p:cNvPr id="5" name="İçerik Yer Tutucusu 4"/>
          <p:cNvSpPr>
            <a:spLocks noGrp="1"/>
          </p:cNvSpPr>
          <p:nvPr>
            <p:ph idx="1"/>
          </p:nvPr>
        </p:nvSpPr>
        <p:spPr>
          <a:xfrm>
            <a:off x="539750" y="1268413"/>
            <a:ext cx="6480175" cy="4608512"/>
          </a:xfrm>
        </p:spPr>
        <p:txBody>
          <a:bodyPr rtlCol="0">
            <a:normAutofit/>
          </a:bodyPr>
          <a:lstStyle/>
          <a:p>
            <a:pPr fontAlgn="auto">
              <a:spcAft>
                <a:spcPts val="0"/>
              </a:spcAft>
              <a:buFont typeface="Wingdings" pitchFamily="2" charset="2"/>
              <a:buChar char="Ø"/>
              <a:defRPr/>
            </a:pPr>
            <a:r>
              <a:rPr lang="tr-TR" sz="2400" b="1" dirty="0">
                <a:cs typeface="Times New Roman" pitchFamily="18" charset="0"/>
              </a:rPr>
              <a:t>Görevli olması sebebiyle sınav süresince sınav yapılan bina ve salonlara girmek isteyenler, sorulmaksızın </a:t>
            </a:r>
            <a:r>
              <a:rPr lang="tr-TR" sz="2400" b="1" u="sng" dirty="0">
                <a:cs typeface="Times New Roman" pitchFamily="18" charset="0"/>
              </a:rPr>
              <a:t>kimliklerini ibraz </a:t>
            </a:r>
            <a:r>
              <a:rPr lang="tr-TR" sz="2400" b="1" dirty="0">
                <a:cs typeface="Times New Roman" pitchFamily="18" charset="0"/>
              </a:rPr>
              <a:t>etmekle yükümlüdür</a:t>
            </a:r>
            <a:r>
              <a:rPr lang="tr-TR" sz="2400" b="1" dirty="0" smtClean="0">
                <a:cs typeface="Times New Roman" pitchFamily="18" charset="0"/>
              </a:rPr>
              <a:t>.</a:t>
            </a:r>
          </a:p>
          <a:p>
            <a:pPr fontAlgn="auto">
              <a:spcAft>
                <a:spcPts val="0"/>
              </a:spcAft>
              <a:buFont typeface="Wingdings" pitchFamily="2" charset="2"/>
              <a:buChar char="Ø"/>
              <a:defRPr/>
            </a:pPr>
            <a:endParaRPr lang="tr-TR" sz="2400" b="1" dirty="0" smtClean="0">
              <a:cs typeface="Times New Roman" pitchFamily="18" charset="0"/>
            </a:endParaRPr>
          </a:p>
          <a:p>
            <a:pPr fontAlgn="auto">
              <a:spcAft>
                <a:spcPts val="0"/>
              </a:spcAft>
              <a:buFont typeface="Wingdings" pitchFamily="2" charset="2"/>
              <a:buChar char="Ø"/>
              <a:defRPr/>
            </a:pPr>
            <a:r>
              <a:rPr lang="tr-TR" sz="2400" b="1" dirty="0" smtClean="0">
                <a:cs typeface="Times New Roman" pitchFamily="18" charset="0"/>
              </a:rPr>
              <a:t>Sınav binası içinde hiçbir kişi ilgili sınava ait ‘</a:t>
            </a:r>
            <a:r>
              <a:rPr lang="tr-TR" sz="2400" b="1" u="sng" dirty="0" smtClean="0">
                <a:solidFill>
                  <a:srgbClr val="FF0000"/>
                </a:solidFill>
                <a:cs typeface="Times New Roman" pitchFamily="18" charset="0"/>
              </a:rPr>
              <a:t>Sınav Görevli Kartı</a:t>
            </a:r>
            <a:r>
              <a:rPr lang="tr-TR" sz="2400" b="1" dirty="0" smtClean="0">
                <a:cs typeface="Times New Roman" pitchFamily="18" charset="0"/>
              </a:rPr>
              <a:t>’ olmadan dolaşamaz ve görev yapamaz.</a:t>
            </a:r>
          </a:p>
          <a:p>
            <a:pPr marL="0" indent="0" fontAlgn="auto">
              <a:spcAft>
                <a:spcPts val="0"/>
              </a:spcAft>
              <a:buFont typeface="Wingdings" pitchFamily="2" charset="2"/>
              <a:buChar char="Ø"/>
              <a:defRPr/>
            </a:pPr>
            <a:endParaRPr lang="tr-TR" sz="2400" b="1" dirty="0">
              <a:cs typeface="Times New Roman" pitchFamily="18" charset="0"/>
            </a:endParaRPr>
          </a:p>
        </p:txBody>
      </p:sp>
      <p:sp>
        <p:nvSpPr>
          <p:cNvPr id="71684"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C2E55B-8472-4E83-8ADD-47D9273A7C48}" type="slidenum">
              <a:rPr lang="tr-TR">
                <a:cs typeface="Arial" charset="0"/>
              </a:rPr>
              <a:pPr fontAlgn="base">
                <a:spcBef>
                  <a:spcPct val="0"/>
                </a:spcBef>
                <a:spcAft>
                  <a:spcPct val="0"/>
                </a:spcAft>
              </a:pPr>
              <a:t>18</a:t>
            </a:fld>
            <a:endParaRPr lang="tr-TR">
              <a:cs typeface="Arial" charset="0"/>
            </a:endParaRPr>
          </a:p>
        </p:txBody>
      </p:sp>
      <p:sp>
        <p:nvSpPr>
          <p:cNvPr id="71685"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7226E66-BB5E-4102-95FF-A7445D54F52F}"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Başlık 1"/>
          <p:cNvSpPr>
            <a:spLocks noGrp="1"/>
          </p:cNvSpPr>
          <p:nvPr>
            <p:ph type="title"/>
          </p:nvPr>
        </p:nvSpPr>
        <p:spPr>
          <a:xfrm>
            <a:off x="4067175" y="333375"/>
            <a:ext cx="4549775" cy="549275"/>
          </a:xfrm>
          <a:extLst/>
        </p:spPr>
        <p:txBody>
          <a:bodyPr rtlCol="0" anchor="t">
            <a:normAutofit/>
          </a:bodyPr>
          <a:lstStyle/>
          <a:p>
            <a:pPr algn="r" fontAlgn="auto">
              <a:spcAft>
                <a:spcPts val="0"/>
              </a:spcAft>
              <a:defRPr/>
            </a:pPr>
            <a:r>
              <a:rPr lang="tr-TR" sz="2800" b="1" u="sng" dirty="0" smtClean="0">
                <a:solidFill>
                  <a:srgbClr val="FF0000"/>
                </a:solidFill>
                <a:latin typeface="+mn-lt"/>
                <a:ea typeface="ＭＳ Ｐゴシック" pitchFamily="34" charset="-128"/>
              </a:rPr>
              <a:t>BİNA GİRİŞ GÜVENLİĞİ</a:t>
            </a:r>
          </a:p>
        </p:txBody>
      </p:sp>
      <p:sp>
        <p:nvSpPr>
          <p:cNvPr id="68611" name="İçerik Yer Tutucusu 4"/>
          <p:cNvSpPr>
            <a:spLocks noGrp="1"/>
          </p:cNvSpPr>
          <p:nvPr>
            <p:ph idx="1"/>
          </p:nvPr>
        </p:nvSpPr>
        <p:spPr>
          <a:xfrm>
            <a:off x="647700" y="1268413"/>
            <a:ext cx="8101013" cy="3240087"/>
          </a:xfrm>
        </p:spPr>
        <p:txBody>
          <a:bodyPr rtlCol="0">
            <a:normAutofit fontScale="92500" lnSpcReduction="10000"/>
          </a:bodyPr>
          <a:lstStyle/>
          <a:p>
            <a:pPr fontAlgn="auto">
              <a:spcAft>
                <a:spcPts val="0"/>
              </a:spcAft>
              <a:buFont typeface="Wingdings" pitchFamily="2" charset="2"/>
              <a:buChar char="Ø"/>
              <a:defRPr/>
            </a:pPr>
            <a:r>
              <a:rPr lang="tr-TR" sz="2400" b="1" dirty="0" smtClean="0">
                <a:ea typeface="ＭＳ Ｐゴシック" pitchFamily="34" charset="-128"/>
              </a:rPr>
              <a:t>Bazı Sınav Binalarının girişi Merkezimiz tarafından kamera ile kayıt altına alınmaktadır.</a:t>
            </a:r>
          </a:p>
          <a:p>
            <a:pPr fontAlgn="auto">
              <a:spcAft>
                <a:spcPts val="0"/>
              </a:spcAft>
              <a:buFont typeface="Wingdings" pitchFamily="2" charset="2"/>
              <a:buChar char="Ø"/>
              <a:defRPr/>
            </a:pPr>
            <a:r>
              <a:rPr lang="tr-TR" sz="2400" b="1" dirty="0" smtClean="0">
                <a:ea typeface="ＭＳ Ｐゴシック" pitchFamily="34" charset="-128"/>
              </a:rPr>
              <a:t>Sınav başlamadan </a:t>
            </a:r>
            <a:r>
              <a:rPr lang="tr-TR" sz="2400" b="1" u="sng" dirty="0" smtClean="0">
                <a:solidFill>
                  <a:srgbClr val="FF0000"/>
                </a:solidFill>
                <a:ea typeface="ＭＳ Ｐゴシック" pitchFamily="34" charset="-128"/>
              </a:rPr>
              <a:t>en az iki saat önce </a:t>
            </a:r>
            <a:r>
              <a:rPr lang="tr-TR" sz="2400" b="1" dirty="0" smtClean="0">
                <a:ea typeface="ＭＳ Ｐゴシック" pitchFamily="34" charset="-128"/>
              </a:rPr>
              <a:t>kapı girişlerinde </a:t>
            </a:r>
            <a:r>
              <a:rPr lang="tr-TR" sz="2400" b="1" dirty="0" smtClean="0">
                <a:solidFill>
                  <a:srgbClr val="FF0000"/>
                </a:solidFill>
                <a:ea typeface="ＭＳ Ｐゴシック" pitchFamily="34" charset="-128"/>
              </a:rPr>
              <a:t>tüm görevlilerin </a:t>
            </a:r>
            <a:r>
              <a:rPr lang="tr-TR" sz="2400" b="1" dirty="0" smtClean="0">
                <a:ea typeface="ＭＳ Ｐゴシック" pitchFamily="34" charset="-128"/>
              </a:rPr>
              <a:t>üst ve eşya araması yapılır.</a:t>
            </a:r>
          </a:p>
          <a:p>
            <a:pPr fontAlgn="auto">
              <a:spcAft>
                <a:spcPts val="0"/>
              </a:spcAft>
              <a:buFont typeface="Wingdings" pitchFamily="2" charset="2"/>
              <a:buChar char="Ø"/>
              <a:defRPr/>
            </a:pPr>
            <a:r>
              <a:rPr lang="tr-TR" sz="2400" b="1" dirty="0" smtClean="0">
                <a:ea typeface="ＭＳ Ｐゴシック" pitchFamily="34" charset="-128"/>
              </a:rPr>
              <a:t>Sınav binalarına Başkanlıkça belirlenen süreler içerisinde </a:t>
            </a:r>
            <a:r>
              <a:rPr lang="tr-TR" sz="2400" b="1" u="sng" dirty="0" smtClean="0">
                <a:ea typeface="ＭＳ Ｐゴシック" pitchFamily="34" charset="-128"/>
              </a:rPr>
              <a:t>adaylar ve görevlilerden başka kimse giremez.</a:t>
            </a:r>
          </a:p>
          <a:p>
            <a:pPr fontAlgn="auto">
              <a:spcAft>
                <a:spcPts val="0"/>
              </a:spcAft>
              <a:buFont typeface="Wingdings" pitchFamily="2" charset="2"/>
              <a:buChar char="Ø"/>
              <a:defRPr/>
            </a:pPr>
            <a:r>
              <a:rPr lang="tr-TR" sz="2400" b="1" u="sng" dirty="0" smtClean="0">
                <a:ea typeface="ＭＳ Ｐゴシック" pitchFamily="34" charset="-128"/>
              </a:rPr>
              <a:t>Üst ve eşya araması yapılmadan </a:t>
            </a:r>
            <a:r>
              <a:rPr lang="tr-TR" sz="2400" b="1" dirty="0" smtClean="0">
                <a:ea typeface="ＭＳ Ｐゴシック" pitchFamily="34" charset="-128"/>
              </a:rPr>
              <a:t>hiç kimse içeri alınamaz.</a:t>
            </a:r>
          </a:p>
          <a:p>
            <a:pPr fontAlgn="auto">
              <a:spcAft>
                <a:spcPts val="0"/>
              </a:spcAft>
              <a:buFont typeface="Wingdings" pitchFamily="2" charset="2"/>
              <a:buChar char="Ø"/>
              <a:defRPr/>
            </a:pPr>
            <a:r>
              <a:rPr lang="tr-TR" sz="2400" b="1" dirty="0" smtClean="0">
                <a:ea typeface="ＭＳ Ｐゴシック" pitchFamily="34" charset="-128"/>
              </a:rPr>
              <a:t>Yanlışlıkla içeri girmiş olan kişiler, üst ve eşya araması yapılarak güvenlik görevlileri nezaretinde </a:t>
            </a:r>
            <a:r>
              <a:rPr lang="tr-TR" sz="2400" b="1" u="sng" dirty="0" smtClean="0">
                <a:solidFill>
                  <a:srgbClr val="FF0000"/>
                </a:solidFill>
                <a:ea typeface="ＭＳ Ｐゴシック" pitchFamily="34" charset="-128"/>
              </a:rPr>
              <a:t>dışarı çıkarılır.</a:t>
            </a:r>
          </a:p>
        </p:txBody>
      </p:sp>
      <p:pic>
        <p:nvPicPr>
          <p:cNvPr id="75779" name="Resim 1"/>
          <p:cNvPicPr>
            <a:picLocks noChangeAspect="1"/>
          </p:cNvPicPr>
          <p:nvPr/>
        </p:nvPicPr>
        <p:blipFill>
          <a:blip r:embed="rId2"/>
          <a:srcRect/>
          <a:stretch>
            <a:fillRect/>
          </a:stretch>
        </p:blipFill>
        <p:spPr bwMode="auto">
          <a:xfrm>
            <a:off x="2411413" y="4365625"/>
            <a:ext cx="5362575" cy="1981200"/>
          </a:xfrm>
          <a:prstGeom prst="rect">
            <a:avLst/>
          </a:prstGeom>
          <a:noFill/>
          <a:ln w="9525">
            <a:noFill/>
            <a:miter lim="800000"/>
            <a:headEnd/>
            <a:tailEnd/>
          </a:ln>
        </p:spPr>
      </p:pic>
      <p:sp>
        <p:nvSpPr>
          <p:cNvPr id="75780"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2FF507D-AD3E-4414-91C1-EB2F8E50F73E}" type="slidenum">
              <a:rPr lang="tr-TR">
                <a:cs typeface="Arial" charset="0"/>
              </a:rPr>
              <a:pPr fontAlgn="base">
                <a:spcBef>
                  <a:spcPct val="0"/>
                </a:spcBef>
                <a:spcAft>
                  <a:spcPct val="0"/>
                </a:spcAft>
              </a:pPr>
              <a:t>19</a:t>
            </a:fld>
            <a:endParaRPr lang="tr-TR">
              <a:cs typeface="Arial" charset="0"/>
            </a:endParaRPr>
          </a:p>
        </p:txBody>
      </p:sp>
      <p:sp>
        <p:nvSpPr>
          <p:cNvPr id="75781"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4FC72F8-1DD1-4F62-B050-755A46737121}"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Başlık"/>
          <p:cNvSpPr>
            <a:spLocks noGrp="1"/>
          </p:cNvSpPr>
          <p:nvPr>
            <p:ph type="title"/>
          </p:nvPr>
        </p:nvSpPr>
        <p:spPr>
          <a:xfrm>
            <a:off x="2773363" y="328613"/>
            <a:ext cx="6119812" cy="579437"/>
          </a:xfrm>
          <a:extLst/>
        </p:spPr>
        <p:txBody>
          <a:bodyPr rtlCol="0" anchor="t">
            <a:noAutofit/>
          </a:bodyPr>
          <a:lstStyle/>
          <a:p>
            <a:pPr algn="r" fontAlgn="auto">
              <a:spcAft>
                <a:spcPts val="0"/>
              </a:spcAft>
              <a:defRPr/>
            </a:pPr>
            <a:r>
              <a:rPr lang="tr-TR" sz="2800" b="1" u="sng" dirty="0" smtClean="0">
                <a:solidFill>
                  <a:srgbClr val="FF0000"/>
                </a:solidFill>
                <a:latin typeface="+mn-lt"/>
                <a:ea typeface="ＭＳ Ｐゴシック" pitchFamily="34" charset="-128"/>
              </a:rPr>
              <a:t>BİNA YÖNETİCİSİ  GÖREV VE YETKİLERİ</a:t>
            </a:r>
            <a:br>
              <a:rPr lang="tr-TR" sz="2800" b="1" u="sng" dirty="0" smtClean="0">
                <a:solidFill>
                  <a:srgbClr val="FF0000"/>
                </a:solidFill>
                <a:latin typeface="+mn-lt"/>
                <a:ea typeface="ＭＳ Ｐゴシック" pitchFamily="34" charset="-128"/>
              </a:rPr>
            </a:br>
            <a:endParaRPr lang="tr-TR" sz="2800" b="1" u="sng" dirty="0" smtClean="0">
              <a:solidFill>
                <a:srgbClr val="FF0000"/>
              </a:solidFill>
              <a:latin typeface="+mn-lt"/>
              <a:ea typeface="ＭＳ Ｐゴシック" pitchFamily="34" charset="-128"/>
            </a:endParaRPr>
          </a:p>
        </p:txBody>
      </p:sp>
      <p:sp>
        <p:nvSpPr>
          <p:cNvPr id="36866" name="2 İçerik Yer Tutucusu"/>
          <p:cNvSpPr txBox="1">
            <a:spLocks/>
          </p:cNvSpPr>
          <p:nvPr/>
        </p:nvSpPr>
        <p:spPr bwMode="auto">
          <a:xfrm>
            <a:off x="250825" y="1268413"/>
            <a:ext cx="8569325" cy="1800225"/>
          </a:xfrm>
          <a:prstGeom prst="rect">
            <a:avLst/>
          </a:prstGeom>
          <a:noFill/>
          <a:ln w="9525">
            <a:noFill/>
            <a:miter lim="800000"/>
            <a:headEnd/>
            <a:tailEnd/>
          </a:ln>
        </p:spPr>
        <p:txBody>
          <a:bodyPr/>
          <a:lstStyle/>
          <a:p>
            <a:pPr marL="242888" indent="-514350" algn="just" eaLnBrk="0" hangingPunct="0">
              <a:spcBef>
                <a:spcPts val="600"/>
              </a:spcBef>
              <a:buFont typeface="Wingdings" pitchFamily="2" charset="2"/>
              <a:buChar char="Ø"/>
            </a:pPr>
            <a:r>
              <a:rPr lang="tr-TR" sz="2400" b="1">
                <a:latin typeface="Calibri" pitchFamily="34" charset="0"/>
              </a:rPr>
              <a:t>Sınav salonlarında ‘Saate Entegre Kameranın’ yönetimi Bina Yöneticisi tarafından yapılacaktır.</a:t>
            </a:r>
          </a:p>
          <a:p>
            <a:pPr marL="242888" indent="-514350" algn="just" eaLnBrk="0" hangingPunct="0">
              <a:spcBef>
                <a:spcPts val="600"/>
              </a:spcBef>
              <a:buFont typeface="Wingdings" pitchFamily="2" charset="2"/>
              <a:buChar char="Ø"/>
            </a:pPr>
            <a:r>
              <a:rPr lang="tr-TR" sz="2400" b="1">
                <a:latin typeface="Calibri" pitchFamily="34" charset="0"/>
              </a:rPr>
              <a:t>Bina Yöneticisi saate entegre kamera ile analog saatin çalışır ve doğru zamanı gösterir halde uyumluklarından sorumludur. </a:t>
            </a:r>
          </a:p>
        </p:txBody>
      </p:sp>
      <p:sp>
        <p:nvSpPr>
          <p:cNvPr id="36867" name="7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0601DA-7B46-4394-AF46-E3A9E0CE2C84}" type="slidenum">
              <a:rPr lang="tr-TR">
                <a:cs typeface="Arial" charset="0"/>
              </a:rPr>
              <a:pPr fontAlgn="base">
                <a:spcBef>
                  <a:spcPct val="0"/>
                </a:spcBef>
                <a:spcAft>
                  <a:spcPct val="0"/>
                </a:spcAft>
              </a:pPr>
              <a:t>2</a:t>
            </a:fld>
            <a:endParaRPr lang="tr-TR">
              <a:cs typeface="Arial" charset="0"/>
            </a:endParaRPr>
          </a:p>
        </p:txBody>
      </p:sp>
      <p:sp>
        <p:nvSpPr>
          <p:cNvPr id="36868" name="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EC2EA11-D95C-4109-9C17-E2D6B8D3176C}" type="datetime1">
              <a:rPr lang="tr-TR">
                <a:cs typeface="Arial" charset="0"/>
              </a:rPr>
              <a:pPr fontAlgn="base">
                <a:spcBef>
                  <a:spcPct val="0"/>
                </a:spcBef>
                <a:spcAft>
                  <a:spcPct val="0"/>
                </a:spcAft>
              </a:pPr>
              <a:t>11.06.2013</a:t>
            </a:fld>
            <a:endParaRPr lang="tr-TR">
              <a:cs typeface="Arial" charset="0"/>
            </a:endParaRPr>
          </a:p>
        </p:txBody>
      </p:sp>
      <p:grpSp>
        <p:nvGrpSpPr>
          <p:cNvPr id="36869" name="Grup 9"/>
          <p:cNvGrpSpPr>
            <a:grpSpLocks/>
          </p:cNvGrpSpPr>
          <p:nvPr/>
        </p:nvGrpSpPr>
        <p:grpSpPr bwMode="auto">
          <a:xfrm>
            <a:off x="841375" y="3213100"/>
            <a:ext cx="7388225" cy="2114550"/>
            <a:chOff x="1115616" y="4142497"/>
            <a:chExt cx="7389207" cy="2115066"/>
          </a:xfrm>
        </p:grpSpPr>
        <p:pic>
          <p:nvPicPr>
            <p:cNvPr id="36870" name="Picture 5"/>
            <p:cNvPicPr>
              <a:picLocks noChangeAspect="1" noChangeArrowheads="1"/>
            </p:cNvPicPr>
            <p:nvPr/>
          </p:nvPicPr>
          <p:blipFill>
            <a:blip r:embed="rId2"/>
            <a:srcRect/>
            <a:stretch>
              <a:fillRect/>
            </a:stretch>
          </p:blipFill>
          <p:spPr bwMode="auto">
            <a:xfrm>
              <a:off x="6012160" y="4142497"/>
              <a:ext cx="2492663" cy="2115065"/>
            </a:xfrm>
            <a:prstGeom prst="rect">
              <a:avLst/>
            </a:prstGeom>
            <a:noFill/>
            <a:ln w="9525">
              <a:noFill/>
              <a:miter lim="800000"/>
              <a:headEnd/>
              <a:tailEnd/>
            </a:ln>
          </p:spPr>
        </p:pic>
        <p:pic>
          <p:nvPicPr>
            <p:cNvPr id="36871" name="Picture 29"/>
            <p:cNvPicPr>
              <a:picLocks noChangeAspect="1" noChangeArrowheads="1"/>
            </p:cNvPicPr>
            <p:nvPr/>
          </p:nvPicPr>
          <p:blipFill>
            <a:blip r:embed="rId3"/>
            <a:srcRect/>
            <a:stretch>
              <a:fillRect/>
            </a:stretch>
          </p:blipFill>
          <p:spPr bwMode="auto">
            <a:xfrm>
              <a:off x="1115616" y="4142498"/>
              <a:ext cx="4735248" cy="2115065"/>
            </a:xfrm>
            <a:prstGeom prst="rect">
              <a:avLst/>
            </a:prstGeom>
            <a:noFill/>
            <a:ln w="9525">
              <a:noFill/>
              <a:miter lim="800000"/>
              <a:headEnd/>
              <a:tailEnd/>
            </a:ln>
          </p:spPr>
        </p:pic>
      </p:gr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Resim 1"/>
          <p:cNvPicPr>
            <a:picLocks noChangeAspect="1"/>
          </p:cNvPicPr>
          <p:nvPr/>
        </p:nvPicPr>
        <p:blipFill>
          <a:blip r:embed="rId2"/>
          <a:srcRect/>
          <a:stretch>
            <a:fillRect/>
          </a:stretch>
        </p:blipFill>
        <p:spPr bwMode="auto">
          <a:xfrm>
            <a:off x="6443663" y="2133600"/>
            <a:ext cx="1928812" cy="1543050"/>
          </a:xfrm>
          <a:prstGeom prst="rect">
            <a:avLst/>
          </a:prstGeom>
          <a:noFill/>
          <a:ln w="9525">
            <a:noFill/>
            <a:miter lim="800000"/>
            <a:headEnd/>
            <a:tailEnd/>
          </a:ln>
        </p:spPr>
      </p:pic>
      <p:sp>
        <p:nvSpPr>
          <p:cNvPr id="78850" name="Başlık 1"/>
          <p:cNvSpPr>
            <a:spLocks noGrp="1"/>
          </p:cNvSpPr>
          <p:nvPr>
            <p:ph type="title"/>
          </p:nvPr>
        </p:nvSpPr>
        <p:spPr>
          <a:xfrm>
            <a:off x="1692275" y="333375"/>
            <a:ext cx="6997700" cy="549275"/>
          </a:xfrm>
        </p:spPr>
        <p:txBody>
          <a:bodyPr anchor="t"/>
          <a:lstStyle/>
          <a:p>
            <a:pPr algn="r"/>
            <a:r>
              <a:rPr lang="tr-TR" sz="2800" b="1" u="sng" smtClean="0">
                <a:solidFill>
                  <a:srgbClr val="FF0000"/>
                </a:solidFill>
                <a:ea typeface="ＭＳ Ｐゴシック" pitchFamily="34" charset="-128"/>
              </a:rPr>
              <a:t>GÖREVLİLERİN SINAV BİNASINA GİRİŞLERİ</a:t>
            </a:r>
          </a:p>
        </p:txBody>
      </p:sp>
      <p:sp>
        <p:nvSpPr>
          <p:cNvPr id="71684" name="İçerik Yer Tutucusu 4"/>
          <p:cNvSpPr>
            <a:spLocks noGrp="1"/>
          </p:cNvSpPr>
          <p:nvPr>
            <p:ph idx="1"/>
          </p:nvPr>
        </p:nvSpPr>
        <p:spPr>
          <a:xfrm>
            <a:off x="501650" y="1196975"/>
            <a:ext cx="8247063" cy="4105275"/>
          </a:xfrm>
        </p:spPr>
        <p:txBody>
          <a:bodyPr rtlCol="0">
            <a:normAutofit lnSpcReduction="10000"/>
          </a:bodyPr>
          <a:lstStyle/>
          <a:p>
            <a:pPr fontAlgn="auto">
              <a:spcAft>
                <a:spcPts val="0"/>
              </a:spcAft>
              <a:buFont typeface="Wingdings" pitchFamily="2" charset="2"/>
              <a:buChar char="Ø"/>
              <a:defRPr/>
            </a:pPr>
            <a:r>
              <a:rPr lang="tr-TR" sz="2400" b="1" u="sng" dirty="0" smtClean="0">
                <a:solidFill>
                  <a:srgbClr val="FF0000"/>
                </a:solidFill>
                <a:ea typeface="ＭＳ Ｐゴシック" pitchFamily="34" charset="-128"/>
              </a:rPr>
              <a:t>Sınav görevlileri </a:t>
            </a:r>
            <a:r>
              <a:rPr lang="tr-TR" sz="2400" b="1" dirty="0" smtClean="0">
                <a:ea typeface="ＭＳ Ｐゴシック" pitchFamily="34" charset="-128"/>
              </a:rPr>
              <a:t>de adaylar gibi sınav binasına girişte güvenlik görevlileri tarafından </a:t>
            </a:r>
            <a:r>
              <a:rPr lang="tr-TR" sz="2400" b="1" u="sng" dirty="0" smtClean="0">
                <a:ea typeface="ＭＳ Ｐゴシック" pitchFamily="34" charset="-128"/>
              </a:rPr>
              <a:t>elle</a:t>
            </a:r>
            <a:r>
              <a:rPr lang="tr-TR" sz="2400" b="1" dirty="0" smtClean="0">
                <a:ea typeface="ＭＳ Ｐゴシック" pitchFamily="34" charset="-128"/>
              </a:rPr>
              <a:t> ve/veya </a:t>
            </a:r>
            <a:r>
              <a:rPr lang="tr-TR" sz="2400" b="1" u="sng" dirty="0" smtClean="0">
                <a:ea typeface="ＭＳ Ｐゴシック" pitchFamily="34" charset="-128"/>
              </a:rPr>
              <a:t>teknik cihazlarla </a:t>
            </a:r>
            <a:r>
              <a:rPr lang="tr-TR" sz="2400" b="1" dirty="0" smtClean="0">
                <a:ea typeface="ＭＳ Ｐゴシック" pitchFamily="34" charset="-128"/>
              </a:rPr>
              <a:t>aranır.</a:t>
            </a:r>
          </a:p>
          <a:p>
            <a:pPr fontAlgn="auto">
              <a:spcAft>
                <a:spcPts val="0"/>
              </a:spcAft>
              <a:buFont typeface="Wingdings" pitchFamily="2" charset="2"/>
              <a:buChar char="Ø"/>
              <a:defRPr/>
            </a:pPr>
            <a:r>
              <a:rPr lang="tr-TR" sz="2400" b="1" dirty="0" smtClean="0">
                <a:ea typeface="ＭＳ Ｐゴシック" pitchFamily="34" charset="-128"/>
              </a:rPr>
              <a:t>Sınav görevlileri sınav binasına girişlerinde;</a:t>
            </a:r>
          </a:p>
          <a:p>
            <a:pPr lvl="1" fontAlgn="auto">
              <a:spcAft>
                <a:spcPts val="0"/>
              </a:spcAft>
              <a:buFont typeface="Wingdings" pitchFamily="2" charset="2"/>
              <a:buChar char="Ø"/>
              <a:defRPr/>
            </a:pPr>
            <a:r>
              <a:rPr lang="tr-TR" sz="2400" b="1" dirty="0" smtClean="0">
                <a:solidFill>
                  <a:srgbClr val="FF0000"/>
                </a:solidFill>
                <a:ea typeface="ＭＳ Ｐゴシック" pitchFamily="34" charset="-128"/>
              </a:rPr>
              <a:t>Sınav Görevlendirme Belgesi </a:t>
            </a:r>
            <a:r>
              <a:rPr lang="tr-TR" sz="2400" b="1" dirty="0" smtClean="0">
                <a:ea typeface="ＭＳ Ｐゴシック" pitchFamily="34" charset="-128"/>
              </a:rPr>
              <a:t>ve</a:t>
            </a:r>
          </a:p>
          <a:p>
            <a:pPr lvl="1" fontAlgn="auto">
              <a:spcAft>
                <a:spcPts val="0"/>
              </a:spcAft>
              <a:buFont typeface="Wingdings" pitchFamily="2" charset="2"/>
              <a:buChar char="Ø"/>
              <a:defRPr/>
            </a:pPr>
            <a:r>
              <a:rPr lang="tr-TR" sz="2400" b="1" dirty="0" smtClean="0">
                <a:solidFill>
                  <a:srgbClr val="FF0000"/>
                </a:solidFill>
                <a:ea typeface="ＭＳ Ｐゴシック" pitchFamily="34" charset="-128"/>
              </a:rPr>
              <a:t> Sınav Görev </a:t>
            </a:r>
            <a:r>
              <a:rPr lang="tr-TR" sz="2400" b="1" dirty="0" err="1" smtClean="0">
                <a:solidFill>
                  <a:srgbClr val="FF0000"/>
                </a:solidFill>
                <a:ea typeface="ＭＳ Ｐゴシック" pitchFamily="34" charset="-128"/>
              </a:rPr>
              <a:t>Kartı</a:t>
            </a:r>
            <a:r>
              <a:rPr lang="tr-TR" sz="2400" b="1" dirty="0" err="1" smtClean="0">
                <a:ea typeface="ＭＳ Ｐゴシック" pitchFamily="34" charset="-128"/>
              </a:rPr>
              <a:t>’nı</a:t>
            </a:r>
            <a:endParaRPr lang="tr-TR" sz="2400" b="1" dirty="0" smtClean="0">
              <a:ea typeface="ＭＳ Ｐゴシック" pitchFamily="34" charset="-128"/>
            </a:endParaRPr>
          </a:p>
          <a:p>
            <a:pPr lvl="1" fontAlgn="auto">
              <a:spcAft>
                <a:spcPts val="0"/>
              </a:spcAft>
              <a:buFont typeface="Wingdings" pitchFamily="2" charset="2"/>
              <a:buChar char="Ø"/>
              <a:defRPr/>
            </a:pPr>
            <a:r>
              <a:rPr lang="tr-TR" sz="2400" b="1" dirty="0" smtClean="0">
                <a:solidFill>
                  <a:srgbClr val="FF0000"/>
                </a:solidFill>
                <a:ea typeface="ＭＳ Ｐゴシック" pitchFamily="34" charset="-128"/>
              </a:rPr>
              <a:t>Özel </a:t>
            </a:r>
            <a:r>
              <a:rPr lang="tr-TR" sz="2400" b="1" dirty="0">
                <a:solidFill>
                  <a:srgbClr val="FF0000"/>
                </a:solidFill>
                <a:ea typeface="ＭＳ Ｐゴシック" pitchFamily="34" charset="-128"/>
              </a:rPr>
              <a:t>Kimlik Belgesi,</a:t>
            </a:r>
          </a:p>
          <a:p>
            <a:pPr fontAlgn="auto">
              <a:spcAft>
                <a:spcPts val="0"/>
              </a:spcAft>
              <a:buFont typeface="Arial" charset="0"/>
              <a:buNone/>
              <a:defRPr/>
            </a:pPr>
            <a:r>
              <a:rPr lang="tr-TR" sz="2400" b="1" dirty="0" smtClean="0">
                <a:ea typeface="ＭＳ Ｐゴシック" pitchFamily="34" charset="-128"/>
              </a:rPr>
              <a:t>	sınav günü yanlarında bulundurmak, binaya girişte görevlilere </a:t>
            </a:r>
            <a:r>
              <a:rPr lang="tr-TR" sz="2400" b="1" dirty="0" smtClean="0">
                <a:solidFill>
                  <a:srgbClr val="FF0000"/>
                </a:solidFill>
                <a:ea typeface="ＭＳ Ｐゴシック" pitchFamily="34" charset="-128"/>
              </a:rPr>
              <a:t>ibraz etmek</a:t>
            </a:r>
            <a:r>
              <a:rPr lang="tr-TR" sz="2400" b="1" dirty="0" smtClean="0">
                <a:ea typeface="ＭＳ Ｐゴシック" pitchFamily="34" charset="-128"/>
              </a:rPr>
              <a:t>,  </a:t>
            </a:r>
            <a:r>
              <a:rPr lang="tr-TR" sz="2400" b="1" dirty="0" smtClean="0">
                <a:solidFill>
                  <a:srgbClr val="FF0000"/>
                </a:solidFill>
                <a:ea typeface="ＭＳ Ｐゴシック" pitchFamily="34" charset="-128"/>
              </a:rPr>
              <a:t>Sınav Görev Kartını </a:t>
            </a:r>
            <a:r>
              <a:rPr lang="tr-TR" sz="2400" b="1" u="sng" dirty="0" smtClean="0">
                <a:ea typeface="ＭＳ Ｐゴシック" pitchFamily="34" charset="-128"/>
              </a:rPr>
              <a:t>sınav süresince görünür bir şekilde yakalarında bulundurmak zorundadır.</a:t>
            </a:r>
          </a:p>
        </p:txBody>
      </p:sp>
      <p:sp>
        <p:nvSpPr>
          <p:cNvPr id="78852"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FD5A753-23A5-4DE5-8C44-5045D682BC0E}" type="slidenum">
              <a:rPr lang="tr-TR">
                <a:cs typeface="Arial" charset="0"/>
              </a:rPr>
              <a:pPr fontAlgn="base">
                <a:spcBef>
                  <a:spcPct val="0"/>
                </a:spcBef>
                <a:spcAft>
                  <a:spcPct val="0"/>
                </a:spcAft>
              </a:pPr>
              <a:t>20</a:t>
            </a:fld>
            <a:endParaRPr lang="tr-TR">
              <a:cs typeface="Arial" charset="0"/>
            </a:endParaRPr>
          </a:p>
        </p:txBody>
      </p:sp>
      <p:sp>
        <p:nvSpPr>
          <p:cNvPr id="78853"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9766A1-22C0-4957-9BAA-5E38065AA975}"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İçerik Yer Tutucusu 4"/>
          <p:cNvSpPr>
            <a:spLocks noGrp="1"/>
          </p:cNvSpPr>
          <p:nvPr>
            <p:ph idx="1"/>
          </p:nvPr>
        </p:nvSpPr>
        <p:spPr>
          <a:xfrm>
            <a:off x="395288" y="1341438"/>
            <a:ext cx="8283575" cy="4391025"/>
          </a:xfrm>
        </p:spPr>
        <p:txBody>
          <a:bodyPr/>
          <a:lstStyle/>
          <a:p>
            <a:pPr algn="just">
              <a:buFont typeface="Wingdings" pitchFamily="2" charset="2"/>
              <a:buChar char="Ø"/>
            </a:pPr>
            <a:r>
              <a:rPr lang="tr-TR" sz="2400" b="1" smtClean="0">
                <a:ea typeface="ＭＳ Ｐゴシック" pitchFamily="34" charset="-128"/>
              </a:rPr>
              <a:t>Sınav süresince, sınav binasında bina sınav sorumlusu ve bina güvenlik görevlileri dışında hiç kimsede </a:t>
            </a:r>
            <a:r>
              <a:rPr lang="tr-TR" sz="2400" b="1" u="sng" smtClean="0">
                <a:solidFill>
                  <a:srgbClr val="FF0000"/>
                </a:solidFill>
                <a:ea typeface="ＭＳ Ｐゴシック" pitchFamily="34" charset="-128"/>
              </a:rPr>
              <a:t>cep telefonu ve iletişim aracı</a:t>
            </a:r>
            <a:r>
              <a:rPr lang="tr-TR" sz="2400" b="1" smtClean="0">
                <a:ea typeface="ＭＳ Ｐゴシック" pitchFamily="34" charset="-128"/>
              </a:rPr>
              <a:t> bulunamaz.</a:t>
            </a:r>
          </a:p>
          <a:p>
            <a:pPr algn="just">
              <a:buFont typeface="Wingdings" pitchFamily="2" charset="2"/>
              <a:buChar char="Ø"/>
            </a:pPr>
            <a:r>
              <a:rPr lang="tr-TR" sz="2400" b="1" smtClean="0">
                <a:ea typeface="ＭＳ Ｐゴシック" pitchFamily="34" charset="-128"/>
              </a:rPr>
              <a:t>Görevlilerin, yanlarında her türlü delici ve kesici alet, ateşli silah, </a:t>
            </a:r>
            <a:r>
              <a:rPr lang="tr-TR" sz="2400" b="1" u="sng" smtClean="0">
                <a:solidFill>
                  <a:srgbClr val="FF0000"/>
                </a:solidFill>
                <a:ea typeface="ＭＳ Ｐゴシック" pitchFamily="34" charset="-128"/>
              </a:rPr>
              <a:t>çanta,</a:t>
            </a:r>
            <a:r>
              <a:rPr lang="tr-TR" sz="2400" b="1" smtClean="0">
                <a:ea typeface="ＭＳ Ｐゴシック" pitchFamily="34" charset="-128"/>
              </a:rPr>
              <a:t> </a:t>
            </a:r>
            <a:r>
              <a:rPr lang="tr-TR" sz="2400" b="1" u="sng" smtClean="0">
                <a:solidFill>
                  <a:srgbClr val="FF0000"/>
                </a:solidFill>
                <a:ea typeface="ＭＳ Ｐゴシック" pitchFamily="34" charset="-128"/>
              </a:rPr>
              <a:t>cüzdan</a:t>
            </a:r>
            <a:r>
              <a:rPr lang="tr-TR" sz="2400" b="1" smtClean="0">
                <a:ea typeface="ＭＳ Ｐゴシック" pitchFamily="34" charset="-128"/>
              </a:rPr>
              <a:t>, </a:t>
            </a:r>
            <a:r>
              <a:rPr lang="tr-TR" sz="2400" b="1" u="sng" smtClean="0">
                <a:solidFill>
                  <a:srgbClr val="FF0000"/>
                </a:solidFill>
                <a:ea typeface="ＭＳ Ｐゴシック" pitchFamily="34" charset="-128"/>
              </a:rPr>
              <a:t>cep telefonu</a:t>
            </a:r>
            <a:r>
              <a:rPr lang="tr-TR" sz="2400" b="1" smtClean="0">
                <a:ea typeface="ＭＳ Ｐゴシック" pitchFamily="34" charset="-128"/>
              </a:rPr>
              <a:t>, </a:t>
            </a:r>
            <a:r>
              <a:rPr lang="tr-TR" sz="2400" b="1" u="sng" smtClean="0">
                <a:solidFill>
                  <a:srgbClr val="FF0000"/>
                </a:solidFill>
                <a:ea typeface="ＭＳ Ｐゴシック" pitchFamily="34" charset="-128"/>
              </a:rPr>
              <a:t>saat</a:t>
            </a:r>
            <a:r>
              <a:rPr lang="tr-TR" sz="2400" b="1" smtClean="0">
                <a:ea typeface="ＭＳ Ｐゴシック" pitchFamily="34" charset="-128"/>
              </a:rPr>
              <a:t>, </a:t>
            </a:r>
            <a:r>
              <a:rPr lang="tr-TR" sz="2400" b="1" u="sng" smtClean="0">
                <a:solidFill>
                  <a:srgbClr val="FF0000"/>
                </a:solidFill>
                <a:ea typeface="ＭＳ Ｐゴシック" pitchFamily="34" charset="-128"/>
              </a:rPr>
              <a:t>anahtarlık</a:t>
            </a:r>
            <a:r>
              <a:rPr lang="tr-TR" sz="2400" b="1" smtClean="0">
                <a:ea typeface="ＭＳ Ｐゴシック" pitchFamily="34" charset="-128"/>
              </a:rPr>
              <a:t>, kablosuz iletişim sağlayan bluetooth ve benzeri cihazlar ile kulaklık, kolye, küpe, bilezik, </a:t>
            </a:r>
            <a:r>
              <a:rPr lang="tr-TR" sz="2400" b="1" u="sng" smtClean="0">
                <a:solidFill>
                  <a:srgbClr val="FF0000"/>
                </a:solidFill>
                <a:ea typeface="ＭＳ Ｐゴシック" pitchFamily="34" charset="-128"/>
              </a:rPr>
              <a:t>yüzük (alyans hariç)</a:t>
            </a:r>
            <a:r>
              <a:rPr lang="tr-TR" sz="2400" b="1" smtClean="0">
                <a:ea typeface="ＭＳ Ｐゴシック" pitchFamily="34" charset="-128"/>
              </a:rPr>
              <a:t>, broş ve diğer takılar, her türlü plastik, cam eşya ve metal içerikli eşyalar, her türlü elektronik/mekanik cihaz ve her türlü müsvedde kâğıt, defter, ders notu, kitap, sözlük, dergi, gazete ve benzeri yayınlar ile </a:t>
            </a:r>
            <a:r>
              <a:rPr lang="tr-TR" sz="2400" b="1" u="sng" smtClean="0">
                <a:solidFill>
                  <a:srgbClr val="FF0000"/>
                </a:solidFill>
                <a:ea typeface="ＭＳ Ｐゴシック" pitchFamily="34" charset="-128"/>
              </a:rPr>
              <a:t>sınav binalarına girmesine izin verilmez</a:t>
            </a:r>
            <a:r>
              <a:rPr lang="tr-TR" sz="2400" b="1" smtClean="0">
                <a:ea typeface="ＭＳ Ｐゴシック" pitchFamily="34" charset="-128"/>
              </a:rPr>
              <a:t>.</a:t>
            </a:r>
            <a:endParaRPr lang="tr-TR" sz="2400" b="1" smtClean="0">
              <a:ea typeface="ＭＳ Ｐゴシック" pitchFamily="34" charset="-128"/>
              <a:cs typeface="Times New Roman" pitchFamily="18" charset="0"/>
            </a:endParaRPr>
          </a:p>
        </p:txBody>
      </p:sp>
      <p:sp>
        <p:nvSpPr>
          <p:cNvPr id="6" name="Başlık 1"/>
          <p:cNvSpPr txBox="1">
            <a:spLocks/>
          </p:cNvSpPr>
          <p:nvPr/>
        </p:nvSpPr>
        <p:spPr bwMode="auto">
          <a:xfrm>
            <a:off x="1403350" y="333375"/>
            <a:ext cx="7356475" cy="549275"/>
          </a:xfrm>
          <a:prstGeom prst="rect">
            <a:avLst/>
          </a:prstGeom>
          <a:noFill/>
          <a:extLst/>
        </p:spPr>
        <p:txBody>
          <a:bodyPr/>
          <a:lstStyle>
            <a:lvl1pPr algn="ctr" rtl="0" eaLnBrk="0" fontAlgn="base" hangingPunct="0">
              <a:spcBef>
                <a:spcPct val="0"/>
              </a:spcBef>
              <a:spcAft>
                <a:spcPct val="0"/>
              </a:spcAft>
              <a:defRPr sz="4400" kern="1200">
                <a:solidFill>
                  <a:schemeClr val="tx1"/>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defRPr/>
            </a:pPr>
            <a:r>
              <a:rPr lang="tr-TR" sz="2800" b="1" u="sng" dirty="0" smtClean="0">
                <a:solidFill>
                  <a:srgbClr val="FF0000"/>
                </a:solidFill>
                <a:latin typeface="+mn-lt"/>
              </a:rPr>
              <a:t>GÖREVLİLERİN SINAV BİNASINA GİRİŞLERİ</a:t>
            </a:r>
            <a:endParaRPr lang="tr-TR" sz="2800" b="1" u="sng" dirty="0" smtClean="0">
              <a:solidFill>
                <a:srgbClr val="FF0000"/>
              </a:solidFill>
              <a:latin typeface="+mn-lt"/>
              <a:ea typeface="ＭＳ Ｐゴシック" pitchFamily="34" charset="-128"/>
            </a:endParaRPr>
          </a:p>
        </p:txBody>
      </p:sp>
      <p:sp>
        <p:nvSpPr>
          <p:cNvPr id="79875"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CF8C82-44C1-4367-AB76-09DD177C6369}" type="slidenum">
              <a:rPr lang="tr-TR">
                <a:cs typeface="Arial" charset="0"/>
              </a:rPr>
              <a:pPr fontAlgn="base">
                <a:spcBef>
                  <a:spcPct val="0"/>
                </a:spcBef>
                <a:spcAft>
                  <a:spcPct val="0"/>
                </a:spcAft>
              </a:pPr>
              <a:t>21</a:t>
            </a:fld>
            <a:endParaRPr lang="tr-TR">
              <a:cs typeface="Arial" charset="0"/>
            </a:endParaRPr>
          </a:p>
        </p:txBody>
      </p:sp>
      <p:sp>
        <p:nvSpPr>
          <p:cNvPr id="79876"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7F34BCC-9E29-4E48-B2A5-1B733AA21CE4}"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4"/>
          <p:cNvSpPr>
            <a:spLocks noGrp="1"/>
          </p:cNvSpPr>
          <p:nvPr>
            <p:ph idx="1"/>
          </p:nvPr>
        </p:nvSpPr>
        <p:spPr>
          <a:xfrm>
            <a:off x="250825" y="1268413"/>
            <a:ext cx="8642350" cy="1728787"/>
          </a:xfrm>
        </p:spPr>
        <p:txBody>
          <a:bodyPr rtlCol="0">
            <a:normAutofit/>
          </a:bodyPr>
          <a:lstStyle/>
          <a:p>
            <a:pPr fontAlgn="auto">
              <a:spcAft>
                <a:spcPts val="0"/>
              </a:spcAft>
              <a:buFont typeface="Wingdings" pitchFamily="2" charset="2"/>
              <a:buChar char="Ø"/>
              <a:defRPr/>
            </a:pPr>
            <a:r>
              <a:rPr lang="tr-TR" sz="2400" b="1" dirty="0" smtClean="0"/>
              <a:t>ÖSYM </a:t>
            </a:r>
            <a:r>
              <a:rPr lang="tr-TR" sz="2400" b="1" dirty="0"/>
              <a:t>Temsilcisi ile binalara girişi ve çıkışı yasaklanmamış görevliler hariç </a:t>
            </a:r>
            <a:r>
              <a:rPr lang="tr-TR" sz="2400" b="1" u="sng" dirty="0">
                <a:solidFill>
                  <a:srgbClr val="FF0000"/>
                </a:solidFill>
              </a:rPr>
              <a:t>sınav görevlileri </a:t>
            </a:r>
            <a:r>
              <a:rPr lang="tr-TR" sz="2400" b="1" u="sng" dirty="0"/>
              <a:t>sınav bitene kadar sınav salonundan </a:t>
            </a:r>
            <a:r>
              <a:rPr lang="tr-TR" sz="2400" b="1" u="sng" dirty="0" smtClean="0"/>
              <a:t>dışarı çıkamazlar</a:t>
            </a:r>
            <a:r>
              <a:rPr lang="tr-TR" sz="2400" b="1" u="sng" dirty="0"/>
              <a:t>.</a:t>
            </a:r>
            <a:endParaRPr lang="tr-TR" sz="2400" b="1" u="sng" dirty="0" smtClean="0"/>
          </a:p>
          <a:p>
            <a:pPr marL="0" indent="0" algn="just" fontAlgn="auto">
              <a:spcAft>
                <a:spcPts val="0"/>
              </a:spcAft>
              <a:buFont typeface="Wingdings" pitchFamily="2" charset="2"/>
              <a:buChar char="Ø"/>
              <a:defRPr/>
            </a:pPr>
            <a:endParaRPr lang="tr-TR" sz="2400" b="1" dirty="0">
              <a:cs typeface="Times New Roman" pitchFamily="18" charset="0"/>
            </a:endParaRPr>
          </a:p>
        </p:txBody>
      </p:sp>
      <p:sp>
        <p:nvSpPr>
          <p:cNvPr id="6" name="Başlık 1"/>
          <p:cNvSpPr txBox="1">
            <a:spLocks/>
          </p:cNvSpPr>
          <p:nvPr/>
        </p:nvSpPr>
        <p:spPr bwMode="auto">
          <a:xfrm>
            <a:off x="1835150" y="333375"/>
            <a:ext cx="6997700" cy="549275"/>
          </a:xfrm>
          <a:prstGeom prst="rect">
            <a:avLst/>
          </a:prstGeom>
          <a:noFill/>
          <a:extLst/>
        </p:spPr>
        <p:txBody>
          <a:bodyPr/>
          <a:lstStyle>
            <a:lvl1pPr algn="ctr" rtl="0" eaLnBrk="0" fontAlgn="base" hangingPunct="0">
              <a:spcBef>
                <a:spcPct val="0"/>
              </a:spcBef>
              <a:spcAft>
                <a:spcPct val="0"/>
              </a:spcAft>
              <a:defRPr sz="4400" kern="1200">
                <a:solidFill>
                  <a:schemeClr val="tx1"/>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defRPr/>
            </a:pPr>
            <a:r>
              <a:rPr lang="tr-TR" sz="2800" b="1" u="sng" dirty="0" smtClean="0">
                <a:solidFill>
                  <a:srgbClr val="FF0000"/>
                </a:solidFill>
                <a:latin typeface="+mn-lt"/>
              </a:rPr>
              <a:t>GÖREVLİLERİN SINAV BİNASINA GİRİŞLERİ</a:t>
            </a:r>
            <a:endParaRPr lang="tr-TR" sz="2800" b="1" u="sng" dirty="0" smtClean="0">
              <a:solidFill>
                <a:srgbClr val="FF0000"/>
              </a:solidFill>
              <a:latin typeface="+mn-lt"/>
              <a:ea typeface="ＭＳ Ｐゴシック" pitchFamily="34" charset="-128"/>
            </a:endParaRPr>
          </a:p>
        </p:txBody>
      </p:sp>
      <p:pic>
        <p:nvPicPr>
          <p:cNvPr id="7" name="Picture 8" descr="C:\Users\busra.sen\Desktop\ÖSYS_Sunum\images (2).jpg"/>
          <p:cNvPicPr>
            <a:picLocks noChangeAspect="1" noChangeArrowheads="1"/>
          </p:cNvPicPr>
          <p:nvPr/>
        </p:nvPicPr>
        <p:blipFill>
          <a:blip r:embed="rId2" cstate="print"/>
          <a:srcRect/>
          <a:stretch>
            <a:fillRect/>
          </a:stretch>
        </p:blipFill>
        <p:spPr bwMode="auto">
          <a:xfrm flipH="1">
            <a:off x="3419872" y="3140968"/>
            <a:ext cx="3323348" cy="2440210"/>
          </a:xfrm>
          <a:prstGeom prst="rect">
            <a:avLst/>
          </a:prstGeom>
          <a:noFill/>
          <a:ln w="9525">
            <a:noFill/>
            <a:miter lim="800000"/>
            <a:headEnd/>
            <a:tailEnd/>
          </a:ln>
          <a:effectLst>
            <a:outerShdw blurRad="225425" dist="50800" dir="5220000" algn="ctr">
              <a:srgbClr val="000000">
                <a:alpha val="33000"/>
              </a:srgbClr>
            </a:outerShdw>
          </a:effectLst>
          <a:scene3d>
            <a:camera prst="isometricOffAxis2Left"/>
            <a:lightRig rig="harsh" dir="t">
              <a:rot lat="0" lon="0" rev="3000000"/>
            </a:lightRig>
          </a:scene3d>
          <a:sp3d extrusionH="254000" contourW="19050">
            <a:bevelT w="82550" h="44450" prst="angle"/>
            <a:bevelB w="82550" h="44450" prst="angle"/>
            <a:contourClr>
              <a:srgbClr val="FFFFFF"/>
            </a:contourClr>
          </a:sp3d>
        </p:spPr>
      </p:pic>
      <p:sp>
        <p:nvSpPr>
          <p:cNvPr id="80900" name="8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B1B77A7-894E-4829-990A-FCE68178ACB0}" type="slidenum">
              <a:rPr lang="tr-TR">
                <a:cs typeface="Arial" charset="0"/>
              </a:rPr>
              <a:pPr fontAlgn="base">
                <a:spcBef>
                  <a:spcPct val="0"/>
                </a:spcBef>
                <a:spcAft>
                  <a:spcPct val="0"/>
                </a:spcAft>
              </a:pPr>
              <a:t>22</a:t>
            </a:fld>
            <a:endParaRPr lang="tr-TR">
              <a:cs typeface="Arial" charset="0"/>
            </a:endParaRPr>
          </a:p>
        </p:txBody>
      </p:sp>
      <p:sp>
        <p:nvSpPr>
          <p:cNvPr id="80901" name="9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793D6E6-01ED-4A9A-BDE5-79A86E7C3B01}"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İçerik Yer Tutucusu 4"/>
          <p:cNvSpPr>
            <a:spLocks noGrp="1"/>
          </p:cNvSpPr>
          <p:nvPr>
            <p:ph idx="1"/>
          </p:nvPr>
        </p:nvSpPr>
        <p:spPr>
          <a:xfrm>
            <a:off x="395288" y="2636838"/>
            <a:ext cx="8424862" cy="2879725"/>
          </a:xfrm>
        </p:spPr>
        <p:txBody>
          <a:bodyPr/>
          <a:lstStyle/>
          <a:p>
            <a:pPr>
              <a:buFont typeface="Wingdings" pitchFamily="2" charset="2"/>
              <a:buChar char="Ø"/>
            </a:pPr>
            <a:r>
              <a:rPr lang="tr-TR" sz="2400" b="1" smtClean="0">
                <a:ea typeface="ＭＳ Ｐゴシック" pitchFamily="34" charset="-128"/>
              </a:rPr>
              <a:t>Adaylar ÖSYM tarafından belirlenen </a:t>
            </a:r>
            <a:r>
              <a:rPr lang="tr-TR" sz="2400" b="1" u="sng" smtClean="0">
                <a:solidFill>
                  <a:srgbClr val="FF0000"/>
                </a:solidFill>
                <a:ea typeface="ＭＳ Ｐゴシック" pitchFamily="34" charset="-128"/>
              </a:rPr>
              <a:t>sınav binaları ve salonları dışında</a:t>
            </a:r>
            <a:r>
              <a:rPr lang="tr-TR" sz="2400" b="1" smtClean="0">
                <a:ea typeface="ＭＳ Ｐゴシック" pitchFamily="34" charset="-128"/>
              </a:rPr>
              <a:t> başka bir yerde sınava alınamaz. Sınav görevlileri adayların sınava gireceği binalar ve salonlar ile ilgili Başkanlığın izni olmaksızın </a:t>
            </a:r>
            <a:r>
              <a:rPr lang="tr-TR" sz="2400" b="1" u="sng" smtClean="0">
                <a:solidFill>
                  <a:srgbClr val="FF0000"/>
                </a:solidFill>
                <a:ea typeface="ＭＳ Ｐゴシック" pitchFamily="34" charset="-128"/>
              </a:rPr>
              <a:t>değişiklik</a:t>
            </a:r>
            <a:r>
              <a:rPr lang="tr-TR" sz="2400" b="1" smtClean="0">
                <a:ea typeface="ＭＳ Ｐゴシック" pitchFamily="34" charset="-128"/>
              </a:rPr>
              <a:t> </a:t>
            </a:r>
            <a:r>
              <a:rPr lang="tr-TR" sz="2400" b="1" u="sng" smtClean="0">
                <a:solidFill>
                  <a:srgbClr val="FF0000"/>
                </a:solidFill>
                <a:ea typeface="ＭＳ Ｐゴシック" pitchFamily="34" charset="-128"/>
              </a:rPr>
              <a:t>yapamaz</a:t>
            </a:r>
            <a:r>
              <a:rPr lang="tr-TR" sz="2400" b="1" smtClean="0">
                <a:ea typeface="ＭＳ Ｐゴシック" pitchFamily="34" charset="-128"/>
              </a:rPr>
              <a:t>.</a:t>
            </a:r>
          </a:p>
          <a:p>
            <a:pPr>
              <a:buFont typeface="Wingdings" pitchFamily="2" charset="2"/>
              <a:buChar char="Ø"/>
            </a:pPr>
            <a:r>
              <a:rPr lang="tr-TR" sz="2400" b="1" smtClean="0">
                <a:ea typeface="ＭＳ Ｐゴシック" pitchFamily="34" charset="-128"/>
              </a:rPr>
              <a:t>Adaylar sınav binalarına güvenlik görevlilerince elle ve/veya teknik cihazlarla </a:t>
            </a:r>
            <a:r>
              <a:rPr lang="tr-TR" sz="2400" b="1" u="sng" smtClean="0">
                <a:solidFill>
                  <a:srgbClr val="FF0000"/>
                </a:solidFill>
                <a:ea typeface="ＭＳ Ｐゴシック" pitchFamily="34" charset="-128"/>
              </a:rPr>
              <a:t>aranılarak</a:t>
            </a:r>
            <a:r>
              <a:rPr lang="tr-TR" sz="2400" b="1" smtClean="0">
                <a:ea typeface="ＭＳ Ｐゴシック" pitchFamily="34" charset="-128"/>
              </a:rPr>
              <a:t>, güvenlik görevlilerince ve/veya sınav görevlilerince </a:t>
            </a:r>
            <a:r>
              <a:rPr lang="tr-TR" sz="2400" b="1" u="sng" smtClean="0">
                <a:solidFill>
                  <a:srgbClr val="FF0000"/>
                </a:solidFill>
                <a:ea typeface="ＭＳ Ｐゴシック" pitchFamily="34" charset="-128"/>
              </a:rPr>
              <a:t>istenen belgeler kontrol</a:t>
            </a:r>
            <a:r>
              <a:rPr lang="tr-TR" sz="2400" b="1" smtClean="0">
                <a:ea typeface="ＭＳ Ｐゴシック" pitchFamily="34" charset="-128"/>
              </a:rPr>
              <a:t> edilerek alınır.</a:t>
            </a:r>
          </a:p>
        </p:txBody>
      </p:sp>
      <p:sp>
        <p:nvSpPr>
          <p:cNvPr id="6" name="Başlık 1"/>
          <p:cNvSpPr txBox="1">
            <a:spLocks/>
          </p:cNvSpPr>
          <p:nvPr/>
        </p:nvSpPr>
        <p:spPr bwMode="auto">
          <a:xfrm>
            <a:off x="1835150" y="404813"/>
            <a:ext cx="6997700" cy="549275"/>
          </a:xfrm>
          <a:prstGeom prst="rect">
            <a:avLst/>
          </a:prstGeom>
          <a:noFill/>
          <a:extLst/>
        </p:spPr>
        <p:txBody>
          <a:bodyPr/>
          <a:lstStyle>
            <a:lvl1pPr algn="ctr" rtl="0" eaLnBrk="0" fontAlgn="base" hangingPunct="0">
              <a:spcBef>
                <a:spcPct val="0"/>
              </a:spcBef>
              <a:spcAft>
                <a:spcPct val="0"/>
              </a:spcAft>
              <a:defRPr sz="4400" kern="1200">
                <a:solidFill>
                  <a:schemeClr val="tx1"/>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defRPr/>
            </a:pPr>
            <a:r>
              <a:rPr lang="tr-TR" sz="2800" b="1" u="sng" dirty="0" smtClean="0">
                <a:solidFill>
                  <a:srgbClr val="FF0000"/>
                </a:solidFill>
                <a:latin typeface="+mn-lt"/>
              </a:rPr>
              <a:t>ADAYLARIN SINAV BİNASINA GİRİŞLERİ</a:t>
            </a:r>
            <a:endParaRPr lang="tr-TR" sz="2800" b="1" u="sng" dirty="0" smtClean="0">
              <a:solidFill>
                <a:srgbClr val="FF0000"/>
              </a:solidFill>
              <a:latin typeface="+mn-lt"/>
              <a:ea typeface="ＭＳ Ｐゴシック" pitchFamily="34" charset="-128"/>
            </a:endParaRPr>
          </a:p>
        </p:txBody>
      </p:sp>
      <p:sp>
        <p:nvSpPr>
          <p:cNvPr id="81923"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FCEBD53-5575-4308-B2CE-71DE19E6BA5E}" type="slidenum">
              <a:rPr lang="tr-TR">
                <a:cs typeface="Arial" charset="0"/>
              </a:rPr>
              <a:pPr fontAlgn="base">
                <a:spcBef>
                  <a:spcPct val="0"/>
                </a:spcBef>
                <a:spcAft>
                  <a:spcPct val="0"/>
                </a:spcAft>
              </a:pPr>
              <a:t>23</a:t>
            </a:fld>
            <a:endParaRPr lang="tr-TR">
              <a:cs typeface="Arial" charset="0"/>
            </a:endParaRPr>
          </a:p>
        </p:txBody>
      </p:sp>
      <p:sp>
        <p:nvSpPr>
          <p:cNvPr id="81924"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6FB4C47-6FA5-4423-8A3E-98D81975E555}" type="datetime1">
              <a:rPr lang="tr-TR">
                <a:cs typeface="Arial" charset="0"/>
              </a:rPr>
              <a:pPr fontAlgn="base">
                <a:spcBef>
                  <a:spcPct val="0"/>
                </a:spcBef>
                <a:spcAft>
                  <a:spcPct val="0"/>
                </a:spcAft>
              </a:pPr>
              <a:t>11.06.2013</a:t>
            </a:fld>
            <a:endParaRPr lang="tr-TR">
              <a:cs typeface="Arial" charset="0"/>
            </a:endParaRPr>
          </a:p>
        </p:txBody>
      </p:sp>
      <p:sp>
        <p:nvSpPr>
          <p:cNvPr id="2" name="Metin kutusu 1"/>
          <p:cNvSpPr txBox="1"/>
          <p:nvPr/>
        </p:nvSpPr>
        <p:spPr>
          <a:xfrm>
            <a:off x="565150" y="1220788"/>
            <a:ext cx="8039100" cy="1200150"/>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spAutoFit/>
          </a:bodyPr>
          <a:lstStyle/>
          <a:p>
            <a:pPr algn="just" fontAlgn="auto">
              <a:spcBef>
                <a:spcPts val="0"/>
              </a:spcBef>
              <a:spcAft>
                <a:spcPts val="0"/>
              </a:spcAft>
              <a:defRPr/>
            </a:pPr>
            <a:r>
              <a:rPr lang="tr-TR" sz="2400" b="1" dirty="0">
                <a:ea typeface="ＭＳ Ｐゴシック" pitchFamily="34" charset="-128"/>
              </a:rPr>
              <a:t>Adaylar, sınav salonlarına </a:t>
            </a:r>
            <a:r>
              <a:rPr lang="tr-TR" sz="2400" b="1" u="sng" dirty="0">
                <a:solidFill>
                  <a:srgbClr val="FF0000"/>
                </a:solidFill>
                <a:ea typeface="ＭＳ Ｐゴシック" pitchFamily="34" charset="-128"/>
              </a:rPr>
              <a:t>sınav görevlilerinden önce alınamaz</a:t>
            </a:r>
            <a:r>
              <a:rPr lang="tr-TR" sz="2400" b="1" dirty="0">
                <a:ea typeface="ＭＳ Ｐゴシック" pitchFamily="34" charset="-128"/>
              </a:rPr>
              <a:t>, sınav görevlilerinden önce salona alınmış aday varsa sınav görevlileri tarafından salon dışına çıkarılır</a:t>
            </a:r>
            <a:r>
              <a:rPr lang="tr-TR" sz="2400" b="1" dirty="0">
                <a:ea typeface="ＭＳ Ｐゴシック" pitchFamily="34" charset="-128"/>
              </a:rPr>
              <a:t>.</a:t>
            </a:r>
            <a:endParaRPr lang="tr-TR" sz="2400" dirty="0"/>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5" name="8 Grup"/>
          <p:cNvGrpSpPr>
            <a:grpSpLocks/>
          </p:cNvGrpSpPr>
          <p:nvPr/>
        </p:nvGrpSpPr>
        <p:grpSpPr bwMode="auto">
          <a:xfrm>
            <a:off x="323850" y="404813"/>
            <a:ext cx="8509000" cy="5903912"/>
            <a:chOff x="323528" y="405159"/>
            <a:chExt cx="8510521" cy="6336209"/>
          </a:xfrm>
        </p:grpSpPr>
        <p:grpSp>
          <p:nvGrpSpPr>
            <p:cNvPr id="82948" name="4 Grup"/>
            <p:cNvGrpSpPr>
              <a:grpSpLocks/>
            </p:cNvGrpSpPr>
            <p:nvPr/>
          </p:nvGrpSpPr>
          <p:grpSpPr bwMode="auto">
            <a:xfrm>
              <a:off x="323528" y="981110"/>
              <a:ext cx="8352929" cy="5760258"/>
              <a:chOff x="323528" y="981110"/>
              <a:chExt cx="8352929" cy="5760258"/>
            </a:xfrm>
          </p:grpSpPr>
          <p:pic>
            <p:nvPicPr>
              <p:cNvPr id="6" name="Picture 8" descr="C:\Users\busra.sen\Desktop\ÖSYS_Sunum\images (2).jpg"/>
              <p:cNvPicPr>
                <a:picLocks noChangeAspect="1" noChangeArrowheads="1"/>
              </p:cNvPicPr>
              <p:nvPr/>
            </p:nvPicPr>
            <p:blipFill>
              <a:blip r:embed="rId2" cstate="print">
                <a:extLst>
                  <a:ext uri="{BEBA8EAE-BF5A-486C-A8C5-ECC9F3942E4B}"/>
                </a:extLst>
              </a:blip>
              <a:srcRect/>
              <a:stretch>
                <a:fillRect/>
              </a:stretch>
            </p:blipFill>
            <p:spPr bwMode="auto">
              <a:xfrm>
                <a:off x="6804248" y="4873680"/>
                <a:ext cx="1872209" cy="1867688"/>
              </a:xfrm>
              <a:prstGeom prst="rect">
                <a:avLst/>
              </a:prstGeom>
              <a:noFill/>
              <a:ln w="9525">
                <a:noFill/>
                <a:miter lim="800000"/>
                <a:headEnd/>
                <a:tailEnd/>
              </a:ln>
              <a:effectLst>
                <a:glow rad="177800">
                  <a:schemeClr val="bg1">
                    <a:alpha val="0"/>
                  </a:schemeClr>
                </a:glow>
                <a:outerShdw blurRad="225425" dist="50800" dir="5220000" algn="ctr">
                  <a:srgbClr val="000000">
                    <a:alpha val="33000"/>
                  </a:srgbClr>
                </a:outerShdw>
              </a:effectLst>
              <a:scene3d>
                <a:camera prst="isometricOffAxis2Left"/>
                <a:lightRig rig="harsh" dir="t">
                  <a:rot lat="0" lon="0" rev="3000000"/>
                </a:lightRig>
              </a:scene3d>
              <a:sp3d extrusionH="254000" contourW="19050">
                <a:bevelT w="82550" h="44450" prst="angle"/>
                <a:bevelB w="82550" h="44450" prst="angle"/>
                <a:contourClr>
                  <a:srgbClr val="FFFFFF"/>
                </a:contourClr>
              </a:sp3d>
            </p:spPr>
          </p:pic>
          <p:sp>
            <p:nvSpPr>
              <p:cNvPr id="8" name="2 İçerik Yer Tutucusu"/>
              <p:cNvSpPr txBox="1">
                <a:spLocks/>
              </p:cNvSpPr>
              <p:nvPr/>
            </p:nvSpPr>
            <p:spPr bwMode="auto">
              <a:xfrm>
                <a:off x="323528" y="981023"/>
                <a:ext cx="8231071" cy="4894845"/>
              </a:xfrm>
              <a:prstGeom prst="rect">
                <a:avLst/>
              </a:prstGeom>
              <a:noFill/>
              <a:ln w="9525">
                <a:noFill/>
                <a:miter lim="800000"/>
                <a:headEnd/>
                <a:tailEnd/>
              </a:ln>
            </p:spPr>
            <p:txBody>
              <a:bodyPr/>
              <a:lstStyle/>
              <a:p>
                <a:pPr algn="ctr">
                  <a:spcBef>
                    <a:spcPct val="20000"/>
                  </a:spcBef>
                  <a:buFont typeface="Arial" charset="0"/>
                  <a:buNone/>
                </a:pPr>
                <a:r>
                  <a:rPr lang="tr-TR" sz="2400" b="1" u="sng">
                    <a:solidFill>
                      <a:srgbClr val="FF0000"/>
                    </a:solidFill>
                    <a:latin typeface="Calibri" pitchFamily="34" charset="0"/>
                    <a:ea typeface="ＭＳ Ｐゴシック" pitchFamily="34" charset="-128"/>
                  </a:rPr>
                  <a:t>Sınava Girerken Adayın Yanında Bulundurması</a:t>
                </a:r>
              </a:p>
              <a:p>
                <a:pPr algn="ctr">
                  <a:spcBef>
                    <a:spcPct val="20000"/>
                  </a:spcBef>
                  <a:buFont typeface="Arial" charset="0"/>
                  <a:buNone/>
                </a:pPr>
                <a:r>
                  <a:rPr lang="tr-TR" sz="2400" b="1" u="sng">
                    <a:solidFill>
                      <a:srgbClr val="FF0000"/>
                    </a:solidFill>
                    <a:latin typeface="Calibri" pitchFamily="34" charset="0"/>
                    <a:ea typeface="ＭＳ Ｐゴシック" pitchFamily="34" charset="-128"/>
                  </a:rPr>
                  <a:t>Yasak Olan Araç Gereç ve Eşyalar</a:t>
                </a:r>
              </a:p>
              <a:p>
                <a:pPr lvl="1" algn="just">
                  <a:spcBef>
                    <a:spcPct val="20000"/>
                  </a:spcBef>
                  <a:buFont typeface="Arial" charset="0"/>
                  <a:buNone/>
                </a:pPr>
                <a:r>
                  <a:rPr lang="tr-TR" sz="2400" b="1">
                    <a:latin typeface="Calibri" pitchFamily="34" charset="0"/>
                    <a:ea typeface="ＭＳ Ｐゴシック" pitchFamily="34" charset="-128"/>
                  </a:rPr>
                  <a:t>çanta, cüzdan, cep telefonu, saat, kablosuz iletişim sağlayan bluetooth vb. cihazlarla; kulaklık, kolye, küpe, </a:t>
                </a:r>
                <a:r>
                  <a:rPr lang="tr-TR" sz="2400" b="1">
                    <a:solidFill>
                      <a:srgbClr val="FF3300"/>
                    </a:solidFill>
                    <a:latin typeface="Calibri" pitchFamily="34" charset="0"/>
                    <a:ea typeface="ＭＳ Ｐゴシック" pitchFamily="34" charset="-128"/>
                  </a:rPr>
                  <a:t>yüzük (alyans hariç), </a:t>
                </a:r>
                <a:r>
                  <a:rPr lang="tr-TR" sz="2400" b="1">
                    <a:latin typeface="Calibri" pitchFamily="34" charset="0"/>
                    <a:ea typeface="ＭＳ Ｐゴシック" pitchFamily="34" charset="-128"/>
                  </a:rPr>
                  <a:t>bilezik, broş, anahtar, metal para gibi metal içerikli eşyalarla; her türlü elektronik/mekanik cihazla ve çağrı cihazı, telsiz, fotoğraf makinesi vb. araçlarla, cep bilgisayarı, saat, sözlük işlevi olan elektronik aygıt, hesap makinesi vb. her türlü bilgisayar özelliği bulunan cihazlarla,</a:t>
                </a:r>
              </a:p>
              <a:p>
                <a:pPr lvl="1" algn="just">
                  <a:spcBef>
                    <a:spcPct val="20000"/>
                  </a:spcBef>
                  <a:buFont typeface="Arial" charset="0"/>
                  <a:buNone/>
                </a:pPr>
                <a:r>
                  <a:rPr lang="tr-TR" sz="2400" b="1">
                    <a:latin typeface="Calibri" pitchFamily="34" charset="0"/>
                    <a:ea typeface="ＭＳ Ｐゴシック" pitchFamily="34" charset="-128"/>
                  </a:rPr>
                  <a:t>silah ve benzeri teçhizatla, kalem, silgi, kalemtıraş, müsvedde kâğıdı, defter, kitap, sözlük, pergel, açıölçer, cetvel vb. araçlarla gelmeleri </a:t>
                </a:r>
                <a:r>
                  <a:rPr lang="tr-TR" sz="2400" b="1" u="sng">
                    <a:latin typeface="Calibri" pitchFamily="34" charset="0"/>
                    <a:ea typeface="ＭＳ Ｐゴシック" pitchFamily="34" charset="-128"/>
                  </a:rPr>
                  <a:t>kesinlikle</a:t>
                </a:r>
                <a:r>
                  <a:rPr lang="tr-TR" sz="2400" b="1">
                    <a:latin typeface="Calibri" pitchFamily="34" charset="0"/>
                    <a:ea typeface="ＭＳ Ｐゴシック" pitchFamily="34" charset="-128"/>
                  </a:rPr>
                  <a:t> yasaktır.</a:t>
                </a:r>
              </a:p>
              <a:p>
                <a:pPr algn="just">
                  <a:spcBef>
                    <a:spcPct val="20000"/>
                  </a:spcBef>
                  <a:buFont typeface="Arial" charset="0"/>
                  <a:buNone/>
                </a:pPr>
                <a:r>
                  <a:rPr lang="tr-TR" sz="2400" b="1">
                    <a:solidFill>
                      <a:srgbClr val="FF0000"/>
                    </a:solidFill>
                    <a:latin typeface="Calibri" pitchFamily="34" charset="0"/>
                    <a:ea typeface="ＭＳ Ｐゴシック" pitchFamily="34" charset="-128"/>
                  </a:rPr>
                  <a:t>Sınav binaları/salonları ÖSYM tarafından </a:t>
                </a:r>
                <a:r>
                  <a:rPr lang="tr-TR" sz="2400" b="1">
                    <a:latin typeface="Calibri" pitchFamily="34" charset="0"/>
                    <a:ea typeface="ＭＳ Ｐゴシック" pitchFamily="34" charset="-128"/>
                  </a:rPr>
                  <a:t>kurulacak</a:t>
                </a:r>
                <a:r>
                  <a:rPr lang="tr-TR" sz="2400" b="1">
                    <a:solidFill>
                      <a:srgbClr val="FF0000"/>
                    </a:solidFill>
                    <a:latin typeface="Calibri" pitchFamily="34" charset="0"/>
                    <a:ea typeface="ＭＳ Ｐゴシック" pitchFamily="34" charset="-128"/>
                  </a:rPr>
                  <a:t> güvenlik kameraları ile izlenebilecektir. </a:t>
                </a:r>
              </a:p>
            </p:txBody>
          </p:sp>
        </p:grpSp>
        <p:sp>
          <p:nvSpPr>
            <p:cNvPr id="7" name="Başlık 1"/>
            <p:cNvSpPr txBox="1">
              <a:spLocks/>
            </p:cNvSpPr>
            <p:nvPr/>
          </p:nvSpPr>
          <p:spPr bwMode="auto">
            <a:xfrm>
              <a:off x="1835098" y="405159"/>
              <a:ext cx="6998951" cy="548604"/>
            </a:xfrm>
            <a:prstGeom prst="rect">
              <a:avLst/>
            </a:prstGeom>
            <a:noFill/>
            <a:extLst/>
          </p:spPr>
          <p:txBody>
            <a:bodyPr/>
            <a:lstStyle>
              <a:lvl1pPr algn="ctr" rtl="0" eaLnBrk="0" fontAlgn="base" hangingPunct="0">
                <a:spcBef>
                  <a:spcPct val="0"/>
                </a:spcBef>
                <a:spcAft>
                  <a:spcPct val="0"/>
                </a:spcAft>
                <a:defRPr sz="4400" kern="1200">
                  <a:solidFill>
                    <a:schemeClr val="tx1"/>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defRPr/>
              </a:pPr>
              <a:r>
                <a:rPr lang="tr-TR" sz="2800" b="1" u="sng" dirty="0" smtClean="0">
                  <a:solidFill>
                    <a:srgbClr val="FF0000"/>
                  </a:solidFill>
                  <a:latin typeface="+mn-lt"/>
                </a:rPr>
                <a:t>ADAYLARIN SINAV BİNASINA GİRİŞLERİ</a:t>
              </a:r>
              <a:endParaRPr lang="tr-TR" sz="2800" b="1" u="sng" dirty="0" smtClean="0">
                <a:solidFill>
                  <a:srgbClr val="FF0000"/>
                </a:solidFill>
                <a:latin typeface="+mn-lt"/>
                <a:ea typeface="ＭＳ Ｐゴシック" pitchFamily="34" charset="-128"/>
              </a:endParaRPr>
            </a:p>
          </p:txBody>
        </p:sp>
      </p:grpSp>
      <p:sp>
        <p:nvSpPr>
          <p:cNvPr id="82946" name="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91CE4BA-2606-422F-BC79-BF3FCF27B2F6}" type="datetime1">
              <a:rPr lang="tr-TR">
                <a:cs typeface="Arial" charset="0"/>
              </a:rPr>
              <a:pPr fontAlgn="base">
                <a:spcBef>
                  <a:spcPct val="0"/>
                </a:spcBef>
                <a:spcAft>
                  <a:spcPct val="0"/>
                </a:spcAft>
              </a:pPr>
              <a:t>11.06.2013</a:t>
            </a:fld>
            <a:endParaRPr lang="tr-TR">
              <a:cs typeface="Arial" charset="0"/>
            </a:endParaRPr>
          </a:p>
        </p:txBody>
      </p:sp>
      <p:sp>
        <p:nvSpPr>
          <p:cNvPr id="82947" name="9 Slayt Numarası Yer Tutucusu"/>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6939157-9309-431D-84BD-C12AFA06BABF}" type="slidenum">
              <a:rPr lang="tr-TR">
                <a:cs typeface="Arial" charset="0"/>
              </a:rPr>
              <a:pPr fontAlgn="base">
                <a:spcBef>
                  <a:spcPct val="0"/>
                </a:spcBef>
                <a:spcAft>
                  <a:spcPct val="0"/>
                </a:spcAft>
              </a:pPr>
              <a:t>24</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İçerik Yer Tutucusu 4"/>
          <p:cNvSpPr>
            <a:spLocks noGrp="1"/>
          </p:cNvSpPr>
          <p:nvPr>
            <p:ph idx="1"/>
          </p:nvPr>
        </p:nvSpPr>
        <p:spPr>
          <a:xfrm>
            <a:off x="539750" y="1196975"/>
            <a:ext cx="8064500" cy="4897438"/>
          </a:xfrm>
        </p:spPr>
        <p:txBody>
          <a:bodyPr/>
          <a:lstStyle/>
          <a:p>
            <a:pPr marL="0" indent="0">
              <a:buFont typeface="Arial" charset="0"/>
              <a:buNone/>
            </a:pPr>
            <a:r>
              <a:rPr lang="tr-TR" sz="2400" b="1" smtClean="0">
                <a:ea typeface="ＭＳ Ｐゴシック" pitchFamily="34" charset="-128"/>
              </a:rPr>
              <a:t>Adaylar, </a:t>
            </a:r>
            <a:r>
              <a:rPr lang="tr-TR" sz="2400" b="1" u="sng" smtClean="0">
                <a:ea typeface="ＭＳ Ｐゴシック" pitchFamily="34" charset="-128"/>
              </a:rPr>
              <a:t>sınava giriş belgesinde </a:t>
            </a:r>
            <a:r>
              <a:rPr lang="tr-TR" sz="2400" b="1" smtClean="0">
                <a:ea typeface="ＭＳ Ｐゴシック" pitchFamily="34" charset="-128"/>
              </a:rPr>
              <a:t>gösterilen; </a:t>
            </a:r>
          </a:p>
          <a:p>
            <a:pPr marL="400050" lvl="1" indent="0">
              <a:buFont typeface="Wingdings" pitchFamily="2" charset="2"/>
              <a:buChar char="Ø"/>
            </a:pPr>
            <a:r>
              <a:rPr lang="tr-TR" sz="2400" b="1" smtClean="0">
                <a:solidFill>
                  <a:srgbClr val="FF0000"/>
                </a:solidFill>
                <a:ea typeface="ＭＳ Ｐゴシック" pitchFamily="34" charset="-128"/>
              </a:rPr>
              <a:t> bina,</a:t>
            </a:r>
          </a:p>
          <a:p>
            <a:pPr marL="400050" lvl="1" indent="0">
              <a:buFont typeface="Wingdings" pitchFamily="2" charset="2"/>
              <a:buChar char="Ø"/>
            </a:pPr>
            <a:r>
              <a:rPr lang="tr-TR" sz="2400" b="1" smtClean="0">
                <a:solidFill>
                  <a:srgbClr val="FF0000"/>
                </a:solidFill>
                <a:ea typeface="ＭＳ Ｐゴシック" pitchFamily="34" charset="-128"/>
              </a:rPr>
              <a:t> salon, </a:t>
            </a:r>
          </a:p>
          <a:p>
            <a:pPr marL="400050" lvl="1" indent="0">
              <a:buFont typeface="Wingdings" pitchFamily="2" charset="2"/>
              <a:buChar char="Ø"/>
            </a:pPr>
            <a:r>
              <a:rPr lang="tr-TR" sz="2400" b="1" smtClean="0">
                <a:solidFill>
                  <a:srgbClr val="FF0000"/>
                </a:solidFill>
                <a:ea typeface="ＭＳ Ｐゴシック" pitchFamily="34" charset="-128"/>
              </a:rPr>
              <a:t> sınav tarihi ve saatinde </a:t>
            </a:r>
            <a:r>
              <a:rPr lang="tr-TR" sz="2400" b="1" smtClean="0">
                <a:ea typeface="ＭＳ Ｐゴシック" pitchFamily="34" charset="-128"/>
              </a:rPr>
              <a:t>sınavlara girmek zorundadır. </a:t>
            </a:r>
          </a:p>
          <a:p>
            <a:pPr marL="0" indent="0">
              <a:buFont typeface="Arial" charset="0"/>
              <a:buNone/>
            </a:pPr>
            <a:r>
              <a:rPr lang="tr-TR" sz="2400" b="1" smtClean="0">
                <a:ea typeface="ＭＳ Ｐゴシック" pitchFamily="34" charset="-128"/>
              </a:rPr>
              <a:t>ÖSYM tarafından Kılavuzla belirlenen saat ve sürelerden sonra gelen adaylar </a:t>
            </a:r>
            <a:r>
              <a:rPr lang="tr-TR" sz="2400" b="1" u="sng" smtClean="0">
                <a:ea typeface="ＭＳ Ｐゴシック" pitchFamily="34" charset="-128"/>
              </a:rPr>
              <a:t>sınavlara alınmaz</a:t>
            </a:r>
            <a:r>
              <a:rPr lang="tr-TR" sz="2400" b="1" smtClean="0">
                <a:ea typeface="ＭＳ Ｐゴシック" pitchFamily="34" charset="-128"/>
              </a:rPr>
              <a:t>. </a:t>
            </a:r>
          </a:p>
          <a:p>
            <a:pPr marL="0" indent="0">
              <a:buFont typeface="Arial" charset="0"/>
              <a:buNone/>
            </a:pPr>
            <a:r>
              <a:rPr lang="tr-TR" sz="2400" b="1" smtClean="0">
                <a:ea typeface="ＭＳ Ｐゴシック" pitchFamily="34" charset="-128"/>
              </a:rPr>
              <a:t>Kılavuz ve benzeri düzenlemelerle belirlenen sürelerden sonra geldiği için sınava alınmayan adaylar, sınava alınmamaları nedeniyle hiçbir </a:t>
            </a:r>
            <a:r>
              <a:rPr lang="tr-TR" sz="2400" b="1" u="sng" smtClean="0">
                <a:ea typeface="ＭＳ Ｐゴシック" pitchFamily="34" charset="-128"/>
              </a:rPr>
              <a:t>hak iddia edemezler. </a:t>
            </a:r>
          </a:p>
          <a:p>
            <a:pPr marL="0" indent="0" algn="just">
              <a:buFont typeface="Arial" charset="0"/>
              <a:buNone/>
            </a:pPr>
            <a:endParaRPr lang="tr-TR" sz="2400" b="1" smtClean="0">
              <a:latin typeface="Times New Roman" pitchFamily="18" charset="0"/>
              <a:ea typeface="ＭＳ Ｐゴシック" pitchFamily="34" charset="-128"/>
              <a:cs typeface="Times New Roman" pitchFamily="18" charset="0"/>
            </a:endParaRPr>
          </a:p>
        </p:txBody>
      </p:sp>
      <p:sp>
        <p:nvSpPr>
          <p:cNvPr id="5" name="Başlık 1"/>
          <p:cNvSpPr txBox="1">
            <a:spLocks/>
          </p:cNvSpPr>
          <p:nvPr/>
        </p:nvSpPr>
        <p:spPr bwMode="auto">
          <a:xfrm>
            <a:off x="1908175" y="404813"/>
            <a:ext cx="6997700" cy="549275"/>
          </a:xfrm>
          <a:prstGeom prst="rect">
            <a:avLst/>
          </a:prstGeom>
          <a:noFill/>
          <a:extLst/>
        </p:spPr>
        <p:txBody>
          <a:bodyPr/>
          <a:lstStyle>
            <a:lvl1pPr algn="ctr" rtl="0" eaLnBrk="0" fontAlgn="base" hangingPunct="0">
              <a:spcBef>
                <a:spcPct val="0"/>
              </a:spcBef>
              <a:spcAft>
                <a:spcPct val="0"/>
              </a:spcAft>
              <a:defRPr sz="4400" kern="1200">
                <a:solidFill>
                  <a:schemeClr val="tx1"/>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defRPr/>
            </a:pPr>
            <a:r>
              <a:rPr lang="tr-TR" sz="2800" b="1" u="sng" dirty="0" smtClean="0">
                <a:solidFill>
                  <a:srgbClr val="FF0000"/>
                </a:solidFill>
                <a:latin typeface="+mn-lt"/>
              </a:rPr>
              <a:t>ADAYLARIN SINAV BİNASINA GİRİŞLERİ</a:t>
            </a:r>
            <a:endParaRPr lang="tr-TR" sz="2800" b="1" u="sng" dirty="0" smtClean="0">
              <a:solidFill>
                <a:srgbClr val="FF0000"/>
              </a:solidFill>
              <a:latin typeface="+mn-lt"/>
              <a:ea typeface="ＭＳ Ｐゴシック" pitchFamily="34" charset="-128"/>
            </a:endParaRPr>
          </a:p>
        </p:txBody>
      </p:sp>
      <p:sp>
        <p:nvSpPr>
          <p:cNvPr id="84995"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1466F12-85B6-4F5F-9150-C680355F580E}" type="slidenum">
              <a:rPr lang="tr-TR">
                <a:cs typeface="Arial" charset="0"/>
              </a:rPr>
              <a:pPr fontAlgn="base">
                <a:spcBef>
                  <a:spcPct val="0"/>
                </a:spcBef>
                <a:spcAft>
                  <a:spcPct val="0"/>
                </a:spcAft>
              </a:pPr>
              <a:t>25</a:t>
            </a:fld>
            <a:endParaRPr lang="tr-TR">
              <a:cs typeface="Arial" charset="0"/>
            </a:endParaRPr>
          </a:p>
        </p:txBody>
      </p:sp>
      <p:sp>
        <p:nvSpPr>
          <p:cNvPr id="84996"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EAA65B5-5F03-4BAD-8DC9-C709C05B7CA3}"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İçerik Yer Tutucusu 4"/>
          <p:cNvSpPr>
            <a:spLocks noGrp="1"/>
          </p:cNvSpPr>
          <p:nvPr>
            <p:ph idx="1"/>
          </p:nvPr>
        </p:nvSpPr>
        <p:spPr>
          <a:xfrm>
            <a:off x="539750" y="1196975"/>
            <a:ext cx="8064500" cy="4679950"/>
          </a:xfrm>
        </p:spPr>
        <p:txBody>
          <a:bodyPr/>
          <a:lstStyle/>
          <a:p>
            <a:pPr marL="457200" indent="-457200" algn="just">
              <a:buFont typeface="Wingdings" pitchFamily="2" charset="2"/>
              <a:buChar char="Ø"/>
            </a:pPr>
            <a:r>
              <a:rPr lang="tr-TR" sz="2400" b="1" smtClean="0">
                <a:ea typeface="ＭＳ Ｐゴシック" pitchFamily="34" charset="-128"/>
              </a:rPr>
              <a:t>Sınav görevlileri, sınava giren adayın </a:t>
            </a:r>
            <a:r>
              <a:rPr lang="tr-TR" sz="2400" b="1" u="sng" smtClean="0">
                <a:solidFill>
                  <a:srgbClr val="FF0000"/>
                </a:solidFill>
                <a:ea typeface="ＭＳ Ｐゴシック" pitchFamily="34" charset="-128"/>
              </a:rPr>
              <a:t>Sınava Giriş Belgesi</a:t>
            </a:r>
            <a:r>
              <a:rPr lang="tr-TR" sz="2400" b="1" smtClean="0">
                <a:ea typeface="ＭＳ Ｐゴシック" pitchFamily="34" charset="-128"/>
              </a:rPr>
              <a:t> ile </a:t>
            </a:r>
            <a:r>
              <a:rPr lang="tr-TR" sz="2400" b="1" u="sng" smtClean="0">
                <a:solidFill>
                  <a:srgbClr val="FF0000"/>
                </a:solidFill>
                <a:ea typeface="ＭＳ Ｐゴシック" pitchFamily="34" charset="-128"/>
              </a:rPr>
              <a:t>Aday Kontrol Listesinde</a:t>
            </a:r>
            <a:r>
              <a:rPr lang="tr-TR" sz="2400" b="1" smtClean="0">
                <a:ea typeface="ＭＳ Ｐゴシック" pitchFamily="34" charset="-128"/>
              </a:rPr>
              <a:t> fotoğrafı bulunan aday olup olmadığını kontrol eder. </a:t>
            </a:r>
          </a:p>
          <a:p>
            <a:pPr marL="457200" indent="-457200" algn="just">
              <a:buFont typeface="Wingdings" pitchFamily="2" charset="2"/>
              <a:buChar char="Ø"/>
            </a:pPr>
            <a:r>
              <a:rPr lang="tr-TR" sz="2400" b="1" smtClean="0">
                <a:ea typeface="ＭＳ Ｐゴシック" pitchFamily="34" charset="-128"/>
              </a:rPr>
              <a:t>Sınava girecek adayın yüzü, </a:t>
            </a:r>
            <a:r>
              <a:rPr lang="tr-TR" sz="2400" b="1" u="sng" smtClean="0">
                <a:ea typeface="ＭＳ Ｐゴシック" pitchFamily="34" charset="-128"/>
              </a:rPr>
              <a:t>kimlik tespitini</a:t>
            </a:r>
            <a:r>
              <a:rPr lang="tr-TR" sz="2400" b="1" smtClean="0">
                <a:ea typeface="ＭＳ Ｐゴシック" pitchFamily="34" charset="-128"/>
              </a:rPr>
              <a:t> sağlayacak biçimde açık olacaktır. Koyu renk camlı gözlük, sakal, aşırı kilo kaybı, aşırı kilo alımı, yüze yapılan ve tanınmayı zorlaştıran estetik ve benzeri tıbbi operasyon gibi kimlik kontrolünü güçleştiren ve yanılmalara yol açan sebeplerden dolayı adayın kimliği hakkında sınav görevlisinin </a:t>
            </a:r>
            <a:r>
              <a:rPr lang="tr-TR" sz="2400" b="1" u="sng" smtClean="0">
                <a:solidFill>
                  <a:srgbClr val="FF0000"/>
                </a:solidFill>
                <a:ea typeface="ＭＳ Ｐゴシック" pitchFamily="34" charset="-128"/>
              </a:rPr>
              <a:t>şüpheye</a:t>
            </a:r>
            <a:r>
              <a:rPr lang="tr-TR" sz="2400" b="1" smtClean="0">
                <a:ea typeface="ＭＳ Ｐゴシック" pitchFamily="34" charset="-128"/>
              </a:rPr>
              <a:t> düşmesi durumunda, </a:t>
            </a:r>
            <a:r>
              <a:rPr lang="tr-TR" sz="2400" b="1" u="sng" smtClean="0">
                <a:ea typeface="ＭＳ Ｐゴシック" pitchFamily="34" charset="-128"/>
              </a:rPr>
              <a:t>bina sınav sorumlusu, güvenlik görevlileri ve varsa ÖSYM temsilcisinin de katılımıyla kimlik tespiti yapılır. </a:t>
            </a:r>
            <a:endParaRPr lang="tr-TR" sz="2400" b="1" u="sng" smtClean="0">
              <a:latin typeface="Times New Roman" pitchFamily="18" charset="0"/>
              <a:ea typeface="ＭＳ Ｐゴシック" pitchFamily="34" charset="-128"/>
              <a:cs typeface="Times New Roman" pitchFamily="18" charset="0"/>
            </a:endParaRPr>
          </a:p>
        </p:txBody>
      </p:sp>
      <p:sp>
        <p:nvSpPr>
          <p:cNvPr id="5" name="Başlık 1"/>
          <p:cNvSpPr txBox="1">
            <a:spLocks/>
          </p:cNvSpPr>
          <p:nvPr/>
        </p:nvSpPr>
        <p:spPr bwMode="auto">
          <a:xfrm>
            <a:off x="1835150" y="333375"/>
            <a:ext cx="6997700" cy="549275"/>
          </a:xfrm>
          <a:prstGeom prst="rect">
            <a:avLst/>
          </a:prstGeom>
          <a:noFill/>
          <a:extLst/>
        </p:spPr>
        <p:txBody>
          <a:bodyPr/>
          <a:lstStyle>
            <a:lvl1pPr algn="ctr" rtl="0" eaLnBrk="0" fontAlgn="base" hangingPunct="0">
              <a:spcBef>
                <a:spcPct val="0"/>
              </a:spcBef>
              <a:spcAft>
                <a:spcPct val="0"/>
              </a:spcAft>
              <a:defRPr sz="4400" kern="1200">
                <a:solidFill>
                  <a:schemeClr val="tx1"/>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defRPr/>
            </a:pPr>
            <a:r>
              <a:rPr lang="tr-TR" sz="2800" b="1" u="sng" dirty="0" smtClean="0">
                <a:solidFill>
                  <a:srgbClr val="FF0000"/>
                </a:solidFill>
                <a:latin typeface="+mn-lt"/>
              </a:rPr>
              <a:t>ADAYLARIN SINAV BİNASINA GİRİŞLERİ</a:t>
            </a:r>
            <a:endParaRPr lang="tr-TR" sz="2800" b="1" u="sng" dirty="0" smtClean="0">
              <a:solidFill>
                <a:srgbClr val="FF0000"/>
              </a:solidFill>
              <a:latin typeface="+mn-lt"/>
              <a:ea typeface="ＭＳ Ｐゴシック" pitchFamily="34" charset="-128"/>
            </a:endParaRPr>
          </a:p>
        </p:txBody>
      </p:sp>
      <p:sp>
        <p:nvSpPr>
          <p:cNvPr id="86019"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0A47AC-CECE-4435-8AFC-94B43FA51525}" type="slidenum">
              <a:rPr lang="tr-TR">
                <a:cs typeface="Arial" charset="0"/>
              </a:rPr>
              <a:pPr fontAlgn="base">
                <a:spcBef>
                  <a:spcPct val="0"/>
                </a:spcBef>
                <a:spcAft>
                  <a:spcPct val="0"/>
                </a:spcAft>
              </a:pPr>
              <a:t>26</a:t>
            </a:fld>
            <a:endParaRPr lang="tr-TR">
              <a:cs typeface="Arial" charset="0"/>
            </a:endParaRPr>
          </a:p>
        </p:txBody>
      </p:sp>
      <p:sp>
        <p:nvSpPr>
          <p:cNvPr id="86020"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028C87-AF7C-4131-9497-CD8C8A50E5E2}"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2 İçerik Yer Tutucusu"/>
          <p:cNvSpPr>
            <a:spLocks noGrp="1"/>
          </p:cNvSpPr>
          <p:nvPr>
            <p:ph idx="1"/>
          </p:nvPr>
        </p:nvSpPr>
        <p:spPr>
          <a:xfrm>
            <a:off x="252413" y="1125538"/>
            <a:ext cx="8640762" cy="5038725"/>
          </a:xfrm>
        </p:spPr>
        <p:txBody>
          <a:bodyPr rtlCol="0">
            <a:normAutofit/>
          </a:bodyPr>
          <a:lstStyle/>
          <a:p>
            <a:pPr fontAlgn="auto">
              <a:spcAft>
                <a:spcPts val="0"/>
              </a:spcAft>
              <a:buFont typeface="Wingdings" pitchFamily="2" charset="2"/>
              <a:buChar char="Ø"/>
              <a:defRPr/>
            </a:pPr>
            <a:r>
              <a:rPr lang="tr-TR" sz="2000" b="1" dirty="0" smtClean="0"/>
              <a:t>Adayın, Sınava Giriş Belgesindeki ve/veya Aday Kontrol Listesindeki fotoğrafına </a:t>
            </a:r>
            <a:r>
              <a:rPr lang="tr-TR" sz="2000" b="1" dirty="0" smtClean="0">
                <a:solidFill>
                  <a:srgbClr val="FF0000"/>
                </a:solidFill>
              </a:rPr>
              <a:t>benzerliği</a:t>
            </a:r>
            <a:r>
              <a:rPr lang="tr-TR" sz="2000" b="1" dirty="0" smtClean="0"/>
              <a:t> konusunda bir;</a:t>
            </a:r>
          </a:p>
          <a:p>
            <a:pPr marL="914400" lvl="1" indent="-457200" fontAlgn="auto">
              <a:spcAft>
                <a:spcPts val="0"/>
              </a:spcAft>
              <a:buFont typeface="Wingdings" pitchFamily="2" charset="2"/>
              <a:buChar char="Ø"/>
              <a:defRPr/>
            </a:pPr>
            <a:r>
              <a:rPr lang="tr-TR" sz="2000" b="1" dirty="0" smtClean="0"/>
              <a:t>kuşku, </a:t>
            </a:r>
          </a:p>
          <a:p>
            <a:pPr marL="914400" lvl="1" indent="-457200" fontAlgn="auto">
              <a:spcAft>
                <a:spcPts val="0"/>
              </a:spcAft>
              <a:buFont typeface="Wingdings" pitchFamily="2" charset="2"/>
              <a:buChar char="Ø"/>
              <a:defRPr/>
            </a:pPr>
            <a:r>
              <a:rPr lang="tr-TR" sz="2000" b="1" dirty="0" smtClean="0"/>
              <a:t>tereddüt,</a:t>
            </a:r>
          </a:p>
          <a:p>
            <a:pPr marL="914400" lvl="1" indent="-457200" fontAlgn="auto">
              <a:spcAft>
                <a:spcPts val="0"/>
              </a:spcAft>
              <a:buFont typeface="Wingdings" pitchFamily="2" charset="2"/>
              <a:buChar char="Ø"/>
              <a:defRPr/>
            </a:pPr>
            <a:r>
              <a:rPr lang="tr-TR" sz="2000" b="1" dirty="0" smtClean="0"/>
              <a:t>şüphe duyar fakat </a:t>
            </a:r>
            <a:r>
              <a:rPr lang="tr-TR" sz="2000" b="1" u="sng" dirty="0" smtClean="0">
                <a:solidFill>
                  <a:srgbClr val="FF0000"/>
                </a:solidFill>
              </a:rPr>
              <a:t>kesin karara varamaz iseniz,</a:t>
            </a:r>
            <a:endParaRPr lang="tr-TR" sz="2000" b="1" dirty="0" smtClean="0"/>
          </a:p>
          <a:p>
            <a:pPr marL="914400" lvl="1" indent="-457200" fontAlgn="auto">
              <a:spcAft>
                <a:spcPts val="0"/>
              </a:spcAft>
              <a:buFont typeface="Wingdings" pitchFamily="2" charset="2"/>
              <a:buChar char="Ø"/>
              <a:defRPr/>
            </a:pPr>
            <a:r>
              <a:rPr lang="tr-TR" sz="2000" b="1" dirty="0" smtClean="0"/>
              <a:t>belge/listedeki fotoğrafın baskı kalitesinin </a:t>
            </a:r>
            <a:r>
              <a:rPr lang="tr-TR" sz="2000" b="1" dirty="0" smtClean="0">
                <a:solidFill>
                  <a:srgbClr val="FF0000"/>
                </a:solidFill>
              </a:rPr>
              <a:t>bozuk</a:t>
            </a:r>
            <a:r>
              <a:rPr lang="tr-TR" sz="2000" b="1" dirty="0" smtClean="0"/>
              <a:t>, </a:t>
            </a:r>
            <a:r>
              <a:rPr lang="tr-TR" sz="2000" b="1" dirty="0" smtClean="0">
                <a:solidFill>
                  <a:srgbClr val="FF0000"/>
                </a:solidFill>
              </a:rPr>
              <a:t>kötü</a:t>
            </a:r>
            <a:r>
              <a:rPr lang="tr-TR" sz="2000" b="1" dirty="0" smtClean="0"/>
              <a:t> olması nedeniyle adayı </a:t>
            </a:r>
            <a:r>
              <a:rPr lang="tr-TR" sz="2000" b="1" dirty="0" smtClean="0">
                <a:solidFill>
                  <a:srgbClr val="FF0000"/>
                </a:solidFill>
              </a:rPr>
              <a:t>tanımakta güçlük çekerseniz </a:t>
            </a:r>
            <a:r>
              <a:rPr lang="tr-TR" sz="2000" b="1" dirty="0" smtClean="0"/>
              <a:t>sınav sonunda adaya boş bir kâğıt vererek, kendi el yazısıyla ve tükenmez kalemle kimliğini açıklayan aşağıdaki cümleleri yazdırarak imzalatınız. (Adı-soyadı, doğum yeri ve tarihi, ana-baba adı, okuduğu okul vb.) </a:t>
            </a:r>
          </a:p>
          <a:p>
            <a:pPr marL="514350" indent="-457200" fontAlgn="auto">
              <a:spcAft>
                <a:spcPts val="0"/>
              </a:spcAft>
              <a:buFont typeface="Wingdings" pitchFamily="2" charset="2"/>
              <a:buChar char="Ø"/>
              <a:defRPr/>
            </a:pPr>
            <a:r>
              <a:rPr lang="tr-TR" sz="2000" b="1" dirty="0" smtClean="0">
                <a:solidFill>
                  <a:srgbClr val="FF0000"/>
                </a:solidFill>
              </a:rPr>
              <a:t>“</a:t>
            </a:r>
            <a:r>
              <a:rPr lang="tr-TR" sz="2000" b="1" i="1" u="sng" dirty="0" smtClean="0">
                <a:solidFill>
                  <a:srgbClr val="FF0000"/>
                </a:solidFill>
              </a:rPr>
              <a:t>ÖSYM’ye bir hafta içerisinde güncel ve istenilen nitelikte bir fotoğrafımı ulaştıracağımı kabul ve taahhüt ederim. Fotoğrafımı ulaştıramadığım durumda sınavımın geçersiz sayılacağını kabul ediyorum</a:t>
            </a:r>
            <a:r>
              <a:rPr lang="tr-TR" sz="2000" b="1" dirty="0" smtClean="0">
                <a:solidFill>
                  <a:srgbClr val="FF0000"/>
                </a:solidFill>
              </a:rPr>
              <a:t>.” </a:t>
            </a:r>
          </a:p>
          <a:p>
            <a:pPr marL="514350" indent="-457200" fontAlgn="auto">
              <a:spcAft>
                <a:spcPts val="0"/>
              </a:spcAft>
              <a:buFont typeface="Wingdings" pitchFamily="2" charset="2"/>
              <a:buChar char="Ø"/>
              <a:defRPr/>
            </a:pPr>
            <a:r>
              <a:rPr lang="tr-TR" sz="2000" b="1" dirty="0" smtClean="0"/>
              <a:t>Bu yazıyı ve adayın Sınava Giriş Belgesini Salon Sınav Tutanağına ekleyiniz. </a:t>
            </a:r>
            <a:endParaRPr lang="tr-TR" sz="2000" b="1" u="sng" dirty="0" smtClean="0">
              <a:ea typeface="ＭＳ Ｐゴシック" pitchFamily="34" charset="-128"/>
            </a:endParaRPr>
          </a:p>
        </p:txBody>
      </p:sp>
      <p:sp>
        <p:nvSpPr>
          <p:cNvPr id="5" name="Başlık 1"/>
          <p:cNvSpPr txBox="1">
            <a:spLocks/>
          </p:cNvSpPr>
          <p:nvPr/>
        </p:nvSpPr>
        <p:spPr bwMode="auto">
          <a:xfrm>
            <a:off x="1835150" y="404813"/>
            <a:ext cx="6997700" cy="549275"/>
          </a:xfrm>
          <a:prstGeom prst="rect">
            <a:avLst/>
          </a:prstGeom>
          <a:noFill/>
          <a:extLst/>
        </p:spPr>
        <p:txBody>
          <a:bodyPr/>
          <a:lstStyle>
            <a:lvl1pPr algn="ctr" rtl="0" eaLnBrk="0" fontAlgn="base" hangingPunct="0">
              <a:spcBef>
                <a:spcPct val="0"/>
              </a:spcBef>
              <a:spcAft>
                <a:spcPct val="0"/>
              </a:spcAft>
              <a:defRPr sz="4400" kern="1200">
                <a:solidFill>
                  <a:schemeClr val="tx1"/>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defRPr/>
            </a:pPr>
            <a:r>
              <a:rPr lang="tr-TR" sz="2800" b="1" u="sng" dirty="0" smtClean="0">
                <a:solidFill>
                  <a:srgbClr val="FF0000"/>
                </a:solidFill>
                <a:latin typeface="+mn-lt"/>
              </a:rPr>
              <a:t>ADAYLARIN SINAV BİNASINA GİRİŞLERİ</a:t>
            </a:r>
            <a:endParaRPr lang="tr-TR" sz="2800" b="1" u="sng" dirty="0" smtClean="0">
              <a:solidFill>
                <a:srgbClr val="FF0000"/>
              </a:solidFill>
              <a:latin typeface="+mn-lt"/>
              <a:ea typeface="ＭＳ Ｐゴシック" pitchFamily="34" charset="-128"/>
            </a:endParaRPr>
          </a:p>
        </p:txBody>
      </p:sp>
      <p:sp>
        <p:nvSpPr>
          <p:cNvPr id="87043" name="5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64DF5A-5CCA-4B96-AB4F-1C5178D0CFD2}" type="slidenum">
              <a:rPr lang="tr-TR">
                <a:cs typeface="Arial" charset="0"/>
              </a:rPr>
              <a:pPr fontAlgn="base">
                <a:spcBef>
                  <a:spcPct val="0"/>
                </a:spcBef>
                <a:spcAft>
                  <a:spcPct val="0"/>
                </a:spcAft>
              </a:pPr>
              <a:t>27</a:t>
            </a:fld>
            <a:endParaRPr lang="tr-TR">
              <a:cs typeface="Arial" charset="0"/>
            </a:endParaRPr>
          </a:p>
        </p:txBody>
      </p:sp>
      <p:sp>
        <p:nvSpPr>
          <p:cNvPr id="87044"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AFE336F-C805-4B82-B26F-EADE4318DEED}"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İçerik Yer Tutucusu 4"/>
          <p:cNvSpPr>
            <a:spLocks noGrp="1"/>
          </p:cNvSpPr>
          <p:nvPr>
            <p:ph idx="1"/>
          </p:nvPr>
        </p:nvSpPr>
        <p:spPr>
          <a:xfrm>
            <a:off x="250825" y="1268413"/>
            <a:ext cx="8642350" cy="4537075"/>
          </a:xfrm>
        </p:spPr>
        <p:txBody>
          <a:bodyPr/>
          <a:lstStyle/>
          <a:p>
            <a:pPr marL="0" indent="0" algn="just">
              <a:buFont typeface="Arial" charset="0"/>
              <a:buNone/>
            </a:pPr>
            <a:r>
              <a:rPr lang="tr-TR" sz="2400" b="1" smtClean="0">
                <a:ea typeface="ＭＳ Ｐゴシック" pitchFamily="34" charset="-128"/>
              </a:rPr>
              <a:t>Adayın yanında </a:t>
            </a:r>
            <a:r>
              <a:rPr lang="tr-TR" sz="2400" b="1" u="sng" smtClean="0">
                <a:solidFill>
                  <a:srgbClr val="FF0000"/>
                </a:solidFill>
                <a:ea typeface="ＭＳ Ｐゴシック" pitchFamily="34" charset="-128"/>
              </a:rPr>
              <a:t>yeni çekilmiş vesikalık bir fotoğrafı </a:t>
            </a:r>
            <a:r>
              <a:rPr lang="tr-TR" sz="2400" b="1" smtClean="0">
                <a:ea typeface="ＭＳ Ｐゴシック" pitchFamily="34" charset="-128"/>
              </a:rPr>
              <a:t>varsa fotoğrafı da yazıya eklenir. Yanında yeni çekilmiş vesikalık bir fotoğrafı bulunmayan adaya, son altı ay içinde kendisini kolaylıkla tanıtabilecek şekilde çekilmiş vesikalık bir fotoğrafını sınavdan sonraki en geç 10 gün içinde Başkanlığa elden ya da iadeli taahhütlü olarak posta ile ulaştırması, bunu yapmadığı takdirde sınavının geçersiz sayılacağı belirtilir. </a:t>
            </a:r>
          </a:p>
          <a:p>
            <a:pPr marL="0" indent="0" algn="just">
              <a:buFont typeface="Arial" charset="0"/>
              <a:buNone/>
            </a:pPr>
            <a:r>
              <a:rPr lang="tr-TR" sz="2400" b="1" smtClean="0">
                <a:ea typeface="ＭＳ Ｐゴシック" pitchFamily="34" charset="-128"/>
              </a:rPr>
              <a:t>Bu ifadeler, adayın el yazısı ile yazdığı yazıya da yazdırılır. </a:t>
            </a:r>
          </a:p>
          <a:p>
            <a:pPr marL="0" indent="0" algn="just">
              <a:buFont typeface="Arial" charset="0"/>
              <a:buNone/>
            </a:pPr>
            <a:r>
              <a:rPr lang="tr-TR" sz="2400" b="1" smtClean="0">
                <a:ea typeface="ＭＳ Ｐゴシック" pitchFamily="34" charset="-128"/>
              </a:rPr>
              <a:t>İlgili hakkında karar, </a:t>
            </a:r>
            <a:r>
              <a:rPr lang="tr-TR" sz="2400" b="1" u="sng" smtClean="0">
                <a:solidFill>
                  <a:srgbClr val="FF0000"/>
                </a:solidFill>
                <a:ea typeface="ＭＳ Ｐゴシック" pitchFamily="34" charset="-128"/>
              </a:rPr>
              <a:t>Yönetim Kurulunca </a:t>
            </a:r>
            <a:r>
              <a:rPr lang="tr-TR" sz="2400" b="1" smtClean="0">
                <a:ea typeface="ＭＳ Ｐゴシック" pitchFamily="34" charset="-128"/>
              </a:rPr>
              <a:t>verilir. </a:t>
            </a:r>
          </a:p>
          <a:p>
            <a:pPr marL="0" indent="0" algn="just">
              <a:buFont typeface="Arial" charset="0"/>
              <a:buNone/>
            </a:pPr>
            <a:r>
              <a:rPr lang="tr-TR" sz="2400" b="1" smtClean="0">
                <a:ea typeface="ＭＳ Ｐゴシック" pitchFamily="34" charset="-128"/>
              </a:rPr>
              <a:t>Aday, bu süre içerisinde başka bir kimlik belgesi ve fotoğrafını göndermez ise adayın sınavı Yönetim Kurulunca </a:t>
            </a:r>
            <a:r>
              <a:rPr lang="tr-TR" sz="2400" b="1" u="sng" smtClean="0">
                <a:solidFill>
                  <a:srgbClr val="FF0000"/>
                </a:solidFill>
                <a:ea typeface="ＭＳ Ｐゴシック" pitchFamily="34" charset="-128"/>
              </a:rPr>
              <a:t>geçersiz sayılır. </a:t>
            </a:r>
          </a:p>
          <a:p>
            <a:pPr marL="0" indent="0" algn="just">
              <a:buFont typeface="Arial" charset="0"/>
              <a:buNone/>
            </a:pPr>
            <a:endParaRPr lang="tr-TR" sz="2400" b="1" smtClean="0">
              <a:latin typeface="Times New Roman" pitchFamily="18" charset="0"/>
              <a:ea typeface="ＭＳ Ｐゴシック" pitchFamily="34" charset="-128"/>
              <a:cs typeface="Times New Roman" pitchFamily="18" charset="0"/>
            </a:endParaRPr>
          </a:p>
        </p:txBody>
      </p:sp>
      <p:sp>
        <p:nvSpPr>
          <p:cNvPr id="5" name="Başlık 1"/>
          <p:cNvSpPr txBox="1">
            <a:spLocks/>
          </p:cNvSpPr>
          <p:nvPr/>
        </p:nvSpPr>
        <p:spPr bwMode="auto">
          <a:xfrm>
            <a:off x="1835150" y="404813"/>
            <a:ext cx="6997700" cy="549275"/>
          </a:xfrm>
          <a:prstGeom prst="rect">
            <a:avLst/>
          </a:prstGeom>
          <a:noFill/>
          <a:extLst/>
        </p:spPr>
        <p:txBody>
          <a:bodyPr/>
          <a:lstStyle>
            <a:lvl1pPr algn="ctr" rtl="0" eaLnBrk="0" fontAlgn="base" hangingPunct="0">
              <a:spcBef>
                <a:spcPct val="0"/>
              </a:spcBef>
              <a:spcAft>
                <a:spcPct val="0"/>
              </a:spcAft>
              <a:defRPr sz="4400" kern="1200">
                <a:solidFill>
                  <a:schemeClr val="tx1"/>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defRPr/>
            </a:pPr>
            <a:r>
              <a:rPr lang="tr-TR" sz="2800" b="1" u="sng" dirty="0" smtClean="0">
                <a:solidFill>
                  <a:srgbClr val="FF0000"/>
                </a:solidFill>
                <a:latin typeface="+mn-lt"/>
              </a:rPr>
              <a:t>ADAYLARIN SINAV BİNASINA GİRİŞLERİ</a:t>
            </a:r>
            <a:endParaRPr lang="tr-TR" sz="2800" b="1" u="sng" dirty="0" smtClean="0">
              <a:solidFill>
                <a:srgbClr val="FF0000"/>
              </a:solidFill>
              <a:latin typeface="+mn-lt"/>
              <a:ea typeface="ＭＳ Ｐゴシック" pitchFamily="34" charset="-128"/>
            </a:endParaRPr>
          </a:p>
        </p:txBody>
      </p:sp>
      <p:sp>
        <p:nvSpPr>
          <p:cNvPr id="88067"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E7B6AD7-DE99-49EF-9FB0-2A81F45FE76D}" type="slidenum">
              <a:rPr lang="tr-TR">
                <a:cs typeface="Arial" charset="0"/>
              </a:rPr>
              <a:pPr fontAlgn="base">
                <a:spcBef>
                  <a:spcPct val="0"/>
                </a:spcBef>
                <a:spcAft>
                  <a:spcPct val="0"/>
                </a:spcAft>
              </a:pPr>
              <a:t>28</a:t>
            </a:fld>
            <a:endParaRPr lang="tr-TR">
              <a:cs typeface="Arial" charset="0"/>
            </a:endParaRPr>
          </a:p>
        </p:txBody>
      </p:sp>
      <p:sp>
        <p:nvSpPr>
          <p:cNvPr id="88068"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C8AA56-16F4-40B7-8CE3-1CA60B0C0FEE}"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İçerik Yer Tutucusu 4"/>
          <p:cNvSpPr>
            <a:spLocks noGrp="1"/>
          </p:cNvSpPr>
          <p:nvPr>
            <p:ph idx="1"/>
          </p:nvPr>
        </p:nvSpPr>
        <p:spPr>
          <a:xfrm>
            <a:off x="179388" y="1268413"/>
            <a:ext cx="8642350" cy="4681537"/>
          </a:xfrm>
        </p:spPr>
        <p:txBody>
          <a:bodyPr/>
          <a:lstStyle/>
          <a:p>
            <a:pPr marL="0" indent="0" algn="just">
              <a:buFont typeface="Arial" charset="0"/>
              <a:buNone/>
            </a:pPr>
            <a:r>
              <a:rPr lang="tr-TR" sz="2400" b="1" smtClean="0">
                <a:ea typeface="ＭＳ Ｐゴシック" pitchFamily="34" charset="-128"/>
              </a:rPr>
              <a:t>Sınav görevlisi, sınava giren adayın </a:t>
            </a:r>
            <a:r>
              <a:rPr lang="tr-TR" sz="2400" b="1" u="sng" smtClean="0">
                <a:solidFill>
                  <a:srgbClr val="FF0000"/>
                </a:solidFill>
                <a:ea typeface="ＭＳ Ｐゴシック" pitchFamily="34" charset="-128"/>
              </a:rPr>
              <a:t>sınava giriş belgesi</a:t>
            </a:r>
            <a:r>
              <a:rPr lang="tr-TR" sz="2400" b="1" smtClean="0">
                <a:ea typeface="ＭＳ Ｐゴシック" pitchFamily="34" charset="-128"/>
              </a:rPr>
              <a:t> ile </a:t>
            </a:r>
            <a:r>
              <a:rPr lang="tr-TR" sz="2400" b="1" u="sng" smtClean="0">
                <a:solidFill>
                  <a:srgbClr val="FF0000"/>
                </a:solidFill>
                <a:ea typeface="ＭＳ Ｐゴシック" pitchFamily="34" charset="-128"/>
              </a:rPr>
              <a:t>aday kontrol listesinde </a:t>
            </a:r>
            <a:r>
              <a:rPr lang="tr-TR" sz="2400" b="1" smtClean="0">
                <a:ea typeface="ＭＳ Ｐゴシック" pitchFamily="34" charset="-128"/>
              </a:rPr>
              <a:t>fotoğrafı bulunan </a:t>
            </a:r>
            <a:r>
              <a:rPr lang="tr-TR" sz="2400" b="1" u="sng" smtClean="0">
                <a:solidFill>
                  <a:srgbClr val="FF0000"/>
                </a:solidFill>
                <a:ea typeface="ＭＳ Ｐゴシック" pitchFamily="34" charset="-128"/>
              </a:rPr>
              <a:t>kişi olmadığı konusunda kesin bir yargıya varırsa;</a:t>
            </a:r>
            <a:r>
              <a:rPr lang="tr-TR" sz="2400" b="1" smtClean="0">
                <a:ea typeface="ＭＳ Ｐゴシック" pitchFamily="34" charset="-128"/>
              </a:rPr>
              <a:t> bina sınav sorumlusu ile binadaki güvenlik görevlilerine durumu bildirir, olay sınavda kullanılan salon bilgi formuna işlenir, aday ve yerine giren kişinin kimlik ve adres bilgileri tespit edilerek haklarında </a:t>
            </a:r>
            <a:r>
              <a:rPr lang="tr-TR" sz="2400" b="1" u="sng" smtClean="0">
                <a:solidFill>
                  <a:srgbClr val="FF0000"/>
                </a:solidFill>
                <a:ea typeface="ＭＳ Ｐゴシック" pitchFamily="34" charset="-128"/>
              </a:rPr>
              <a:t>iki nüsha tutanak tutulur ve adayın sınavı iptal edilir</a:t>
            </a:r>
            <a:r>
              <a:rPr lang="tr-TR" sz="2400" b="1" smtClean="0">
                <a:ea typeface="ＭＳ Ｐゴシック" pitchFamily="34" charset="-128"/>
              </a:rPr>
              <a:t>. </a:t>
            </a:r>
          </a:p>
          <a:p>
            <a:pPr marL="0" indent="0" algn="just">
              <a:buFont typeface="Arial" charset="0"/>
              <a:buNone/>
            </a:pPr>
            <a:r>
              <a:rPr lang="tr-TR" sz="2400" b="1" smtClean="0">
                <a:ea typeface="ＭＳ Ｐゴシック" pitchFamily="34" charset="-128"/>
              </a:rPr>
              <a:t>Tutanağın bir nüshası ve kişi, güvenlik görevlilerine teslim edilir. Aday ve yerine giren kişi hakkında </a:t>
            </a:r>
            <a:r>
              <a:rPr lang="tr-TR" sz="2400" b="1" u="sng" smtClean="0">
                <a:solidFill>
                  <a:srgbClr val="FF0000"/>
                </a:solidFill>
                <a:ea typeface="ＭＳ Ｐゴシック" pitchFamily="34" charset="-128"/>
              </a:rPr>
              <a:t>yasal işlem</a:t>
            </a:r>
            <a:r>
              <a:rPr lang="tr-TR" sz="2400" b="1" smtClean="0">
                <a:solidFill>
                  <a:srgbClr val="FF0000"/>
                </a:solidFill>
                <a:ea typeface="ＭＳ Ｐゴシック" pitchFamily="34" charset="-128"/>
              </a:rPr>
              <a:t> </a:t>
            </a:r>
            <a:r>
              <a:rPr lang="tr-TR" sz="2400" b="1" smtClean="0">
                <a:ea typeface="ＭＳ Ｐゴシック" pitchFamily="34" charset="-128"/>
              </a:rPr>
              <a:t>başlatılır. Tutanağın ikinci nüshası ise Başkanlığa gönderilir.</a:t>
            </a:r>
          </a:p>
          <a:p>
            <a:pPr marL="0" indent="0" algn="just">
              <a:buFont typeface="Arial" charset="0"/>
              <a:buNone/>
            </a:pPr>
            <a:r>
              <a:rPr lang="tr-TR" sz="2400" b="1" smtClean="0">
                <a:solidFill>
                  <a:srgbClr val="FF0000"/>
                </a:solidFill>
                <a:ea typeface="ＭＳ Ｐゴシック" pitchFamily="34" charset="-128"/>
              </a:rPr>
              <a:t>Kişi sınav sorularını görmüş ise </a:t>
            </a:r>
            <a:r>
              <a:rPr lang="tr-TR" sz="2400" b="1" u="sng" smtClean="0">
                <a:solidFill>
                  <a:srgbClr val="FF0000"/>
                </a:solidFill>
                <a:ea typeface="ＭＳ Ｐゴシック" pitchFamily="34" charset="-128"/>
              </a:rPr>
              <a:t>sınav bitene kadar</a:t>
            </a:r>
            <a:r>
              <a:rPr lang="tr-TR" sz="2400" b="1" smtClean="0">
                <a:solidFill>
                  <a:srgbClr val="FF0000"/>
                </a:solidFill>
                <a:ea typeface="ＭＳ Ｐゴシック" pitchFamily="34" charset="-128"/>
              </a:rPr>
              <a:t> sınav binasından çıkartılmaz.</a:t>
            </a:r>
          </a:p>
          <a:p>
            <a:pPr marL="0" indent="0" algn="just">
              <a:buFont typeface="Arial" charset="0"/>
              <a:buNone/>
            </a:pPr>
            <a:endParaRPr lang="tr-TR" sz="2400" b="1" smtClean="0">
              <a:latin typeface="Times New Roman" pitchFamily="18" charset="0"/>
              <a:ea typeface="ＭＳ Ｐゴシック" pitchFamily="34" charset="-128"/>
              <a:cs typeface="Times New Roman" pitchFamily="18" charset="0"/>
            </a:endParaRPr>
          </a:p>
        </p:txBody>
      </p:sp>
      <p:sp>
        <p:nvSpPr>
          <p:cNvPr id="5" name="Başlık 1"/>
          <p:cNvSpPr txBox="1">
            <a:spLocks/>
          </p:cNvSpPr>
          <p:nvPr/>
        </p:nvSpPr>
        <p:spPr bwMode="auto">
          <a:xfrm>
            <a:off x="1908175" y="404813"/>
            <a:ext cx="6997700" cy="549275"/>
          </a:xfrm>
          <a:prstGeom prst="rect">
            <a:avLst/>
          </a:prstGeom>
          <a:noFill/>
          <a:extLst/>
        </p:spPr>
        <p:txBody>
          <a:bodyPr/>
          <a:lstStyle>
            <a:lvl1pPr algn="ctr" rtl="0" eaLnBrk="0" fontAlgn="base" hangingPunct="0">
              <a:spcBef>
                <a:spcPct val="0"/>
              </a:spcBef>
              <a:spcAft>
                <a:spcPct val="0"/>
              </a:spcAft>
              <a:defRPr sz="4400" kern="1200">
                <a:solidFill>
                  <a:schemeClr val="tx1"/>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defRPr/>
            </a:pPr>
            <a:r>
              <a:rPr lang="tr-TR" sz="2800" b="1" u="sng" dirty="0" smtClean="0">
                <a:solidFill>
                  <a:srgbClr val="FF0000"/>
                </a:solidFill>
                <a:latin typeface="+mn-lt"/>
              </a:rPr>
              <a:t>ADAYLARIN SINAV BİNASINA GİRİŞLERİ</a:t>
            </a:r>
            <a:endParaRPr lang="tr-TR" sz="2800" b="1" u="sng" dirty="0" smtClean="0">
              <a:solidFill>
                <a:srgbClr val="FF0000"/>
              </a:solidFill>
              <a:latin typeface="+mn-lt"/>
              <a:ea typeface="ＭＳ Ｐゴシック" pitchFamily="34" charset="-128"/>
            </a:endParaRPr>
          </a:p>
        </p:txBody>
      </p:sp>
      <p:sp>
        <p:nvSpPr>
          <p:cNvPr id="89091"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FB4FEDA-0202-407F-97F6-D207B46D0B71}" type="slidenum">
              <a:rPr lang="tr-TR">
                <a:cs typeface="Arial" charset="0"/>
              </a:rPr>
              <a:pPr fontAlgn="base">
                <a:spcBef>
                  <a:spcPct val="0"/>
                </a:spcBef>
                <a:spcAft>
                  <a:spcPct val="0"/>
                </a:spcAft>
              </a:pPr>
              <a:t>29</a:t>
            </a:fld>
            <a:endParaRPr lang="tr-TR">
              <a:cs typeface="Arial" charset="0"/>
            </a:endParaRPr>
          </a:p>
        </p:txBody>
      </p:sp>
      <p:sp>
        <p:nvSpPr>
          <p:cNvPr id="89092"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70153A-3702-49EC-964F-80CD32A73A82}"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Başlık"/>
          <p:cNvSpPr>
            <a:spLocks noGrp="1"/>
          </p:cNvSpPr>
          <p:nvPr>
            <p:ph type="title"/>
          </p:nvPr>
        </p:nvSpPr>
        <p:spPr>
          <a:xfrm>
            <a:off x="1979613" y="333375"/>
            <a:ext cx="6877050" cy="692150"/>
          </a:xfrm>
          <a:extLst/>
        </p:spPr>
        <p:txBody>
          <a:bodyPr rtlCol="0" anchor="t">
            <a:normAutofit/>
          </a:bodyPr>
          <a:lstStyle/>
          <a:p>
            <a:pPr algn="r" fontAlgn="auto">
              <a:spcAft>
                <a:spcPts val="0"/>
              </a:spcAft>
              <a:defRPr/>
            </a:pPr>
            <a:r>
              <a:rPr lang="tr-TR" sz="2800" b="1" u="sng" dirty="0" smtClean="0">
                <a:solidFill>
                  <a:srgbClr val="FF0000"/>
                </a:solidFill>
                <a:latin typeface="+mn-lt"/>
                <a:ea typeface="ＭＳ Ｐゴシック" pitchFamily="34" charset="-128"/>
              </a:rPr>
              <a:t>SALON BAŞKANI GÖREV VE YETKİLERİ</a:t>
            </a:r>
          </a:p>
        </p:txBody>
      </p:sp>
      <p:sp>
        <p:nvSpPr>
          <p:cNvPr id="41986" name="2 İçerik Yer Tutucusu"/>
          <p:cNvSpPr>
            <a:spLocks noGrp="1"/>
          </p:cNvSpPr>
          <p:nvPr>
            <p:ph idx="1"/>
          </p:nvPr>
        </p:nvSpPr>
        <p:spPr>
          <a:xfrm>
            <a:off x="611188" y="1196975"/>
            <a:ext cx="8064500" cy="3240088"/>
          </a:xfrm>
        </p:spPr>
        <p:txBody>
          <a:bodyPr/>
          <a:lstStyle/>
          <a:p>
            <a:pPr algn="just">
              <a:buFont typeface="Arial" charset="0"/>
              <a:buNone/>
            </a:pPr>
            <a:r>
              <a:rPr lang="tr-TR" sz="2400" smtClean="0">
                <a:ea typeface="ＭＳ Ｐゴシック" pitchFamily="34" charset="-128"/>
              </a:rPr>
              <a:t>    </a:t>
            </a:r>
            <a:r>
              <a:rPr lang="tr-TR" sz="2400" b="1" smtClean="0">
                <a:solidFill>
                  <a:srgbClr val="FF0000"/>
                </a:solidFill>
                <a:ea typeface="ＭＳ Ｐゴシック" pitchFamily="34" charset="-128"/>
              </a:rPr>
              <a:t>Sınavın, salonda </a:t>
            </a:r>
            <a:r>
              <a:rPr lang="tr-TR" sz="2400" b="1" u="sng" smtClean="0">
                <a:solidFill>
                  <a:srgbClr val="FF0000"/>
                </a:solidFill>
                <a:ea typeface="ＭＳ Ｐゴシック" pitchFamily="34" charset="-128"/>
              </a:rPr>
              <a:t>kurallara uygun </a:t>
            </a:r>
            <a:r>
              <a:rPr lang="tr-TR" sz="2400" b="1" smtClean="0">
                <a:solidFill>
                  <a:srgbClr val="FF0000"/>
                </a:solidFill>
                <a:ea typeface="ＭＳ Ｐゴシック" pitchFamily="34" charset="-128"/>
              </a:rPr>
              <a:t>biçimde uygulanması yetki sorumluluğu Salon Başkanına verilmiştir. </a:t>
            </a:r>
          </a:p>
          <a:p>
            <a:pPr algn="just">
              <a:buFont typeface="Wingdings" pitchFamily="2" charset="2"/>
              <a:buChar char="Ø"/>
            </a:pPr>
            <a:r>
              <a:rPr lang="tr-TR" sz="2400" b="1" smtClean="0">
                <a:ea typeface="ＭＳ Ｐゴシック" pitchFamily="34" charset="-128"/>
              </a:rPr>
              <a:t>Sınavdan 1 saat önce adaylar sınav binasına alınmaya başlanacağından, sınav günü sınavın başlama saatinden </a:t>
            </a:r>
            <a:r>
              <a:rPr lang="tr-TR" sz="2400" b="1" u="sng" smtClean="0">
                <a:solidFill>
                  <a:srgbClr val="FF0000"/>
                </a:solidFill>
                <a:ea typeface="ＭＳ Ｐゴシック" pitchFamily="34" charset="-128"/>
              </a:rPr>
              <a:t>en az 1 saat 15 dakika </a:t>
            </a:r>
            <a:r>
              <a:rPr lang="tr-TR" sz="2400" b="1" smtClean="0">
                <a:ea typeface="ＭＳ Ｐゴシック" pitchFamily="34" charset="-128"/>
              </a:rPr>
              <a:t>önce görevli olduğu binada bulunmaları zorunludur. </a:t>
            </a:r>
          </a:p>
          <a:p>
            <a:pPr algn="just">
              <a:buFont typeface="Wingdings" pitchFamily="2" charset="2"/>
              <a:buChar char="Ø"/>
            </a:pPr>
            <a:r>
              <a:rPr lang="tr-TR" sz="2400" b="1" smtClean="0">
                <a:ea typeface="ＭＳ Ｐゴシック" pitchFamily="34" charset="-128"/>
              </a:rPr>
              <a:t>Adaylar sınav salonlarına girmeden önce görev yapacakları sınav salonunda bulunurlar</a:t>
            </a:r>
            <a:r>
              <a:rPr lang="tr-TR" sz="2400" smtClean="0">
                <a:ea typeface="ＭＳ Ｐゴシック" pitchFamily="34" charset="-128"/>
              </a:rPr>
              <a:t>.</a:t>
            </a:r>
          </a:p>
          <a:p>
            <a:endParaRPr lang="tr-TR" sz="2400" smtClean="0">
              <a:ea typeface="ＭＳ Ｐゴシック" pitchFamily="34" charset="-128"/>
            </a:endParaRPr>
          </a:p>
        </p:txBody>
      </p:sp>
      <p:sp>
        <p:nvSpPr>
          <p:cNvPr id="41987" name="4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B8F69A2-944E-4BE1-A646-22C4063E01C8}" type="slidenum">
              <a:rPr lang="tr-TR">
                <a:cs typeface="Arial" charset="0"/>
              </a:rPr>
              <a:pPr fontAlgn="base">
                <a:spcBef>
                  <a:spcPct val="0"/>
                </a:spcBef>
                <a:spcAft>
                  <a:spcPct val="0"/>
                </a:spcAft>
              </a:pPr>
              <a:t>3</a:t>
            </a:fld>
            <a:endParaRPr lang="tr-TR">
              <a:cs typeface="Arial" charset="0"/>
            </a:endParaRPr>
          </a:p>
        </p:txBody>
      </p:sp>
      <p:sp>
        <p:nvSpPr>
          <p:cNvPr id="41988"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D92C12B-CBEF-4D24-92C6-B2395AA7BD9E}"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İçerik Yer Tutucusu 4"/>
          <p:cNvSpPr>
            <a:spLocks noGrp="1"/>
          </p:cNvSpPr>
          <p:nvPr>
            <p:ph idx="1"/>
          </p:nvPr>
        </p:nvSpPr>
        <p:spPr>
          <a:xfrm>
            <a:off x="250825" y="1268413"/>
            <a:ext cx="8642350" cy="4635500"/>
          </a:xfrm>
        </p:spPr>
        <p:txBody>
          <a:bodyPr/>
          <a:lstStyle/>
          <a:p>
            <a:pPr marL="0" indent="0" algn="just">
              <a:buFont typeface="Arial" charset="0"/>
              <a:buNone/>
            </a:pPr>
            <a:r>
              <a:rPr lang="tr-TR" sz="2400" b="1" smtClean="0">
                <a:ea typeface="ＭＳ Ｐゴシック" pitchFamily="34" charset="-128"/>
              </a:rPr>
              <a:t>Sınav sırasında her ne sebeple olursa olsun adaylar </a:t>
            </a:r>
            <a:r>
              <a:rPr lang="tr-TR" sz="2400" b="1" u="sng" smtClean="0">
                <a:solidFill>
                  <a:srgbClr val="FF0000"/>
                </a:solidFill>
                <a:ea typeface="ＭＳ Ｐゴシック" pitchFamily="34" charset="-128"/>
              </a:rPr>
              <a:t>tuvalet ve benzeri ihtiyaçları</a:t>
            </a:r>
            <a:r>
              <a:rPr lang="tr-TR" sz="2400" b="1" smtClean="0">
                <a:solidFill>
                  <a:srgbClr val="FF0000"/>
                </a:solidFill>
                <a:ea typeface="ＭＳ Ｐゴシック" pitchFamily="34" charset="-128"/>
              </a:rPr>
              <a:t> </a:t>
            </a:r>
            <a:r>
              <a:rPr lang="tr-TR" sz="2400" b="1" smtClean="0">
                <a:ea typeface="ＭＳ Ｐゴシック" pitchFamily="34" charset="-128"/>
              </a:rPr>
              <a:t>için kısa bir süre için de olsa </a:t>
            </a:r>
            <a:r>
              <a:rPr lang="tr-TR" sz="2400" b="1" u="sng" smtClean="0">
                <a:solidFill>
                  <a:srgbClr val="FF0000"/>
                </a:solidFill>
                <a:ea typeface="ＭＳ Ｐゴシック" pitchFamily="34" charset="-128"/>
              </a:rPr>
              <a:t>sınav salonundan çıkamaz</a:t>
            </a:r>
            <a:r>
              <a:rPr lang="tr-TR" sz="2400" b="1" smtClean="0">
                <a:ea typeface="ＭＳ Ｐゴシック" pitchFamily="34" charset="-128"/>
              </a:rPr>
              <a:t>.</a:t>
            </a:r>
          </a:p>
          <a:p>
            <a:pPr marL="0" indent="0" algn="just">
              <a:buFont typeface="Arial" charset="0"/>
              <a:buNone/>
            </a:pPr>
            <a:r>
              <a:rPr lang="tr-TR" sz="2400" b="1" smtClean="0">
                <a:ea typeface="ＭＳ Ｐゴシック" pitchFamily="34" charset="-128"/>
              </a:rPr>
              <a:t>Sınav salonundan çıkan aday </a:t>
            </a:r>
            <a:r>
              <a:rPr lang="tr-TR" sz="2400" b="1" u="sng" smtClean="0">
                <a:solidFill>
                  <a:srgbClr val="FF0000"/>
                </a:solidFill>
                <a:ea typeface="ＭＳ Ｐゴシック" pitchFamily="34" charset="-128"/>
              </a:rPr>
              <a:t>kesinlikle</a:t>
            </a:r>
            <a:r>
              <a:rPr lang="tr-TR" sz="2400" b="1" smtClean="0">
                <a:ea typeface="ＭＳ Ｐゴシック" pitchFamily="34" charset="-128"/>
              </a:rPr>
              <a:t> bir daha sınav salonuna alınmaz.</a:t>
            </a:r>
          </a:p>
          <a:p>
            <a:pPr marL="0" indent="0" algn="just">
              <a:buFont typeface="Arial" charset="0"/>
              <a:buNone/>
            </a:pPr>
            <a:r>
              <a:rPr lang="tr-TR" sz="2400" b="1" smtClean="0">
                <a:ea typeface="ＭＳ Ｐゴシック" pitchFamily="34" charset="-128"/>
              </a:rPr>
              <a:t>Sağlık nedeniyle sınav süresince tuvalet ihtiyacı olanlar, bu durumlarını belirtir geçerli sağlık kurulu raporunu ilgili sınava ait kılavuzunda belirtilen sürede veya Başkanlıkça belirlenen ek sürelerde Başkanlığa bildirmek zorundadır. Bu durumda olan adaylar kendilerinin ayrı bir salonda sınava alınmalarını talep edebilirler. Durumunu bildirmeyen adayların sınav salonları görevliler tarafından değiştirilmez. </a:t>
            </a:r>
            <a:endParaRPr lang="tr-TR" sz="2500" b="1" smtClean="0">
              <a:latin typeface="Times New Roman" pitchFamily="18" charset="0"/>
              <a:ea typeface="ＭＳ Ｐゴシック" pitchFamily="34" charset="-128"/>
              <a:cs typeface="Times New Roman" pitchFamily="18" charset="0"/>
            </a:endParaRPr>
          </a:p>
        </p:txBody>
      </p:sp>
      <p:sp>
        <p:nvSpPr>
          <p:cNvPr id="5" name="Başlık 1"/>
          <p:cNvSpPr txBox="1">
            <a:spLocks/>
          </p:cNvSpPr>
          <p:nvPr/>
        </p:nvSpPr>
        <p:spPr bwMode="auto">
          <a:xfrm>
            <a:off x="1692275" y="404813"/>
            <a:ext cx="6997700" cy="549275"/>
          </a:xfrm>
          <a:prstGeom prst="rect">
            <a:avLst/>
          </a:prstGeom>
          <a:noFill/>
          <a:extLst/>
        </p:spPr>
        <p:txBody>
          <a:bodyPr/>
          <a:lstStyle>
            <a:lvl1pPr algn="ctr" rtl="0" eaLnBrk="0" fontAlgn="base" hangingPunct="0">
              <a:spcBef>
                <a:spcPct val="0"/>
              </a:spcBef>
              <a:spcAft>
                <a:spcPct val="0"/>
              </a:spcAft>
              <a:defRPr sz="4400" kern="1200">
                <a:solidFill>
                  <a:schemeClr val="tx1"/>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itchFamily="-106" charset="-128"/>
                <a:cs typeface="ＭＳ Ｐゴシック" pitchFamily="-106"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defRPr/>
            </a:pPr>
            <a:r>
              <a:rPr lang="tr-TR" sz="2800" b="1" u="sng" dirty="0" smtClean="0">
                <a:solidFill>
                  <a:srgbClr val="FF0000"/>
                </a:solidFill>
                <a:latin typeface="+mn-lt"/>
              </a:rPr>
              <a:t>ADAYLARIN SINAV BİNASINA GİRİŞLERİ</a:t>
            </a:r>
            <a:endParaRPr lang="tr-TR" sz="2800" b="1" u="sng" dirty="0" smtClean="0">
              <a:solidFill>
                <a:srgbClr val="FF0000"/>
              </a:solidFill>
              <a:latin typeface="+mn-lt"/>
              <a:ea typeface="ＭＳ Ｐゴシック" pitchFamily="34" charset="-128"/>
            </a:endParaRPr>
          </a:p>
        </p:txBody>
      </p:sp>
      <p:sp>
        <p:nvSpPr>
          <p:cNvPr id="90115"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AA8B17-B786-4970-AC4D-6B640091D746}" type="slidenum">
              <a:rPr lang="tr-TR">
                <a:cs typeface="Arial" charset="0"/>
              </a:rPr>
              <a:pPr fontAlgn="base">
                <a:spcBef>
                  <a:spcPct val="0"/>
                </a:spcBef>
                <a:spcAft>
                  <a:spcPct val="0"/>
                </a:spcAft>
              </a:pPr>
              <a:t>30</a:t>
            </a:fld>
            <a:endParaRPr lang="tr-TR">
              <a:cs typeface="Arial" charset="0"/>
            </a:endParaRPr>
          </a:p>
        </p:txBody>
      </p:sp>
      <p:sp>
        <p:nvSpPr>
          <p:cNvPr id="90116"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DE8789-9C1F-4F32-84A5-0E2F2B3AC915}"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Başlık 1"/>
          <p:cNvSpPr>
            <a:spLocks noGrp="1"/>
          </p:cNvSpPr>
          <p:nvPr>
            <p:ph type="title"/>
          </p:nvPr>
        </p:nvSpPr>
        <p:spPr>
          <a:xfrm>
            <a:off x="1835150" y="404813"/>
            <a:ext cx="6997700" cy="981075"/>
          </a:xfrm>
          <a:extLst/>
        </p:spPr>
        <p:txBody>
          <a:bodyPr rtlCol="0" anchor="t">
            <a:normAutofit/>
          </a:bodyPr>
          <a:lstStyle/>
          <a:p>
            <a:pPr algn="r" fontAlgn="auto">
              <a:spcAft>
                <a:spcPts val="0"/>
              </a:spcAft>
              <a:defRPr/>
            </a:pPr>
            <a:r>
              <a:rPr lang="tr-TR" sz="2800" b="1" u="sng" dirty="0" smtClean="0">
                <a:solidFill>
                  <a:srgbClr val="FF0000"/>
                </a:solidFill>
                <a:latin typeface="+mn-lt"/>
              </a:rPr>
              <a:t>SINAV SALONLARINDA VE </a:t>
            </a:r>
            <a:br>
              <a:rPr lang="tr-TR" sz="2800" b="1" u="sng" dirty="0" smtClean="0">
                <a:solidFill>
                  <a:srgbClr val="FF0000"/>
                </a:solidFill>
                <a:latin typeface="+mn-lt"/>
              </a:rPr>
            </a:br>
            <a:r>
              <a:rPr lang="tr-TR" sz="2800" b="1" u="sng" dirty="0" smtClean="0">
                <a:solidFill>
                  <a:srgbClr val="FF0000"/>
                </a:solidFill>
                <a:latin typeface="+mn-lt"/>
              </a:rPr>
              <a:t>BİNALARDA YAPILACAK KONTROLLER</a:t>
            </a:r>
            <a:endParaRPr lang="tr-TR" sz="2800" b="1" u="sng" dirty="0" smtClean="0">
              <a:solidFill>
                <a:srgbClr val="FF0000"/>
              </a:solidFill>
              <a:latin typeface="+mn-lt"/>
              <a:ea typeface="ＭＳ Ｐゴシック" pitchFamily="34" charset="-128"/>
            </a:endParaRPr>
          </a:p>
        </p:txBody>
      </p:sp>
      <p:sp>
        <p:nvSpPr>
          <p:cNvPr id="92162" name="İçerik Yer Tutucusu 4"/>
          <p:cNvSpPr>
            <a:spLocks noGrp="1"/>
          </p:cNvSpPr>
          <p:nvPr>
            <p:ph idx="1"/>
          </p:nvPr>
        </p:nvSpPr>
        <p:spPr>
          <a:xfrm>
            <a:off x="323850" y="1557338"/>
            <a:ext cx="8496300" cy="3600450"/>
          </a:xfrm>
        </p:spPr>
        <p:txBody>
          <a:bodyPr/>
          <a:lstStyle/>
          <a:p>
            <a:pPr marL="0" indent="0">
              <a:buFont typeface="Arial" charset="0"/>
              <a:buNone/>
            </a:pPr>
            <a:r>
              <a:rPr lang="tr-TR" sz="2400" b="1" u="sng" smtClean="0">
                <a:solidFill>
                  <a:srgbClr val="FF0000"/>
                </a:solidFill>
                <a:ea typeface="ＭＳ Ｐゴシック" pitchFamily="34" charset="-128"/>
              </a:rPr>
              <a:t>Sınav başlamadan önce;</a:t>
            </a:r>
          </a:p>
          <a:p>
            <a:pPr marL="0" indent="0">
              <a:buFont typeface="Arial" charset="0"/>
              <a:buNone/>
            </a:pPr>
            <a:r>
              <a:rPr lang="tr-TR" sz="2400" b="1" smtClean="0">
                <a:ea typeface="ＭＳ Ｐゴシック" pitchFamily="34" charset="-128"/>
              </a:rPr>
              <a:t>salon başkanı ve gözetmenlerce adayların </a:t>
            </a:r>
            <a:r>
              <a:rPr lang="tr-TR" sz="2400" b="1" smtClean="0">
                <a:solidFill>
                  <a:srgbClr val="FF0000"/>
                </a:solidFill>
                <a:ea typeface="ＭＳ Ｐゴシック" pitchFamily="34" charset="-128"/>
              </a:rPr>
              <a:t>Özel Kimlik Belgesi </a:t>
            </a:r>
            <a:r>
              <a:rPr lang="tr-TR" sz="2400" b="1" smtClean="0">
                <a:ea typeface="ＭＳ Ｐゴシック" pitchFamily="34" charset="-128"/>
              </a:rPr>
              <a:t>ve </a:t>
            </a:r>
            <a:r>
              <a:rPr lang="tr-TR" sz="2400" b="1" smtClean="0">
                <a:solidFill>
                  <a:srgbClr val="FF0000"/>
                </a:solidFill>
                <a:ea typeface="ＭＳ Ｐゴシック" pitchFamily="34" charset="-128"/>
              </a:rPr>
              <a:t>Sınava Giriş Belgesi </a:t>
            </a:r>
            <a:r>
              <a:rPr lang="tr-TR" sz="2400" b="1" smtClean="0">
                <a:ea typeface="ＭＳ Ｐゴシック" pitchFamily="34" charset="-128"/>
              </a:rPr>
              <a:t>kontrol edilir. </a:t>
            </a:r>
          </a:p>
          <a:p>
            <a:pPr marL="0" indent="0">
              <a:buFont typeface="Arial" charset="0"/>
              <a:buNone/>
            </a:pPr>
            <a:r>
              <a:rPr lang="tr-TR" sz="2400" b="1" smtClean="0">
                <a:ea typeface="ＭＳ Ｐゴシック" pitchFamily="34" charset="-128"/>
              </a:rPr>
              <a:t>Sınava giriş belgeleri kontrol edilirken her adayın </a:t>
            </a:r>
            <a:r>
              <a:rPr lang="tr-TR" sz="2400" b="1" u="sng" smtClean="0">
                <a:solidFill>
                  <a:srgbClr val="FF0000"/>
                </a:solidFill>
                <a:ea typeface="ＭＳ Ｐゴシック" pitchFamily="34" charset="-128"/>
              </a:rPr>
              <a:t>yüzüne</a:t>
            </a:r>
            <a:r>
              <a:rPr lang="tr-TR" sz="2400" b="1" smtClean="0">
                <a:ea typeface="ＭＳ Ｐゴシック" pitchFamily="34" charset="-128"/>
              </a:rPr>
              <a:t> iyice bakılarak adayı belgedeki </a:t>
            </a:r>
            <a:r>
              <a:rPr lang="tr-TR" sz="2400" b="1" u="sng" smtClean="0">
                <a:ea typeface="ＭＳ Ｐゴシック" pitchFamily="34" charset="-128"/>
              </a:rPr>
              <a:t>fotoğraf ve nüfus cüzdanındaki/pasaportundaki fotoğrafla karşılaştırmaları sınav güvenliği açısından zorunludur.</a:t>
            </a:r>
            <a:endParaRPr lang="tr-TR" sz="2400" b="1" smtClean="0">
              <a:ea typeface="ＭＳ Ｐゴシック" pitchFamily="34" charset="-128"/>
            </a:endParaRPr>
          </a:p>
          <a:p>
            <a:pPr marL="0" indent="0">
              <a:buFont typeface="Arial" charset="0"/>
              <a:buNone/>
            </a:pPr>
            <a:r>
              <a:rPr lang="tr-TR" sz="2400" b="1" u="sng" smtClean="0">
                <a:solidFill>
                  <a:srgbClr val="FF0000"/>
                </a:solidFill>
                <a:ea typeface="ＭＳ Ｐゴシック" pitchFamily="34" charset="-128"/>
              </a:rPr>
              <a:t>Bu iki belge yanında bulunmayan aday sınav salonuna alınmaz.</a:t>
            </a:r>
          </a:p>
        </p:txBody>
      </p:sp>
      <p:sp>
        <p:nvSpPr>
          <p:cNvPr id="92163" name="5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EC616B3-1864-43AF-9A93-D4692278B994}" type="slidenum">
              <a:rPr lang="tr-TR">
                <a:cs typeface="Arial" charset="0"/>
              </a:rPr>
              <a:pPr fontAlgn="base">
                <a:spcBef>
                  <a:spcPct val="0"/>
                </a:spcBef>
                <a:spcAft>
                  <a:spcPct val="0"/>
                </a:spcAft>
              </a:pPr>
              <a:t>31</a:t>
            </a:fld>
            <a:endParaRPr lang="tr-TR">
              <a:cs typeface="Arial" charset="0"/>
            </a:endParaRPr>
          </a:p>
        </p:txBody>
      </p:sp>
      <p:sp>
        <p:nvSpPr>
          <p:cNvPr id="92164"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30EAF29-FB8A-4BE5-B6B7-094088C3B462}"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İçerik Yer Tutucusu 4"/>
          <p:cNvSpPr>
            <a:spLocks noGrp="1"/>
          </p:cNvSpPr>
          <p:nvPr>
            <p:ph idx="1"/>
          </p:nvPr>
        </p:nvSpPr>
        <p:spPr>
          <a:xfrm>
            <a:off x="323850" y="1700213"/>
            <a:ext cx="8496300" cy="2952750"/>
          </a:xfrm>
        </p:spPr>
        <p:txBody>
          <a:bodyPr/>
          <a:lstStyle/>
          <a:p>
            <a:pPr marL="514350" indent="-514350" algn="just">
              <a:buFont typeface="Arial" charset="0"/>
              <a:buNone/>
            </a:pPr>
            <a:r>
              <a:rPr lang="tr-TR" sz="2400" b="1" u="sng" smtClean="0">
                <a:solidFill>
                  <a:srgbClr val="FF0000"/>
                </a:solidFill>
                <a:ea typeface="ＭＳ Ｐゴシック" pitchFamily="34" charset="-128"/>
              </a:rPr>
              <a:t>Sınav esnasında;</a:t>
            </a:r>
          </a:p>
          <a:p>
            <a:pPr marL="514350" indent="-514350" algn="just">
              <a:buFont typeface="Arial" charset="0"/>
              <a:buNone/>
            </a:pPr>
            <a:r>
              <a:rPr lang="tr-TR" sz="2400" b="1" u="sng" smtClean="0">
                <a:ea typeface="ＭＳ Ｐゴシック" pitchFamily="34" charset="-128"/>
              </a:rPr>
              <a:t>sınav düzenini </a:t>
            </a:r>
            <a:r>
              <a:rPr lang="tr-TR" sz="2400" b="1" smtClean="0">
                <a:ea typeface="ＭＳ Ｐゴシック" pitchFamily="34" charset="-128"/>
              </a:rPr>
              <a:t>bozan, sınav evrakını alan, yırtan, çalan veya teslim etmeyen adaylar bina sınav sorumlusunca sınavdan men edilebilir ve işlem yapmak üzere bina güvenlik görevlileri nezaretinde tutanak </a:t>
            </a:r>
            <a:r>
              <a:rPr lang="tr-TR" sz="2400" b="1" u="sng" smtClean="0">
                <a:ea typeface="ＭＳ Ｐゴシック" pitchFamily="34" charset="-128"/>
              </a:rPr>
              <a:t>düzenlenerek sınav binasında güvenli bir yerde sınav bitene kadar tutulur</a:t>
            </a:r>
            <a:r>
              <a:rPr lang="tr-TR" sz="2400" b="1" smtClean="0">
                <a:ea typeface="ＭＳ Ｐゴシック" pitchFamily="34" charset="-128"/>
              </a:rPr>
              <a:t>. </a:t>
            </a:r>
            <a:r>
              <a:rPr lang="tr-TR" sz="2400" b="1" u="sng" smtClean="0">
                <a:ea typeface="ＭＳ Ｐゴシック" pitchFamily="34" charset="-128"/>
              </a:rPr>
              <a:t>Bu kişiler hakkında 6114 sayılı Kanun hükümleri uyarınca işlem yapılır.</a:t>
            </a:r>
            <a:endParaRPr lang="tr-TR" sz="2400" b="1" smtClean="0">
              <a:ea typeface="ＭＳ Ｐゴシック" pitchFamily="34" charset="-128"/>
            </a:endParaRPr>
          </a:p>
        </p:txBody>
      </p:sp>
      <p:sp>
        <p:nvSpPr>
          <p:cNvPr id="5" name="Başlık 1"/>
          <p:cNvSpPr>
            <a:spLocks noGrp="1"/>
          </p:cNvSpPr>
          <p:nvPr>
            <p:ph type="title"/>
          </p:nvPr>
        </p:nvSpPr>
        <p:spPr>
          <a:xfrm>
            <a:off x="1908175" y="404813"/>
            <a:ext cx="6997700" cy="981075"/>
          </a:xfrm>
          <a:extLst/>
        </p:spPr>
        <p:txBody>
          <a:bodyPr rtlCol="0" anchor="t">
            <a:normAutofit/>
          </a:bodyPr>
          <a:lstStyle/>
          <a:p>
            <a:pPr algn="r" fontAlgn="auto">
              <a:spcAft>
                <a:spcPts val="0"/>
              </a:spcAft>
              <a:defRPr/>
            </a:pPr>
            <a:r>
              <a:rPr lang="tr-TR" sz="2800" b="1" u="sng" dirty="0" smtClean="0">
                <a:solidFill>
                  <a:srgbClr val="FF0000"/>
                </a:solidFill>
                <a:latin typeface="+mn-lt"/>
              </a:rPr>
              <a:t>SINAV SALONLARINDA VE </a:t>
            </a:r>
            <a:br>
              <a:rPr lang="tr-TR" sz="2800" b="1" u="sng" dirty="0" smtClean="0">
                <a:solidFill>
                  <a:srgbClr val="FF0000"/>
                </a:solidFill>
                <a:latin typeface="+mn-lt"/>
              </a:rPr>
            </a:br>
            <a:r>
              <a:rPr lang="tr-TR" sz="2800" b="1" u="sng" dirty="0" smtClean="0">
                <a:solidFill>
                  <a:srgbClr val="FF0000"/>
                </a:solidFill>
                <a:latin typeface="+mn-lt"/>
              </a:rPr>
              <a:t>BİNALARDA YAPILACAK KONTROLLER</a:t>
            </a:r>
            <a:endParaRPr lang="tr-TR" sz="2800" b="1" u="sng" dirty="0" smtClean="0">
              <a:solidFill>
                <a:srgbClr val="FF0000"/>
              </a:solidFill>
              <a:latin typeface="+mn-lt"/>
              <a:ea typeface="ＭＳ Ｐゴシック" pitchFamily="34" charset="-128"/>
            </a:endParaRPr>
          </a:p>
        </p:txBody>
      </p:sp>
      <p:sp>
        <p:nvSpPr>
          <p:cNvPr id="93187"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309D69-35FB-438D-8B29-C022B58D29E2}" type="slidenum">
              <a:rPr lang="tr-TR">
                <a:cs typeface="Arial" charset="0"/>
              </a:rPr>
              <a:pPr fontAlgn="base">
                <a:spcBef>
                  <a:spcPct val="0"/>
                </a:spcBef>
                <a:spcAft>
                  <a:spcPct val="0"/>
                </a:spcAft>
              </a:pPr>
              <a:t>32</a:t>
            </a:fld>
            <a:endParaRPr lang="tr-TR">
              <a:cs typeface="Arial" charset="0"/>
            </a:endParaRPr>
          </a:p>
        </p:txBody>
      </p:sp>
      <p:sp>
        <p:nvSpPr>
          <p:cNvPr id="93188"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117F1A-D7BD-45C2-97E5-87048578722A}"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bwMode="auto">
          <a:xfrm>
            <a:off x="3419475" y="333375"/>
            <a:ext cx="5219700" cy="523875"/>
          </a:xfrm>
          <a:prstGeom prst="rect">
            <a:avLst/>
          </a:prstGeom>
          <a:ln>
            <a:noFill/>
          </a:ln>
        </p:spPr>
        <p:style>
          <a:lnRef idx="2">
            <a:schemeClr val="accent2"/>
          </a:lnRef>
          <a:fillRef idx="1">
            <a:schemeClr val="lt1"/>
          </a:fillRef>
          <a:effectRef idx="0">
            <a:schemeClr val="accent2"/>
          </a:effectRef>
          <a:fontRef idx="minor">
            <a:schemeClr val="dk1"/>
          </a:fontRef>
        </p:style>
        <p:txBody>
          <a:bodyPr>
            <a:spAutoFit/>
          </a:bodyPr>
          <a:lstStyle/>
          <a:p>
            <a:pPr algn="r" fontAlgn="auto">
              <a:spcBef>
                <a:spcPts val="0"/>
              </a:spcBef>
              <a:spcAft>
                <a:spcPts val="0"/>
              </a:spcAft>
              <a:defRPr/>
            </a:pPr>
            <a:r>
              <a:rPr lang="tr-TR" sz="2800" b="1" u="sng" dirty="0">
                <a:solidFill>
                  <a:srgbClr val="FF0000"/>
                </a:solidFill>
              </a:rPr>
              <a:t>SALON SINAV EVRAKI POŞETİ</a:t>
            </a:r>
          </a:p>
        </p:txBody>
      </p:sp>
      <p:sp>
        <p:nvSpPr>
          <p:cNvPr id="8" name="İçerik Yer Tutucusu 4"/>
          <p:cNvSpPr>
            <a:spLocks noGrp="1"/>
          </p:cNvSpPr>
          <p:nvPr>
            <p:ph idx="1"/>
          </p:nvPr>
        </p:nvSpPr>
        <p:spPr>
          <a:xfrm>
            <a:off x="323850" y="1252538"/>
            <a:ext cx="8424863" cy="3616325"/>
          </a:xfrm>
        </p:spPr>
        <p:style>
          <a:lnRef idx="2">
            <a:schemeClr val="accent5"/>
          </a:lnRef>
          <a:fillRef idx="1">
            <a:schemeClr val="lt1"/>
          </a:fillRef>
          <a:effectRef idx="0">
            <a:schemeClr val="accent5"/>
          </a:effectRef>
          <a:fontRef idx="minor">
            <a:schemeClr val="dk1"/>
          </a:fontRef>
        </p:style>
        <p:txBody>
          <a:bodyPr rtlCol="0">
            <a:normAutofit/>
          </a:bodyPr>
          <a:lstStyle/>
          <a:p>
            <a:pPr marL="0" indent="0" fontAlgn="auto">
              <a:spcAft>
                <a:spcPts val="0"/>
              </a:spcAft>
              <a:buFont typeface="Arial" charset="0"/>
              <a:buNone/>
              <a:defRPr/>
            </a:pPr>
            <a:r>
              <a:rPr lang="tr-TR" sz="2400" b="1" u="sng" dirty="0">
                <a:solidFill>
                  <a:srgbClr val="0000FF"/>
                </a:solidFill>
              </a:rPr>
              <a:t>Salon Sınav Evrakı </a:t>
            </a:r>
            <a:r>
              <a:rPr lang="tr-TR" sz="2400" b="1" u="sng" dirty="0" smtClean="0">
                <a:solidFill>
                  <a:srgbClr val="0000FF"/>
                </a:solidFill>
              </a:rPr>
              <a:t>Poşeti (Mavi renkli kutu), </a:t>
            </a:r>
          </a:p>
          <a:p>
            <a:pPr marL="0" indent="0" fontAlgn="auto">
              <a:spcAft>
                <a:spcPts val="0"/>
              </a:spcAft>
              <a:buFont typeface="Arial" charset="0"/>
              <a:buNone/>
              <a:defRPr/>
            </a:pPr>
            <a:r>
              <a:rPr lang="tr-TR" sz="2400" b="1" dirty="0" smtClean="0"/>
              <a:t>soru </a:t>
            </a:r>
            <a:r>
              <a:rPr lang="tr-TR" sz="2400" b="1" dirty="0"/>
              <a:t>kitapçıklarının ve cevap kâğıtlarının güvenliğini korumak üzere yapılmıştır ve açıldığı zaman tekrar kapatılması mümkün değildir. </a:t>
            </a:r>
            <a:endParaRPr lang="tr-TR" sz="2400" b="1" dirty="0" smtClean="0"/>
          </a:p>
          <a:p>
            <a:pPr marL="0" indent="0" fontAlgn="auto">
              <a:spcAft>
                <a:spcPts val="0"/>
              </a:spcAft>
              <a:buFont typeface="Arial" charset="0"/>
              <a:buNone/>
              <a:defRPr/>
            </a:pPr>
            <a:endParaRPr lang="tr-TR" sz="2400" b="1" dirty="0">
              <a:solidFill>
                <a:srgbClr val="FF0000"/>
              </a:solidFill>
            </a:endParaRPr>
          </a:p>
          <a:p>
            <a:pPr marL="0" indent="0" algn="ctr" fontAlgn="auto">
              <a:spcAft>
                <a:spcPts val="0"/>
              </a:spcAft>
              <a:buFont typeface="Arial" charset="0"/>
              <a:buNone/>
              <a:defRPr/>
            </a:pPr>
            <a:r>
              <a:rPr lang="tr-TR" sz="2400" b="1" u="sng" dirty="0" smtClean="0">
                <a:solidFill>
                  <a:srgbClr val="FF0000"/>
                </a:solidFill>
              </a:rPr>
              <a:t>Salon sınav evrakı poşeti, adayların önünde sınav salonunda açılmalıdır.</a:t>
            </a:r>
            <a:endParaRPr lang="tr-TR" sz="2400" b="1" u="sng" dirty="0" smtClean="0">
              <a:ea typeface="ＭＳ Ｐゴシック" pitchFamily="34" charset="-128"/>
            </a:endParaRPr>
          </a:p>
        </p:txBody>
      </p:sp>
      <p:sp>
        <p:nvSpPr>
          <p:cNvPr id="99331" name="5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4710A99-48C4-4448-B4ED-968C8B4A3AF6}" type="slidenum">
              <a:rPr lang="tr-TR">
                <a:cs typeface="Arial" charset="0"/>
              </a:rPr>
              <a:pPr fontAlgn="base">
                <a:spcBef>
                  <a:spcPct val="0"/>
                </a:spcBef>
                <a:spcAft>
                  <a:spcPct val="0"/>
                </a:spcAft>
              </a:pPr>
              <a:t>33</a:t>
            </a:fld>
            <a:endParaRPr lang="tr-TR">
              <a:cs typeface="Arial" charset="0"/>
            </a:endParaRPr>
          </a:p>
        </p:txBody>
      </p:sp>
      <p:sp>
        <p:nvSpPr>
          <p:cNvPr id="99332"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82919F-EF98-47A5-95BA-AF7941210B0A}"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bwMode="auto">
          <a:xfrm>
            <a:off x="3419475" y="333375"/>
            <a:ext cx="5219700" cy="523875"/>
          </a:xfrm>
          <a:prstGeom prst="rect">
            <a:avLst/>
          </a:prstGeom>
          <a:ln>
            <a:noFill/>
          </a:ln>
        </p:spPr>
        <p:style>
          <a:lnRef idx="2">
            <a:schemeClr val="accent5"/>
          </a:lnRef>
          <a:fillRef idx="1">
            <a:schemeClr val="lt1"/>
          </a:fillRef>
          <a:effectRef idx="0">
            <a:schemeClr val="accent5"/>
          </a:effectRef>
          <a:fontRef idx="minor">
            <a:schemeClr val="dk1"/>
          </a:fontRef>
        </p:style>
        <p:txBody>
          <a:bodyPr>
            <a:spAutoFit/>
          </a:bodyPr>
          <a:lstStyle/>
          <a:p>
            <a:pPr algn="r" fontAlgn="auto">
              <a:spcBef>
                <a:spcPts val="0"/>
              </a:spcBef>
              <a:spcAft>
                <a:spcPts val="0"/>
              </a:spcAft>
              <a:defRPr/>
            </a:pPr>
            <a:r>
              <a:rPr lang="tr-TR" sz="2800" b="1" u="sng" dirty="0">
                <a:solidFill>
                  <a:srgbClr val="FF0000"/>
                </a:solidFill>
              </a:rPr>
              <a:t>SALON SINAV EVRAKI POŞETİ</a:t>
            </a:r>
          </a:p>
        </p:txBody>
      </p:sp>
      <p:sp>
        <p:nvSpPr>
          <p:cNvPr id="8" name="İçerik Yer Tutucusu 4"/>
          <p:cNvSpPr>
            <a:spLocks noGrp="1"/>
          </p:cNvSpPr>
          <p:nvPr>
            <p:ph idx="1"/>
          </p:nvPr>
        </p:nvSpPr>
        <p:spPr>
          <a:xfrm>
            <a:off x="323850" y="1252538"/>
            <a:ext cx="8569325" cy="4121150"/>
          </a:xfrm>
        </p:spPr>
        <p:style>
          <a:lnRef idx="2">
            <a:schemeClr val="accent5"/>
          </a:lnRef>
          <a:fillRef idx="1">
            <a:schemeClr val="lt1"/>
          </a:fillRef>
          <a:effectRef idx="0">
            <a:schemeClr val="accent5"/>
          </a:effectRef>
          <a:fontRef idx="minor">
            <a:schemeClr val="dk1"/>
          </a:fontRef>
        </p:style>
        <p:txBody>
          <a:bodyPr rtlCol="0">
            <a:normAutofit/>
          </a:bodyPr>
          <a:lstStyle/>
          <a:p>
            <a:pPr marL="0" indent="0" fontAlgn="auto">
              <a:spcAft>
                <a:spcPts val="0"/>
              </a:spcAft>
              <a:buFont typeface="Arial" charset="0"/>
              <a:buNone/>
              <a:defRPr/>
            </a:pPr>
            <a:r>
              <a:rPr lang="tr-TR" sz="2400" b="1" u="sng" dirty="0">
                <a:solidFill>
                  <a:srgbClr val="0000FF"/>
                </a:solidFill>
              </a:rPr>
              <a:t>Her salonun Salon Sınav Evrakı Poşeti içinde aşağıdakiler </a:t>
            </a:r>
            <a:r>
              <a:rPr lang="tr-TR" sz="2400" b="1" u="sng" dirty="0" smtClean="0">
                <a:solidFill>
                  <a:srgbClr val="0000FF"/>
                </a:solidFill>
              </a:rPr>
              <a:t>bulunur (Mavi renkli kutu);</a:t>
            </a:r>
            <a:endParaRPr lang="tr-TR" sz="2400" b="1" u="sng" dirty="0">
              <a:solidFill>
                <a:srgbClr val="0000FF"/>
              </a:solidFill>
            </a:endParaRPr>
          </a:p>
          <a:p>
            <a:pPr marL="857250" lvl="1" indent="-457200" fontAlgn="auto">
              <a:spcAft>
                <a:spcPts val="0"/>
              </a:spcAft>
              <a:buFont typeface="Wingdings" pitchFamily="2" charset="2"/>
              <a:buChar char="Ø"/>
              <a:defRPr/>
            </a:pPr>
            <a:r>
              <a:rPr lang="tr-TR" sz="2400" b="1" dirty="0" smtClean="0"/>
              <a:t>Soru </a:t>
            </a:r>
            <a:r>
              <a:rPr lang="tr-TR" sz="2400" b="1" dirty="0"/>
              <a:t>Kitapçıkları (tek tek kapalı poşet içinde</a:t>
            </a:r>
            <a:r>
              <a:rPr lang="tr-TR" sz="2400" b="1" dirty="0" smtClean="0"/>
              <a:t>),</a:t>
            </a:r>
            <a:endParaRPr lang="tr-TR" sz="2400" b="1" dirty="0"/>
          </a:p>
          <a:p>
            <a:pPr marL="857250" lvl="1" indent="-457200" fontAlgn="auto">
              <a:spcAft>
                <a:spcPts val="0"/>
              </a:spcAft>
              <a:buFont typeface="Wingdings" pitchFamily="2" charset="2"/>
              <a:buChar char="Ø"/>
              <a:defRPr/>
            </a:pPr>
            <a:r>
              <a:rPr lang="tr-TR" sz="2400" b="1" dirty="0" smtClean="0"/>
              <a:t>Cevap </a:t>
            </a:r>
            <a:r>
              <a:rPr lang="tr-TR" sz="2400" b="1" dirty="0"/>
              <a:t>Kâğıtları (mukavva plakalar arasında</a:t>
            </a:r>
            <a:r>
              <a:rPr lang="tr-TR" sz="2400" b="1" dirty="0" smtClean="0"/>
              <a:t>),</a:t>
            </a:r>
            <a:endParaRPr lang="tr-TR" sz="2400" b="1" dirty="0"/>
          </a:p>
          <a:p>
            <a:pPr marL="857250" lvl="1" indent="-457200" fontAlgn="auto">
              <a:spcAft>
                <a:spcPts val="0"/>
              </a:spcAft>
              <a:buFont typeface="Wingdings" pitchFamily="2" charset="2"/>
              <a:buChar char="Ø"/>
              <a:defRPr/>
            </a:pPr>
            <a:r>
              <a:rPr lang="tr-TR" sz="2400" b="1" dirty="0" smtClean="0"/>
              <a:t>Salon </a:t>
            </a:r>
            <a:r>
              <a:rPr lang="tr-TR" sz="2400" b="1" dirty="0"/>
              <a:t>Sınav Tutanağı (mukavva </a:t>
            </a:r>
            <a:r>
              <a:rPr lang="tr-TR" sz="2400" b="1" dirty="0" smtClean="0"/>
              <a:t>plakalar, </a:t>
            </a:r>
            <a:r>
              <a:rPr lang="tr-TR" sz="2400" b="1" dirty="0"/>
              <a:t>arasında)</a:t>
            </a:r>
          </a:p>
          <a:p>
            <a:pPr marL="857250" lvl="1" indent="-457200" fontAlgn="auto">
              <a:spcAft>
                <a:spcPts val="0"/>
              </a:spcAft>
              <a:buFont typeface="Wingdings" pitchFamily="2" charset="2"/>
              <a:buChar char="Ø"/>
              <a:defRPr/>
            </a:pPr>
            <a:r>
              <a:rPr lang="tr-TR" sz="2400" b="1" dirty="0" smtClean="0"/>
              <a:t>Cevap </a:t>
            </a:r>
            <a:r>
              <a:rPr lang="tr-TR" sz="2400" b="1" dirty="0"/>
              <a:t>Kâğıtları Dönüş Poşeti (mukavva plakalar arasında</a:t>
            </a:r>
            <a:r>
              <a:rPr lang="tr-TR" sz="2400" b="1" dirty="0" smtClean="0"/>
              <a:t>),</a:t>
            </a:r>
            <a:endParaRPr lang="tr-TR" sz="2400" b="1" dirty="0"/>
          </a:p>
          <a:p>
            <a:pPr marL="857250" lvl="1" indent="-457200" fontAlgn="auto">
              <a:spcAft>
                <a:spcPts val="0"/>
              </a:spcAft>
              <a:buFont typeface="Wingdings" pitchFamily="2" charset="2"/>
              <a:buChar char="Ø"/>
              <a:defRPr/>
            </a:pPr>
            <a:r>
              <a:rPr lang="tr-TR" sz="2400" b="1" dirty="0" smtClean="0"/>
              <a:t>Lastik </a:t>
            </a:r>
            <a:r>
              <a:rPr lang="tr-TR" sz="2400" b="1" dirty="0"/>
              <a:t>bantlar</a:t>
            </a:r>
          </a:p>
          <a:p>
            <a:pPr fontAlgn="auto">
              <a:spcAft>
                <a:spcPts val="0"/>
              </a:spcAft>
              <a:buFont typeface="Arial" pitchFamily="34" charset="0"/>
              <a:buChar char="•"/>
              <a:defRPr/>
            </a:pPr>
            <a:endParaRPr lang="tr-TR" sz="2400" b="1" dirty="0" smtClean="0">
              <a:ea typeface="ＭＳ Ｐゴシック" pitchFamily="34" charset="-128"/>
            </a:endParaRPr>
          </a:p>
        </p:txBody>
      </p:sp>
      <p:sp>
        <p:nvSpPr>
          <p:cNvPr id="100355" name="5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9953FA-CE0F-4312-8F56-3B332C600AC1}" type="slidenum">
              <a:rPr lang="tr-TR">
                <a:cs typeface="Arial" charset="0"/>
              </a:rPr>
              <a:pPr fontAlgn="base">
                <a:spcBef>
                  <a:spcPct val="0"/>
                </a:spcBef>
                <a:spcAft>
                  <a:spcPct val="0"/>
                </a:spcAft>
              </a:pPr>
              <a:t>34</a:t>
            </a:fld>
            <a:endParaRPr lang="tr-TR">
              <a:cs typeface="Arial" charset="0"/>
            </a:endParaRPr>
          </a:p>
        </p:txBody>
      </p:sp>
      <p:sp>
        <p:nvSpPr>
          <p:cNvPr id="100356"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F829D7-1DE8-4ECB-80A4-18EF77323168}"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bwMode="auto">
          <a:xfrm>
            <a:off x="3563938" y="333375"/>
            <a:ext cx="5219700" cy="523875"/>
          </a:xfrm>
          <a:prstGeom prst="rect">
            <a:avLst/>
          </a:prstGeom>
          <a:ln>
            <a:noFill/>
          </a:ln>
        </p:spPr>
        <p:style>
          <a:lnRef idx="2">
            <a:schemeClr val="accent2"/>
          </a:lnRef>
          <a:fillRef idx="1">
            <a:schemeClr val="lt1"/>
          </a:fillRef>
          <a:effectRef idx="0">
            <a:schemeClr val="accent2"/>
          </a:effectRef>
          <a:fontRef idx="minor">
            <a:schemeClr val="dk1"/>
          </a:fontRef>
        </p:style>
        <p:txBody>
          <a:bodyPr>
            <a:spAutoFit/>
          </a:bodyPr>
          <a:lstStyle/>
          <a:p>
            <a:pPr algn="r" fontAlgn="auto">
              <a:spcBef>
                <a:spcPts val="0"/>
              </a:spcBef>
              <a:spcAft>
                <a:spcPts val="0"/>
              </a:spcAft>
              <a:defRPr/>
            </a:pPr>
            <a:r>
              <a:rPr lang="tr-TR" sz="2800" b="1" u="sng" dirty="0">
                <a:solidFill>
                  <a:srgbClr val="FF0000"/>
                </a:solidFill>
              </a:rPr>
              <a:t>SALON SINAV EVRAKI POŞETİ</a:t>
            </a:r>
          </a:p>
        </p:txBody>
      </p:sp>
      <p:pic>
        <p:nvPicPr>
          <p:cNvPr id="101378" name="Picture 2"/>
          <p:cNvPicPr>
            <a:picLocks noChangeAspect="1" noChangeArrowheads="1"/>
          </p:cNvPicPr>
          <p:nvPr/>
        </p:nvPicPr>
        <p:blipFill>
          <a:blip r:embed="rId2"/>
          <a:srcRect/>
          <a:stretch>
            <a:fillRect/>
          </a:stretch>
        </p:blipFill>
        <p:spPr bwMode="auto">
          <a:xfrm>
            <a:off x="466725" y="1233488"/>
            <a:ext cx="8281988" cy="5156200"/>
          </a:xfrm>
          <a:prstGeom prst="rect">
            <a:avLst/>
          </a:prstGeom>
          <a:noFill/>
          <a:ln w="9525">
            <a:noFill/>
            <a:miter lim="800000"/>
            <a:headEnd/>
            <a:tailEnd/>
          </a:ln>
        </p:spPr>
      </p:pic>
      <p:sp>
        <p:nvSpPr>
          <p:cNvPr id="101379" name="5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930C7EC-A970-4C20-A945-C62DCECAB159}" type="slidenum">
              <a:rPr lang="tr-TR">
                <a:cs typeface="Arial" charset="0"/>
              </a:rPr>
              <a:pPr fontAlgn="base">
                <a:spcBef>
                  <a:spcPct val="0"/>
                </a:spcBef>
                <a:spcAft>
                  <a:spcPct val="0"/>
                </a:spcAft>
              </a:pPr>
              <a:t>35</a:t>
            </a:fld>
            <a:endParaRPr lang="tr-TR">
              <a:cs typeface="Arial" charset="0"/>
            </a:endParaRPr>
          </a:p>
        </p:txBody>
      </p:sp>
      <p:sp>
        <p:nvSpPr>
          <p:cNvPr id="101380"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8D90EE-6655-40FC-893B-98D176A3F451}"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01" name="Grup 2"/>
          <p:cNvGrpSpPr>
            <a:grpSpLocks/>
          </p:cNvGrpSpPr>
          <p:nvPr/>
        </p:nvGrpSpPr>
        <p:grpSpPr bwMode="auto">
          <a:xfrm>
            <a:off x="468313" y="188913"/>
            <a:ext cx="8315325" cy="6048375"/>
            <a:chOff x="251523" y="188611"/>
            <a:chExt cx="8532088" cy="6408741"/>
          </a:xfrm>
        </p:grpSpPr>
        <p:sp>
          <p:nvSpPr>
            <p:cNvPr id="4" name="3 Dikdörtgen"/>
            <p:cNvSpPr/>
            <p:nvPr/>
          </p:nvSpPr>
          <p:spPr bwMode="auto">
            <a:xfrm>
              <a:off x="3564671" y="188611"/>
              <a:ext cx="5218940" cy="523128"/>
            </a:xfrm>
            <a:prstGeom prst="rect">
              <a:avLst/>
            </a:prstGeom>
            <a:ln>
              <a:noFill/>
            </a:ln>
          </p:spPr>
          <p:style>
            <a:lnRef idx="2">
              <a:schemeClr val="accent5"/>
            </a:lnRef>
            <a:fillRef idx="1">
              <a:schemeClr val="lt1"/>
            </a:fillRef>
            <a:effectRef idx="0">
              <a:schemeClr val="accent5"/>
            </a:effectRef>
            <a:fontRef idx="minor">
              <a:schemeClr val="dk1"/>
            </a:fontRef>
          </p:style>
          <p:txBody>
            <a:bodyPr>
              <a:spAutoFit/>
            </a:bodyPr>
            <a:lstStyle/>
            <a:p>
              <a:pPr algn="r" fontAlgn="auto">
                <a:spcBef>
                  <a:spcPts val="0"/>
                </a:spcBef>
                <a:spcAft>
                  <a:spcPts val="0"/>
                </a:spcAft>
                <a:defRPr/>
              </a:pPr>
              <a:r>
                <a:rPr lang="tr-TR" sz="2800" b="1" u="sng" dirty="0">
                  <a:solidFill>
                    <a:srgbClr val="FF0000"/>
                  </a:solidFill>
                </a:rPr>
                <a:t>SALON SINAV EVRAKI POŞETİ</a:t>
              </a:r>
            </a:p>
          </p:txBody>
        </p:sp>
        <p:pic>
          <p:nvPicPr>
            <p:cNvPr id="102405" name="Picture 2" descr="C:\Users\mehmetali.yildiz\Desktop\IMG_1288.JPG"/>
            <p:cNvPicPr>
              <a:picLocks noChangeAspect="1" noChangeArrowheads="1"/>
            </p:cNvPicPr>
            <p:nvPr/>
          </p:nvPicPr>
          <p:blipFill>
            <a:blip r:embed="rId2"/>
            <a:srcRect l="354" r="2142" b="5775"/>
            <a:stretch>
              <a:fillRect/>
            </a:stretch>
          </p:blipFill>
          <p:spPr bwMode="auto">
            <a:xfrm rot="-5400000">
              <a:off x="-263271" y="1906089"/>
              <a:ext cx="5206054" cy="4176466"/>
            </a:xfrm>
            <a:prstGeom prst="rect">
              <a:avLst/>
            </a:prstGeom>
            <a:noFill/>
            <a:ln w="9525">
              <a:noFill/>
              <a:miter lim="800000"/>
              <a:headEnd/>
              <a:tailEnd/>
            </a:ln>
          </p:spPr>
        </p:pic>
        <p:pic>
          <p:nvPicPr>
            <p:cNvPr id="102406" name="Picture 3" descr="C:\Users\mehmetali.yildiz\Desktop\IMG_1292.JPG"/>
            <p:cNvPicPr>
              <a:picLocks noChangeAspect="1" noChangeArrowheads="1"/>
            </p:cNvPicPr>
            <p:nvPr/>
          </p:nvPicPr>
          <p:blipFill>
            <a:blip r:embed="rId3"/>
            <a:srcRect l="5865" t="4828" r="5357" b="2368"/>
            <a:stretch>
              <a:fillRect/>
            </a:stretch>
          </p:blipFill>
          <p:spPr bwMode="auto">
            <a:xfrm rot="5400000">
              <a:off x="4057204" y="1906092"/>
              <a:ext cx="5206054" cy="4176465"/>
            </a:xfrm>
            <a:prstGeom prst="rect">
              <a:avLst/>
            </a:prstGeom>
            <a:noFill/>
            <a:ln w="9525">
              <a:noFill/>
              <a:miter lim="800000"/>
              <a:headEnd/>
              <a:tailEnd/>
            </a:ln>
          </p:spPr>
        </p:pic>
        <p:sp>
          <p:nvSpPr>
            <p:cNvPr id="7" name="3 Dikdörtgen"/>
            <p:cNvSpPr/>
            <p:nvPr/>
          </p:nvSpPr>
          <p:spPr bwMode="auto">
            <a:xfrm>
              <a:off x="1153924" y="836213"/>
              <a:ext cx="2770729" cy="524810"/>
            </a:xfrm>
            <a:prstGeom prst="rect">
              <a:avLst/>
            </a:prstGeom>
            <a:ln>
              <a:noFill/>
            </a:ln>
          </p:spPr>
          <p:style>
            <a:lnRef idx="2">
              <a:schemeClr val="accent5"/>
            </a:lnRef>
            <a:fillRef idx="1">
              <a:schemeClr val="lt1"/>
            </a:fillRef>
            <a:effectRef idx="0">
              <a:schemeClr val="accent5"/>
            </a:effectRef>
            <a:fontRef idx="minor">
              <a:schemeClr val="dk1"/>
            </a:fontRef>
          </p:style>
          <p:txBody>
            <a:bodyPr>
              <a:spAutoFit/>
            </a:bodyPr>
            <a:lstStyle/>
            <a:p>
              <a:pPr algn="r" fontAlgn="auto">
                <a:spcBef>
                  <a:spcPts val="0"/>
                </a:spcBef>
                <a:spcAft>
                  <a:spcPts val="0"/>
                </a:spcAft>
                <a:defRPr/>
              </a:pPr>
              <a:r>
                <a:rPr lang="tr-TR" sz="2800" b="1" u="sng" dirty="0">
                  <a:solidFill>
                    <a:srgbClr val="FF0000"/>
                  </a:solidFill>
                  <a:effectLst>
                    <a:outerShdw blurRad="38100" dist="38100" dir="2700000" algn="tl">
                      <a:srgbClr val="000000">
                        <a:alpha val="43137"/>
                      </a:srgbClr>
                    </a:outerShdw>
                  </a:effectLst>
                </a:rPr>
                <a:t>Soru Kitapçıkları</a:t>
              </a:r>
            </a:p>
          </p:txBody>
        </p:sp>
        <p:sp>
          <p:nvSpPr>
            <p:cNvPr id="9" name="3 Dikdörtgen"/>
            <p:cNvSpPr/>
            <p:nvPr/>
          </p:nvSpPr>
          <p:spPr bwMode="auto">
            <a:xfrm>
              <a:off x="4968768" y="765565"/>
              <a:ext cx="2772358" cy="521446"/>
            </a:xfrm>
            <a:prstGeom prst="rect">
              <a:avLst/>
            </a:prstGeom>
            <a:ln>
              <a:noFill/>
            </a:ln>
          </p:spPr>
          <p:style>
            <a:lnRef idx="2">
              <a:schemeClr val="accent5"/>
            </a:lnRef>
            <a:fillRef idx="1">
              <a:schemeClr val="lt1"/>
            </a:fillRef>
            <a:effectRef idx="0">
              <a:schemeClr val="accent5"/>
            </a:effectRef>
            <a:fontRef idx="minor">
              <a:schemeClr val="dk1"/>
            </a:fontRef>
          </p:style>
          <p:txBody>
            <a:bodyPr>
              <a:spAutoFit/>
            </a:bodyPr>
            <a:lstStyle/>
            <a:p>
              <a:pPr algn="r" fontAlgn="auto">
                <a:spcBef>
                  <a:spcPts val="0"/>
                </a:spcBef>
                <a:spcAft>
                  <a:spcPts val="0"/>
                </a:spcAft>
                <a:defRPr/>
              </a:pPr>
              <a:r>
                <a:rPr lang="tr-TR" sz="2800" b="1" u="sng" dirty="0">
                  <a:solidFill>
                    <a:srgbClr val="FF0000"/>
                  </a:solidFill>
                  <a:effectLst>
                    <a:outerShdw blurRad="38100" dist="38100" dir="2700000" algn="tl">
                      <a:srgbClr val="000000">
                        <a:alpha val="43137"/>
                      </a:srgbClr>
                    </a:outerShdw>
                  </a:effectLst>
                </a:rPr>
                <a:t>Cevap Kağıtları</a:t>
              </a:r>
            </a:p>
          </p:txBody>
        </p:sp>
      </p:grpSp>
      <p:sp>
        <p:nvSpPr>
          <p:cNvPr id="102402" name="9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DC64F43-4E97-4805-A5D7-A275EC9A248C}" type="slidenum">
              <a:rPr lang="tr-TR">
                <a:cs typeface="Arial" charset="0"/>
              </a:rPr>
              <a:pPr fontAlgn="base">
                <a:spcBef>
                  <a:spcPct val="0"/>
                </a:spcBef>
                <a:spcAft>
                  <a:spcPct val="0"/>
                </a:spcAft>
              </a:pPr>
              <a:t>36</a:t>
            </a:fld>
            <a:endParaRPr lang="tr-TR">
              <a:cs typeface="Arial" charset="0"/>
            </a:endParaRPr>
          </a:p>
        </p:txBody>
      </p:sp>
      <p:sp>
        <p:nvSpPr>
          <p:cNvPr id="102403" name="10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4FEEDA0-7B6E-4E7B-83AF-6290C19819C5}"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425" name="Grup 1"/>
          <p:cNvGrpSpPr>
            <a:grpSpLocks/>
          </p:cNvGrpSpPr>
          <p:nvPr/>
        </p:nvGrpSpPr>
        <p:grpSpPr bwMode="auto">
          <a:xfrm>
            <a:off x="377825" y="260350"/>
            <a:ext cx="8567738" cy="5905500"/>
            <a:chOff x="378224" y="260639"/>
            <a:chExt cx="8567121" cy="6237600"/>
          </a:xfrm>
        </p:grpSpPr>
        <p:sp>
          <p:nvSpPr>
            <p:cNvPr id="4" name="3 Dikdörtgen"/>
            <p:cNvSpPr/>
            <p:nvPr/>
          </p:nvSpPr>
          <p:spPr bwMode="auto">
            <a:xfrm>
              <a:off x="2340233" y="260639"/>
              <a:ext cx="6605112" cy="954085"/>
            </a:xfrm>
            <a:prstGeom prst="rect">
              <a:avLst/>
            </a:prstGeom>
            <a:ln>
              <a:noFill/>
            </a:ln>
          </p:spPr>
          <p:style>
            <a:lnRef idx="2">
              <a:schemeClr val="accent5"/>
            </a:lnRef>
            <a:fillRef idx="1">
              <a:schemeClr val="lt1"/>
            </a:fillRef>
            <a:effectRef idx="0">
              <a:schemeClr val="accent5"/>
            </a:effectRef>
            <a:fontRef idx="minor">
              <a:schemeClr val="dk1"/>
            </a:fontRef>
          </p:style>
          <p:txBody>
            <a:bodyPr>
              <a:spAutoFit/>
            </a:bodyPr>
            <a:lstStyle/>
            <a:p>
              <a:pPr algn="r" fontAlgn="auto">
                <a:spcBef>
                  <a:spcPts val="0"/>
                </a:spcBef>
                <a:spcAft>
                  <a:spcPts val="0"/>
                </a:spcAft>
                <a:defRPr/>
              </a:pPr>
              <a:r>
                <a:rPr lang="tr-TR" sz="2800" b="1" u="sng" dirty="0">
                  <a:solidFill>
                    <a:srgbClr val="FF0000"/>
                  </a:solidFill>
                </a:rPr>
                <a:t>SALON SINAV EVRAKI POŞETİ</a:t>
              </a:r>
            </a:p>
            <a:p>
              <a:pPr algn="r" fontAlgn="auto">
                <a:spcBef>
                  <a:spcPts val="0"/>
                </a:spcBef>
                <a:spcAft>
                  <a:spcPts val="0"/>
                </a:spcAft>
                <a:defRPr/>
              </a:pPr>
              <a:r>
                <a:rPr lang="tr-TR" sz="2800" b="1" u="sng" dirty="0">
                  <a:solidFill>
                    <a:srgbClr val="FF0000"/>
                  </a:solidFill>
                </a:rPr>
                <a:t>Mukavva Kutudan Çıkan Sınav Evrakları</a:t>
              </a:r>
            </a:p>
          </p:txBody>
        </p:sp>
        <p:pic>
          <p:nvPicPr>
            <p:cNvPr id="103429" name="Picture 2" descr="C:\Users\mehmetali.yildiz\Desktop\IMG_1290.JPG"/>
            <p:cNvPicPr>
              <a:picLocks noChangeAspect="1" noChangeArrowheads="1"/>
            </p:cNvPicPr>
            <p:nvPr/>
          </p:nvPicPr>
          <p:blipFill>
            <a:blip r:embed="rId2"/>
            <a:srcRect l="4890" t="9380" r="490" b="452"/>
            <a:stretch>
              <a:fillRect/>
            </a:stretch>
          </p:blipFill>
          <p:spPr bwMode="auto">
            <a:xfrm rot="5400000">
              <a:off x="220413" y="2146652"/>
              <a:ext cx="4509397" cy="4193775"/>
            </a:xfrm>
            <a:prstGeom prst="rect">
              <a:avLst/>
            </a:prstGeom>
            <a:noFill/>
            <a:ln w="9525">
              <a:noFill/>
              <a:miter lim="800000"/>
              <a:headEnd/>
              <a:tailEnd/>
            </a:ln>
          </p:spPr>
        </p:pic>
        <p:pic>
          <p:nvPicPr>
            <p:cNvPr id="103430" name="Picture 3" descr="C:\Users\mehmetali.yildiz\Desktop\IMG_1291.JPG"/>
            <p:cNvPicPr>
              <a:picLocks noChangeAspect="1" noChangeArrowheads="1"/>
            </p:cNvPicPr>
            <p:nvPr/>
          </p:nvPicPr>
          <p:blipFill>
            <a:blip r:embed="rId3"/>
            <a:srcRect l="861" t="7632" r="8192" b="851"/>
            <a:stretch>
              <a:fillRect/>
            </a:stretch>
          </p:blipFill>
          <p:spPr bwMode="auto">
            <a:xfrm rot="5400000">
              <a:off x="4597682" y="2203442"/>
              <a:ext cx="4509399" cy="4080196"/>
            </a:xfrm>
            <a:prstGeom prst="rect">
              <a:avLst/>
            </a:prstGeom>
            <a:noFill/>
            <a:ln w="9525">
              <a:noFill/>
              <a:miter lim="800000"/>
              <a:headEnd/>
              <a:tailEnd/>
            </a:ln>
          </p:spPr>
        </p:pic>
        <p:sp>
          <p:nvSpPr>
            <p:cNvPr id="10" name="3 Dikdörtgen"/>
            <p:cNvSpPr/>
            <p:nvPr/>
          </p:nvSpPr>
          <p:spPr bwMode="auto">
            <a:xfrm>
              <a:off x="467118" y="1311977"/>
              <a:ext cx="3995450" cy="461112"/>
            </a:xfrm>
            <a:prstGeom prst="rect">
              <a:avLst/>
            </a:prstGeom>
            <a:ln>
              <a:noFill/>
            </a:ln>
          </p:spPr>
          <p:style>
            <a:lnRef idx="2">
              <a:schemeClr val="accent5"/>
            </a:lnRef>
            <a:fillRef idx="1">
              <a:schemeClr val="lt1"/>
            </a:fillRef>
            <a:effectRef idx="0">
              <a:schemeClr val="accent5"/>
            </a:effectRef>
            <a:fontRef idx="minor">
              <a:schemeClr val="dk1"/>
            </a:fontRef>
          </p:style>
          <p:txBody>
            <a:bodyPr>
              <a:spAutoFit/>
            </a:bodyPr>
            <a:lstStyle/>
            <a:p>
              <a:pPr algn="ctr" fontAlgn="auto">
                <a:spcBef>
                  <a:spcPts val="0"/>
                </a:spcBef>
                <a:spcAft>
                  <a:spcPts val="0"/>
                </a:spcAft>
                <a:defRPr/>
              </a:pPr>
              <a:r>
                <a:rPr lang="tr-TR" sz="2400" b="1" u="sng" dirty="0">
                  <a:solidFill>
                    <a:srgbClr val="FF0000"/>
                  </a:solidFill>
                  <a:effectLst>
                    <a:outerShdw blurRad="38100" dist="38100" dir="2700000" algn="tl">
                      <a:srgbClr val="000000">
                        <a:alpha val="43137"/>
                      </a:srgbClr>
                    </a:outerShdw>
                  </a:effectLst>
                </a:rPr>
                <a:t>SALON SINAV TUTANAĞI</a:t>
              </a:r>
            </a:p>
          </p:txBody>
        </p:sp>
        <p:sp>
          <p:nvSpPr>
            <p:cNvPr id="11" name="3 Dikdörtgen"/>
            <p:cNvSpPr/>
            <p:nvPr/>
          </p:nvSpPr>
          <p:spPr bwMode="auto">
            <a:xfrm>
              <a:off x="4462568" y="1311977"/>
              <a:ext cx="4430393" cy="461112"/>
            </a:xfrm>
            <a:prstGeom prst="rect">
              <a:avLst/>
            </a:prstGeom>
            <a:ln>
              <a:noFill/>
            </a:ln>
          </p:spPr>
          <p:style>
            <a:lnRef idx="2">
              <a:schemeClr val="accent5"/>
            </a:lnRef>
            <a:fillRef idx="1">
              <a:schemeClr val="lt1"/>
            </a:fillRef>
            <a:effectRef idx="0">
              <a:schemeClr val="accent5"/>
            </a:effectRef>
            <a:fontRef idx="minor">
              <a:schemeClr val="dk1"/>
            </a:fontRef>
          </p:style>
          <p:txBody>
            <a:bodyPr>
              <a:spAutoFit/>
            </a:bodyPr>
            <a:lstStyle/>
            <a:p>
              <a:pPr algn="r" fontAlgn="auto">
                <a:spcBef>
                  <a:spcPts val="0"/>
                </a:spcBef>
                <a:spcAft>
                  <a:spcPts val="0"/>
                </a:spcAft>
                <a:defRPr/>
              </a:pPr>
              <a:r>
                <a:rPr lang="tr-TR" sz="2400" b="1" u="sng" dirty="0">
                  <a:solidFill>
                    <a:srgbClr val="FF0000"/>
                  </a:solidFill>
                  <a:effectLst>
                    <a:outerShdw blurRad="38100" dist="38100" dir="2700000" algn="tl">
                      <a:srgbClr val="000000">
                        <a:alpha val="43137"/>
                      </a:srgbClr>
                    </a:outerShdw>
                  </a:effectLst>
                </a:rPr>
                <a:t>CEVAP KAĞITLARI DÖNÜŞ POŞETİ</a:t>
              </a:r>
            </a:p>
          </p:txBody>
        </p:sp>
      </p:grpSp>
      <p:sp>
        <p:nvSpPr>
          <p:cNvPr id="103426" name="8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EA691D5-03EC-44E7-BB63-473F6F737AE0}" type="slidenum">
              <a:rPr lang="tr-TR">
                <a:cs typeface="Arial" charset="0"/>
              </a:rPr>
              <a:pPr fontAlgn="base">
                <a:spcBef>
                  <a:spcPct val="0"/>
                </a:spcBef>
                <a:spcAft>
                  <a:spcPct val="0"/>
                </a:spcAft>
              </a:pPr>
              <a:t>37</a:t>
            </a:fld>
            <a:endParaRPr lang="tr-TR">
              <a:cs typeface="Arial" charset="0"/>
            </a:endParaRPr>
          </a:p>
        </p:txBody>
      </p:sp>
      <p:sp>
        <p:nvSpPr>
          <p:cNvPr id="103427" name="11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6BE3807-7D63-4455-B71B-52243DBD48EC}"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bwMode="auto">
          <a:xfrm>
            <a:off x="3492500" y="333375"/>
            <a:ext cx="5219700" cy="52387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a:spAutoFit/>
          </a:bodyPr>
          <a:lstStyle/>
          <a:p>
            <a:pPr algn="r" fontAlgn="auto">
              <a:spcBef>
                <a:spcPts val="0"/>
              </a:spcBef>
              <a:spcAft>
                <a:spcPts val="0"/>
              </a:spcAft>
              <a:defRPr/>
            </a:pPr>
            <a:r>
              <a:rPr lang="tr-TR" sz="2800" b="1" u="sng" dirty="0">
                <a:solidFill>
                  <a:srgbClr val="FF0000"/>
                </a:solidFill>
              </a:rPr>
              <a:t>ADAY KONTROL LİSTESİ</a:t>
            </a:r>
          </a:p>
        </p:txBody>
      </p:sp>
      <p:sp>
        <p:nvSpPr>
          <p:cNvPr id="8" name="İçerik Yer Tutucusu 4"/>
          <p:cNvSpPr>
            <a:spLocks noGrp="1"/>
          </p:cNvSpPr>
          <p:nvPr>
            <p:ph idx="1"/>
          </p:nvPr>
        </p:nvSpPr>
        <p:spPr>
          <a:xfrm>
            <a:off x="468313" y="1252538"/>
            <a:ext cx="8424862" cy="3471862"/>
          </a:xfrm>
        </p:spPr>
        <p:style>
          <a:lnRef idx="2">
            <a:schemeClr val="accent2"/>
          </a:lnRef>
          <a:fillRef idx="1">
            <a:schemeClr val="lt1"/>
          </a:fillRef>
          <a:effectRef idx="0">
            <a:schemeClr val="accent2"/>
          </a:effectRef>
          <a:fontRef idx="minor">
            <a:schemeClr val="dk1"/>
          </a:fontRef>
        </p:style>
        <p:txBody>
          <a:bodyPr rtlCol="0">
            <a:normAutofit/>
          </a:bodyPr>
          <a:lstStyle/>
          <a:p>
            <a:pPr marL="0" indent="0" fontAlgn="auto">
              <a:spcAft>
                <a:spcPts val="0"/>
              </a:spcAft>
              <a:buFont typeface="Arial" charset="0"/>
              <a:buNone/>
              <a:defRPr/>
            </a:pPr>
            <a:r>
              <a:rPr lang="tr-TR" sz="2400" b="1" u="sng" dirty="0" smtClean="0">
                <a:solidFill>
                  <a:srgbClr val="FF0000"/>
                </a:solidFill>
              </a:rPr>
              <a:t>Her bir sınav salonu için düzenlenen Aday Kontrol Listesinde  (Kırmızı renkli kutu);</a:t>
            </a:r>
            <a:endParaRPr lang="tr-TR" sz="2400" b="1" u="sng" dirty="0">
              <a:solidFill>
                <a:srgbClr val="FF0000"/>
              </a:solidFill>
            </a:endParaRPr>
          </a:p>
          <a:p>
            <a:pPr marL="857250" lvl="1" indent="-457200" fontAlgn="auto">
              <a:spcAft>
                <a:spcPts val="0"/>
              </a:spcAft>
              <a:buFont typeface="Wingdings" pitchFamily="2" charset="2"/>
              <a:buChar char="Ø"/>
              <a:defRPr/>
            </a:pPr>
            <a:r>
              <a:rPr lang="tr-TR" sz="2400" b="1" dirty="0" smtClean="0"/>
              <a:t>Sınava girecek adayların fotoğrafı ve kimlik bilgileri bulunmaktadır.</a:t>
            </a:r>
          </a:p>
          <a:p>
            <a:pPr marL="857250" lvl="1" indent="-457200" fontAlgn="auto">
              <a:spcAft>
                <a:spcPts val="0"/>
              </a:spcAft>
              <a:buFont typeface="Wingdings" pitchFamily="2" charset="2"/>
              <a:buChar char="Ø"/>
              <a:defRPr/>
            </a:pPr>
            <a:r>
              <a:rPr lang="tr-TR" sz="2400" b="1" dirty="0" smtClean="0"/>
              <a:t>Adaylar, salon görevlilerince bu listeden kimlikleri ve fotoğrafları kontrol edilerek salona alınacaktır.</a:t>
            </a:r>
          </a:p>
          <a:p>
            <a:pPr marL="857250" lvl="1" indent="-457200" fontAlgn="auto">
              <a:spcAft>
                <a:spcPts val="0"/>
              </a:spcAft>
              <a:buFont typeface="Wingdings" pitchFamily="2" charset="2"/>
              <a:buChar char="Ø"/>
              <a:defRPr/>
            </a:pPr>
            <a:r>
              <a:rPr lang="tr-TR" sz="2400" b="1" dirty="0" smtClean="0"/>
              <a:t>Liste, salonda yoklama yapılması ve sınava gelmeyen adayların işaretlenmesi amacı ile de kullanılacaktır.</a:t>
            </a:r>
            <a:endParaRPr lang="tr-TR" sz="2400" b="1" dirty="0"/>
          </a:p>
          <a:p>
            <a:pPr fontAlgn="auto">
              <a:spcAft>
                <a:spcPts val="0"/>
              </a:spcAft>
              <a:buFont typeface="Arial" pitchFamily="34" charset="0"/>
              <a:buChar char="•"/>
              <a:defRPr/>
            </a:pPr>
            <a:endParaRPr lang="tr-TR" sz="2400" b="1" dirty="0" smtClean="0">
              <a:ea typeface="ＭＳ Ｐゴシック" pitchFamily="34" charset="-128"/>
            </a:endParaRPr>
          </a:p>
        </p:txBody>
      </p:sp>
      <p:sp>
        <p:nvSpPr>
          <p:cNvPr id="105475" name="5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AF5A054-2F5C-4196-9BCD-E1E527B0C0A8}" type="slidenum">
              <a:rPr lang="tr-TR">
                <a:cs typeface="Arial" charset="0"/>
              </a:rPr>
              <a:pPr fontAlgn="base">
                <a:spcBef>
                  <a:spcPct val="0"/>
                </a:spcBef>
                <a:spcAft>
                  <a:spcPct val="0"/>
                </a:spcAft>
              </a:pPr>
              <a:t>38</a:t>
            </a:fld>
            <a:endParaRPr lang="tr-TR">
              <a:cs typeface="Arial" charset="0"/>
            </a:endParaRPr>
          </a:p>
        </p:txBody>
      </p:sp>
      <p:sp>
        <p:nvSpPr>
          <p:cNvPr id="105476"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5C2F59-5604-43A5-B2A0-93CB38C5FC30}"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İçerik Yer Tutucusu 4"/>
          <p:cNvSpPr>
            <a:spLocks noGrp="1"/>
          </p:cNvSpPr>
          <p:nvPr>
            <p:ph idx="1"/>
          </p:nvPr>
        </p:nvSpPr>
        <p:spPr>
          <a:xfrm>
            <a:off x="250825" y="1196975"/>
            <a:ext cx="8642350" cy="3168650"/>
          </a:xfrm>
        </p:spPr>
        <p:txBody>
          <a:bodyPr/>
          <a:lstStyle/>
          <a:p>
            <a:pPr>
              <a:buFont typeface="Wingdings" pitchFamily="2" charset="2"/>
              <a:buChar char="Ø"/>
            </a:pPr>
            <a:r>
              <a:rPr lang="tr-TR" sz="2400" b="1" smtClean="0">
                <a:ea typeface="ＭＳ Ｐゴシック" pitchFamily="34" charset="-128"/>
              </a:rPr>
              <a:t>Sizden önce salona girmiş adayları sınav salonunuzdan dışarı çıkartınız. </a:t>
            </a:r>
          </a:p>
          <a:p>
            <a:pPr>
              <a:buFont typeface="Wingdings" pitchFamily="2" charset="2"/>
              <a:buChar char="Ø"/>
            </a:pPr>
            <a:r>
              <a:rPr lang="tr-TR" sz="2400" b="1" smtClean="0">
                <a:ea typeface="ＭＳ Ｐゴシック" pitchFamily="34" charset="-128"/>
              </a:rPr>
              <a:t>Sınavın başlama saatinden 1 saat önce adayların yüzüne, Sınava Giriş Belgesine, nüfus cüzdanı veya pasaportuna ve Aday Kontrol Listesindeki fotoğrafına bakıp dikkatle inceleyerek adayları </a:t>
            </a:r>
            <a:r>
              <a:rPr lang="tr-TR" sz="2400" b="1" u="sng" smtClean="0">
                <a:solidFill>
                  <a:srgbClr val="FF0000"/>
                </a:solidFill>
                <a:ea typeface="ＭＳ Ｐゴシック" pitchFamily="34" charset="-128"/>
              </a:rPr>
              <a:t>tek tek salona alınız. </a:t>
            </a:r>
          </a:p>
          <a:p>
            <a:pPr>
              <a:buFont typeface="Wingdings" pitchFamily="2" charset="2"/>
              <a:buChar char="Ø"/>
            </a:pPr>
            <a:r>
              <a:rPr lang="tr-TR" sz="2400" b="1" smtClean="0">
                <a:ea typeface="ＭＳ Ｐゴシック" pitchFamily="34" charset="-128"/>
              </a:rPr>
              <a:t>Bir adayı sınava alırken belgesinde yazılı olan Salon Numarasına bakınız. </a:t>
            </a:r>
          </a:p>
        </p:txBody>
      </p:sp>
      <p:sp>
        <p:nvSpPr>
          <p:cNvPr id="113666" name="3 Dikdörtgen"/>
          <p:cNvSpPr>
            <a:spLocks noChangeArrowheads="1"/>
          </p:cNvSpPr>
          <p:nvPr/>
        </p:nvSpPr>
        <p:spPr bwMode="auto">
          <a:xfrm>
            <a:off x="1908175" y="333375"/>
            <a:ext cx="6804025" cy="923925"/>
          </a:xfrm>
          <a:prstGeom prst="rect">
            <a:avLst/>
          </a:prstGeom>
          <a:noFill/>
          <a:ln w="9525">
            <a:noFill/>
            <a:miter lim="800000"/>
            <a:headEnd/>
            <a:tailEnd/>
          </a:ln>
        </p:spPr>
        <p:txBody>
          <a:bodyPr>
            <a:spAutoFit/>
          </a:bodyPr>
          <a:lstStyle/>
          <a:p>
            <a:pPr algn="r"/>
            <a:r>
              <a:rPr lang="tr-TR" sz="2800" b="1" u="sng">
                <a:solidFill>
                  <a:srgbClr val="FF0000"/>
                </a:solidFill>
                <a:latin typeface="Calibri" pitchFamily="34" charset="0"/>
              </a:rPr>
              <a:t>SINAVIN UYGULANMASINDA</a:t>
            </a:r>
          </a:p>
          <a:p>
            <a:pPr algn="r">
              <a:buFont typeface="Arial" charset="0"/>
              <a:buNone/>
            </a:pPr>
            <a:r>
              <a:rPr lang="tr-TR" sz="2600" b="1" u="sng">
                <a:solidFill>
                  <a:srgbClr val="FF0000"/>
                </a:solidFill>
                <a:latin typeface="Calibri" pitchFamily="34" charset="0"/>
              </a:rPr>
              <a:t>Salon Başkanının Yapacağı İşlemler;</a:t>
            </a:r>
          </a:p>
        </p:txBody>
      </p:sp>
      <p:sp>
        <p:nvSpPr>
          <p:cNvPr id="2" name="Metin kutusu 1"/>
          <p:cNvSpPr txBox="1"/>
          <p:nvPr/>
        </p:nvSpPr>
        <p:spPr>
          <a:xfrm>
            <a:off x="323850" y="4508500"/>
            <a:ext cx="8604250" cy="157003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2400" b="1" dirty="0">
                <a:solidFill>
                  <a:schemeClr val="tx1"/>
                </a:solidFill>
              </a:rPr>
              <a:t>Başka salonda sınava girmesi gereken adayları </a:t>
            </a:r>
            <a:r>
              <a:rPr lang="tr-TR" sz="2400" b="1" u="sng" dirty="0">
                <a:solidFill>
                  <a:schemeClr val="tx1"/>
                </a:solidFill>
              </a:rPr>
              <a:t>kesinlikle</a:t>
            </a:r>
            <a:r>
              <a:rPr lang="tr-TR" sz="2400" b="1" dirty="0">
                <a:solidFill>
                  <a:schemeClr val="tx1"/>
                </a:solidFill>
              </a:rPr>
              <a:t> salona almayınız. </a:t>
            </a:r>
          </a:p>
          <a:p>
            <a:pPr algn="ctr" fontAlgn="auto">
              <a:spcBef>
                <a:spcPts val="0"/>
              </a:spcBef>
              <a:spcAft>
                <a:spcPts val="0"/>
              </a:spcAft>
              <a:buFont typeface="Arial" charset="0"/>
              <a:buNone/>
              <a:defRPr/>
            </a:pPr>
            <a:r>
              <a:rPr lang="tr-TR" sz="2400" b="1" dirty="0">
                <a:solidFill>
                  <a:schemeClr val="tx1"/>
                </a:solidFill>
              </a:rPr>
              <a:t>Hiç kimse, bir adayı Sınava Giriş Belgesinde belirtilen salondan başka bir salonda sınava almaya </a:t>
            </a:r>
            <a:r>
              <a:rPr lang="tr-TR" sz="2400" b="1" u="sng" dirty="0">
                <a:solidFill>
                  <a:schemeClr val="tx1"/>
                </a:solidFill>
              </a:rPr>
              <a:t>yetkili değildir. </a:t>
            </a:r>
            <a:endParaRPr lang="tr-TR" sz="2400" u="sng" dirty="0">
              <a:solidFill>
                <a:schemeClr val="tx1"/>
              </a:solidFill>
            </a:endParaRPr>
          </a:p>
        </p:txBody>
      </p:sp>
      <p:sp>
        <p:nvSpPr>
          <p:cNvPr id="113668" name="5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F75782-4B81-4DB1-9EFD-CA76AE5FD588}" type="slidenum">
              <a:rPr lang="tr-TR">
                <a:cs typeface="Arial" charset="0"/>
              </a:rPr>
              <a:pPr fontAlgn="base">
                <a:spcBef>
                  <a:spcPct val="0"/>
                </a:spcBef>
                <a:spcAft>
                  <a:spcPct val="0"/>
                </a:spcAft>
              </a:pPr>
              <a:t>39</a:t>
            </a:fld>
            <a:endParaRPr lang="tr-TR">
              <a:cs typeface="Arial" charset="0"/>
            </a:endParaRPr>
          </a:p>
        </p:txBody>
      </p:sp>
      <p:sp>
        <p:nvSpPr>
          <p:cNvPr id="113669"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E7BF809-FE02-40A6-8A43-3C72DC6B0EBA}"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2 İçerik Yer Tutucusu"/>
          <p:cNvSpPr>
            <a:spLocks noGrp="1"/>
          </p:cNvSpPr>
          <p:nvPr>
            <p:ph idx="1"/>
          </p:nvPr>
        </p:nvSpPr>
        <p:spPr>
          <a:xfrm>
            <a:off x="900113" y="1341438"/>
            <a:ext cx="7559675" cy="3097212"/>
          </a:xfrm>
        </p:spPr>
        <p:txBody>
          <a:bodyPr/>
          <a:lstStyle/>
          <a:p>
            <a:pPr marL="0" indent="0" algn="just">
              <a:lnSpc>
                <a:spcPct val="150000"/>
              </a:lnSpc>
              <a:buFont typeface="Arial" charset="0"/>
              <a:buNone/>
            </a:pPr>
            <a:r>
              <a:rPr lang="tr-TR" sz="2400" b="1" smtClean="0">
                <a:ea typeface="ＭＳ Ｐゴシック" pitchFamily="34" charset="-128"/>
              </a:rPr>
              <a:t>Binaya </a:t>
            </a:r>
            <a:r>
              <a:rPr lang="tr-TR" sz="2400" b="1" smtClean="0">
                <a:solidFill>
                  <a:srgbClr val="FF0000"/>
                </a:solidFill>
                <a:ea typeface="ＭＳ Ｐゴシック" pitchFamily="34" charset="-128"/>
              </a:rPr>
              <a:t>geldiğini</a:t>
            </a:r>
            <a:r>
              <a:rPr lang="tr-TR" sz="2400" b="1" smtClean="0">
                <a:ea typeface="ＭＳ Ｐゴシック" pitchFamily="34" charset="-128"/>
              </a:rPr>
              <a:t> Bina Sınav Sorumlusuna bildirir, </a:t>
            </a:r>
          </a:p>
          <a:p>
            <a:pPr lvl="1" algn="just">
              <a:lnSpc>
                <a:spcPct val="150000"/>
              </a:lnSpc>
              <a:buFont typeface="Wingdings" pitchFamily="2" charset="2"/>
              <a:buChar char="Ø"/>
            </a:pPr>
            <a:r>
              <a:rPr lang="tr-TR" sz="2400" b="1" smtClean="0">
                <a:ea typeface="ＭＳ Ｐゴシック" pitchFamily="34" charset="-128"/>
              </a:rPr>
              <a:t> Görev yapacağı </a:t>
            </a:r>
            <a:r>
              <a:rPr lang="tr-TR" sz="2400" b="1" smtClean="0">
                <a:solidFill>
                  <a:srgbClr val="FF0000"/>
                </a:solidFill>
                <a:ea typeface="ＭＳ Ｐゴシック" pitchFamily="34" charset="-128"/>
              </a:rPr>
              <a:t>salonu öğrenir,</a:t>
            </a:r>
            <a:r>
              <a:rPr lang="tr-TR" sz="2400" b="1" smtClean="0">
                <a:ea typeface="ＭＳ Ｐゴシック" pitchFamily="34" charset="-128"/>
              </a:rPr>
              <a:t> </a:t>
            </a:r>
          </a:p>
          <a:p>
            <a:pPr lvl="1" algn="just">
              <a:lnSpc>
                <a:spcPct val="150000"/>
              </a:lnSpc>
              <a:buFont typeface="Wingdings" pitchFamily="2" charset="2"/>
              <a:buChar char="Ø"/>
            </a:pPr>
            <a:r>
              <a:rPr lang="tr-TR" sz="2400" b="1" smtClean="0">
                <a:ea typeface="ＭＳ Ｐゴシック" pitchFamily="34" charset="-128"/>
              </a:rPr>
              <a:t> Görevli Listesini imzalar, </a:t>
            </a:r>
          </a:p>
          <a:p>
            <a:pPr lvl="1" algn="just">
              <a:lnSpc>
                <a:spcPct val="150000"/>
              </a:lnSpc>
              <a:buFont typeface="Wingdings" pitchFamily="2" charset="2"/>
              <a:buChar char="Ø"/>
            </a:pPr>
            <a:r>
              <a:rPr lang="tr-TR" sz="2400" b="1" smtClean="0">
                <a:ea typeface="ＭＳ Ｐゴシック" pitchFamily="34" charset="-128"/>
              </a:rPr>
              <a:t> Geldiği saati yazar.</a:t>
            </a:r>
          </a:p>
        </p:txBody>
      </p:sp>
      <p:sp>
        <p:nvSpPr>
          <p:cNvPr id="6" name="1 Başlık"/>
          <p:cNvSpPr>
            <a:spLocks noGrp="1"/>
          </p:cNvSpPr>
          <p:nvPr>
            <p:ph type="title"/>
          </p:nvPr>
        </p:nvSpPr>
        <p:spPr>
          <a:xfrm>
            <a:off x="1979613" y="288925"/>
            <a:ext cx="6877050" cy="692150"/>
          </a:xfrm>
          <a:extLst/>
        </p:spPr>
        <p:txBody>
          <a:bodyPr rtlCol="0" anchor="t">
            <a:normAutofit/>
          </a:bodyPr>
          <a:lstStyle/>
          <a:p>
            <a:pPr algn="r" fontAlgn="auto">
              <a:spcAft>
                <a:spcPts val="0"/>
              </a:spcAft>
              <a:defRPr/>
            </a:pPr>
            <a:r>
              <a:rPr lang="tr-TR" sz="2800" b="1" u="sng" dirty="0" smtClean="0">
                <a:solidFill>
                  <a:srgbClr val="FF0000"/>
                </a:solidFill>
                <a:latin typeface="+mn-lt"/>
                <a:ea typeface="ＭＳ Ｐゴシック" pitchFamily="34" charset="-128"/>
              </a:rPr>
              <a:t>SALON BAŞKANI GÖREV VE YETKİLERİ</a:t>
            </a:r>
          </a:p>
        </p:txBody>
      </p:sp>
      <p:sp>
        <p:nvSpPr>
          <p:cNvPr id="43011" name="4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74D53B1-E6C2-4E47-81F6-707B00668B0C}" type="slidenum">
              <a:rPr lang="tr-TR">
                <a:cs typeface="Arial" charset="0"/>
              </a:rPr>
              <a:pPr fontAlgn="base">
                <a:spcBef>
                  <a:spcPct val="0"/>
                </a:spcBef>
                <a:spcAft>
                  <a:spcPct val="0"/>
                </a:spcAft>
              </a:pPr>
              <a:t>4</a:t>
            </a:fld>
            <a:endParaRPr lang="tr-TR">
              <a:cs typeface="Arial" charset="0"/>
            </a:endParaRPr>
          </a:p>
        </p:txBody>
      </p:sp>
      <p:sp>
        <p:nvSpPr>
          <p:cNvPr id="43012"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3397F5E-00B2-420F-9345-CF79DC5EC4A5}"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İçerik Yer Tutucusu 4"/>
          <p:cNvSpPr>
            <a:spLocks noGrp="1"/>
          </p:cNvSpPr>
          <p:nvPr>
            <p:ph idx="1"/>
          </p:nvPr>
        </p:nvSpPr>
        <p:spPr>
          <a:xfrm>
            <a:off x="250825" y="1628775"/>
            <a:ext cx="8281988" cy="3311525"/>
          </a:xfrm>
        </p:spPr>
        <p:txBody>
          <a:bodyPr/>
          <a:lstStyle/>
          <a:p>
            <a:pPr algn="just">
              <a:buFont typeface="Wingdings" pitchFamily="2" charset="2"/>
              <a:buChar char="Ø"/>
            </a:pPr>
            <a:r>
              <a:rPr lang="tr-TR" sz="2400" b="1" smtClean="0">
                <a:ea typeface="ＭＳ Ｐゴシック" pitchFamily="34" charset="-128"/>
              </a:rPr>
              <a:t>Salon Sınav Evrakı Poşetini hırpalamadan </a:t>
            </a:r>
            <a:r>
              <a:rPr lang="tr-TR" sz="2400" b="1" u="sng" smtClean="0">
                <a:solidFill>
                  <a:srgbClr val="FF0000"/>
                </a:solidFill>
                <a:ea typeface="ＭＳ Ｐゴシック" pitchFamily="34" charset="-128"/>
              </a:rPr>
              <a:t>adayların önünde açınız.</a:t>
            </a:r>
          </a:p>
          <a:p>
            <a:pPr algn="just">
              <a:buFont typeface="Wingdings" pitchFamily="2" charset="2"/>
              <a:buChar char="Ø"/>
            </a:pPr>
            <a:r>
              <a:rPr lang="tr-TR" sz="2400" b="1" smtClean="0">
                <a:ea typeface="ＭＳ Ｐゴシック" pitchFamily="34" charset="-128"/>
              </a:rPr>
              <a:t>Salon Aday Yoklama Listesinden ad ve soyadlarını okuyarak yoklama yapınız.</a:t>
            </a:r>
          </a:p>
          <a:p>
            <a:pPr algn="just">
              <a:buFont typeface="Wingdings" pitchFamily="2" charset="2"/>
              <a:buChar char="Ø"/>
            </a:pPr>
            <a:r>
              <a:rPr lang="tr-TR" sz="2400" b="1" smtClean="0">
                <a:ea typeface="ＭＳ Ｐゴシック" pitchFamily="34" charset="-128"/>
              </a:rPr>
              <a:t>Adaylara, kendilerine verilen cevap kâğıdının kendi adlarına </a:t>
            </a:r>
            <a:r>
              <a:rPr lang="tr-TR" sz="2400" b="1" u="sng" smtClean="0">
                <a:solidFill>
                  <a:srgbClr val="FF0000"/>
                </a:solidFill>
                <a:ea typeface="ＭＳ Ｐゴシック" pitchFamily="34" charset="-128"/>
              </a:rPr>
              <a:t>düzenlenip düzenlenmediğini kontrol etmelerini </a:t>
            </a:r>
            <a:r>
              <a:rPr lang="tr-TR" sz="2400" b="1" smtClean="0">
                <a:ea typeface="ＭＳ Ｐゴシック" pitchFamily="34" charset="-128"/>
              </a:rPr>
              <a:t>söyleyiniz.</a:t>
            </a:r>
          </a:p>
          <a:p>
            <a:pPr algn="just">
              <a:buFont typeface="Wingdings" pitchFamily="2" charset="2"/>
              <a:buChar char="Ø"/>
            </a:pPr>
            <a:r>
              <a:rPr lang="tr-TR" sz="2400" b="1" smtClean="0">
                <a:ea typeface="ＭＳ Ｐゴシック" pitchFamily="34" charset="-128"/>
              </a:rPr>
              <a:t>Bütün adaylar bu işlemi bitirince </a:t>
            </a:r>
            <a:r>
              <a:rPr lang="tr-TR" sz="2400" b="1" smtClean="0">
                <a:solidFill>
                  <a:srgbClr val="FF0000"/>
                </a:solidFill>
                <a:ea typeface="ＭＳ Ｐゴシック" pitchFamily="34" charset="-128"/>
              </a:rPr>
              <a:t>SINAVDA UYULACAK KURALLAR’</a:t>
            </a:r>
            <a:r>
              <a:rPr lang="tr-TR" sz="2400" b="1" smtClean="0">
                <a:ea typeface="ＭＳ Ｐゴシック" pitchFamily="34" charset="-128"/>
              </a:rPr>
              <a:t>ı</a:t>
            </a:r>
            <a:r>
              <a:rPr lang="tr-TR" sz="2400" b="1" smtClean="0">
                <a:solidFill>
                  <a:srgbClr val="FF0000"/>
                </a:solidFill>
                <a:ea typeface="ＭＳ Ｐゴシック" pitchFamily="34" charset="-128"/>
              </a:rPr>
              <a:t> </a:t>
            </a:r>
            <a:r>
              <a:rPr lang="tr-TR" sz="2400" b="1" smtClean="0">
                <a:ea typeface="ＭＳ Ｐゴシック" pitchFamily="34" charset="-128"/>
              </a:rPr>
              <a:t>yüksek sesle okuyunuz. </a:t>
            </a:r>
          </a:p>
          <a:p>
            <a:pPr algn="just">
              <a:buFont typeface="Wingdings" pitchFamily="2" charset="2"/>
              <a:buChar char="Ø"/>
            </a:pPr>
            <a:endParaRPr lang="tr-TR" sz="2400" b="1" smtClean="0">
              <a:ea typeface="ＭＳ Ｐゴシック" pitchFamily="34" charset="-128"/>
            </a:endParaRPr>
          </a:p>
          <a:p>
            <a:pPr algn="just"/>
            <a:endParaRPr lang="tr-TR" sz="2400" b="1" u="sng" smtClean="0">
              <a:solidFill>
                <a:srgbClr val="FF0000"/>
              </a:solidFill>
              <a:ea typeface="ＭＳ Ｐゴシック" pitchFamily="34" charset="-128"/>
            </a:endParaRPr>
          </a:p>
          <a:p>
            <a:pPr algn="just"/>
            <a:endParaRPr lang="tr-TR" sz="2400" b="1" u="sng" smtClean="0">
              <a:solidFill>
                <a:srgbClr val="FF0000"/>
              </a:solidFill>
              <a:ea typeface="ＭＳ Ｐゴシック" pitchFamily="34" charset="-128"/>
            </a:endParaRPr>
          </a:p>
          <a:p>
            <a:pPr algn="just"/>
            <a:endParaRPr lang="tr-TR" sz="2400" b="1" smtClean="0">
              <a:ea typeface="ＭＳ Ｐゴシック" pitchFamily="34" charset="-128"/>
            </a:endParaRPr>
          </a:p>
        </p:txBody>
      </p:sp>
      <p:sp>
        <p:nvSpPr>
          <p:cNvPr id="114690" name="3 Dikdörtgen"/>
          <p:cNvSpPr>
            <a:spLocks noChangeArrowheads="1"/>
          </p:cNvSpPr>
          <p:nvPr/>
        </p:nvSpPr>
        <p:spPr bwMode="auto">
          <a:xfrm>
            <a:off x="1908175" y="333375"/>
            <a:ext cx="6804025" cy="923925"/>
          </a:xfrm>
          <a:prstGeom prst="rect">
            <a:avLst/>
          </a:prstGeom>
          <a:noFill/>
          <a:ln w="9525">
            <a:noFill/>
            <a:miter lim="800000"/>
            <a:headEnd/>
            <a:tailEnd/>
          </a:ln>
        </p:spPr>
        <p:txBody>
          <a:bodyPr>
            <a:spAutoFit/>
          </a:bodyPr>
          <a:lstStyle/>
          <a:p>
            <a:pPr algn="r"/>
            <a:r>
              <a:rPr lang="tr-TR" sz="2800" b="1" u="sng">
                <a:solidFill>
                  <a:srgbClr val="FF0000"/>
                </a:solidFill>
                <a:latin typeface="Calibri" pitchFamily="34" charset="0"/>
              </a:rPr>
              <a:t>SINAVIN UYGULANMASINDA</a:t>
            </a:r>
          </a:p>
          <a:p>
            <a:pPr algn="r">
              <a:buFont typeface="Arial" charset="0"/>
              <a:buNone/>
            </a:pPr>
            <a:r>
              <a:rPr lang="tr-TR" sz="2600" b="1" u="sng">
                <a:solidFill>
                  <a:srgbClr val="FF0000"/>
                </a:solidFill>
                <a:latin typeface="Calibri" pitchFamily="34" charset="0"/>
              </a:rPr>
              <a:t>Salon Başkanının Yapacağı İşlemler;</a:t>
            </a:r>
          </a:p>
        </p:txBody>
      </p:sp>
      <p:sp>
        <p:nvSpPr>
          <p:cNvPr id="114691" name="5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B19684-BE39-4FBF-84A0-EEA98AD9A66A}" type="slidenum">
              <a:rPr lang="tr-TR">
                <a:cs typeface="Arial" charset="0"/>
              </a:rPr>
              <a:pPr fontAlgn="base">
                <a:spcBef>
                  <a:spcPct val="0"/>
                </a:spcBef>
                <a:spcAft>
                  <a:spcPct val="0"/>
                </a:spcAft>
              </a:pPr>
              <a:t>40</a:t>
            </a:fld>
            <a:endParaRPr lang="tr-TR">
              <a:cs typeface="Arial" charset="0"/>
            </a:endParaRPr>
          </a:p>
        </p:txBody>
      </p:sp>
      <p:sp>
        <p:nvSpPr>
          <p:cNvPr id="114692"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7170D0-C404-4EB2-A6D4-472C43AD6CB0}"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çerik Yer Tutucusu 4"/>
          <p:cNvSpPr>
            <a:spLocks noGrp="1"/>
          </p:cNvSpPr>
          <p:nvPr>
            <p:ph idx="1"/>
          </p:nvPr>
        </p:nvSpPr>
        <p:spPr>
          <a:xfrm>
            <a:off x="823913" y="1992313"/>
            <a:ext cx="7348537" cy="1149350"/>
          </a:xfrm>
          <a:solidFill>
            <a:srgbClr val="FFFF00"/>
          </a:solidFill>
        </p:spPr>
        <p:style>
          <a:lnRef idx="2">
            <a:schemeClr val="accent2"/>
          </a:lnRef>
          <a:fillRef idx="1">
            <a:schemeClr val="lt1"/>
          </a:fillRef>
          <a:effectRef idx="0">
            <a:schemeClr val="accent2"/>
          </a:effectRef>
          <a:fontRef idx="minor">
            <a:schemeClr val="dk1"/>
          </a:fontRef>
        </p:style>
        <p:txBody>
          <a:bodyPr rtlCol="0">
            <a:normAutofit/>
          </a:bodyPr>
          <a:lstStyle/>
          <a:p>
            <a:pPr marL="0" indent="0" fontAlgn="auto">
              <a:spcAft>
                <a:spcPts val="0"/>
              </a:spcAft>
              <a:buFont typeface="Arial" charset="0"/>
              <a:buNone/>
              <a:defRPr/>
            </a:pPr>
            <a:r>
              <a:rPr lang="tr-TR" sz="2800" b="1" dirty="0" smtClean="0">
                <a:solidFill>
                  <a:schemeClr val="tx1"/>
                </a:solidFill>
              </a:rPr>
              <a:t>Sınav salonuna </a:t>
            </a:r>
            <a:r>
              <a:rPr lang="tr-TR" sz="2800" b="1" dirty="0">
                <a:solidFill>
                  <a:schemeClr val="tx1"/>
                </a:solidFill>
              </a:rPr>
              <a:t>ilk 15 dakikadan </a:t>
            </a:r>
            <a:r>
              <a:rPr lang="tr-TR" sz="2800" b="1" u="sng" dirty="0">
                <a:solidFill>
                  <a:schemeClr val="tx1"/>
                </a:solidFill>
              </a:rPr>
              <a:t>daha geç gelen </a:t>
            </a:r>
            <a:r>
              <a:rPr lang="tr-TR" sz="2800" b="1" dirty="0">
                <a:solidFill>
                  <a:schemeClr val="tx1"/>
                </a:solidFill>
              </a:rPr>
              <a:t>adayları sınav salonuna </a:t>
            </a:r>
            <a:r>
              <a:rPr lang="tr-TR" sz="2800" b="1" dirty="0" smtClean="0">
                <a:solidFill>
                  <a:schemeClr val="tx1"/>
                </a:solidFill>
              </a:rPr>
              <a:t>almayınız</a:t>
            </a:r>
            <a:r>
              <a:rPr lang="tr-TR" sz="2800" b="1" dirty="0">
                <a:solidFill>
                  <a:schemeClr val="tx1"/>
                </a:solidFill>
              </a:rPr>
              <a:t>.</a:t>
            </a:r>
          </a:p>
          <a:p>
            <a:pPr fontAlgn="auto">
              <a:spcAft>
                <a:spcPts val="0"/>
              </a:spcAft>
              <a:buFont typeface="Arial" pitchFamily="34" charset="0"/>
              <a:buChar char="•"/>
              <a:defRPr/>
            </a:pPr>
            <a:endParaRPr lang="tr-TR" sz="2800" b="1" u="sng" dirty="0" smtClean="0">
              <a:solidFill>
                <a:schemeClr val="tx1"/>
              </a:solidFill>
            </a:endParaRPr>
          </a:p>
          <a:p>
            <a:pPr fontAlgn="auto">
              <a:spcAft>
                <a:spcPts val="0"/>
              </a:spcAft>
              <a:buFont typeface="Arial" pitchFamily="34" charset="0"/>
              <a:buChar char="•"/>
              <a:defRPr/>
            </a:pPr>
            <a:endParaRPr lang="tr-TR" sz="2800" b="1" u="sng" dirty="0">
              <a:solidFill>
                <a:schemeClr val="tx1"/>
              </a:solidFill>
            </a:endParaRPr>
          </a:p>
          <a:p>
            <a:pPr fontAlgn="auto">
              <a:spcAft>
                <a:spcPts val="0"/>
              </a:spcAft>
              <a:buFont typeface="Arial" pitchFamily="34" charset="0"/>
              <a:buChar char="•"/>
              <a:defRPr/>
            </a:pPr>
            <a:endParaRPr lang="tr-TR" sz="2800" b="1" dirty="0">
              <a:solidFill>
                <a:schemeClr val="tx1"/>
              </a:solidFill>
            </a:endParaRPr>
          </a:p>
        </p:txBody>
      </p:sp>
      <p:sp>
        <p:nvSpPr>
          <p:cNvPr id="115714" name="3 Dikdörtgen"/>
          <p:cNvSpPr>
            <a:spLocks noChangeArrowheads="1"/>
          </p:cNvSpPr>
          <p:nvPr/>
        </p:nvSpPr>
        <p:spPr bwMode="auto">
          <a:xfrm>
            <a:off x="1908175" y="404813"/>
            <a:ext cx="6804025" cy="923925"/>
          </a:xfrm>
          <a:prstGeom prst="rect">
            <a:avLst/>
          </a:prstGeom>
          <a:noFill/>
          <a:ln w="9525">
            <a:noFill/>
            <a:miter lim="800000"/>
            <a:headEnd/>
            <a:tailEnd/>
          </a:ln>
        </p:spPr>
        <p:txBody>
          <a:bodyPr>
            <a:spAutoFit/>
          </a:bodyPr>
          <a:lstStyle/>
          <a:p>
            <a:pPr algn="r"/>
            <a:r>
              <a:rPr lang="tr-TR" sz="2800" b="1" u="sng">
                <a:solidFill>
                  <a:srgbClr val="FF0000"/>
                </a:solidFill>
                <a:latin typeface="Calibri" pitchFamily="34" charset="0"/>
              </a:rPr>
              <a:t>SINAVIN UYGULANMASINDA</a:t>
            </a:r>
          </a:p>
          <a:p>
            <a:pPr algn="r">
              <a:buFont typeface="Arial" charset="0"/>
              <a:buNone/>
            </a:pPr>
            <a:r>
              <a:rPr lang="tr-TR" sz="2600" b="1" u="sng">
                <a:solidFill>
                  <a:srgbClr val="FF0000"/>
                </a:solidFill>
                <a:latin typeface="Calibri" pitchFamily="34" charset="0"/>
              </a:rPr>
              <a:t>Salon Başkanının Yapacağı İşlemler;</a:t>
            </a:r>
          </a:p>
        </p:txBody>
      </p:sp>
      <p:sp>
        <p:nvSpPr>
          <p:cNvPr id="5" name="İçerik Yer Tutucusu 4"/>
          <p:cNvSpPr txBox="1">
            <a:spLocks/>
          </p:cNvSpPr>
          <p:nvPr/>
        </p:nvSpPr>
        <p:spPr bwMode="auto">
          <a:xfrm>
            <a:off x="827088" y="3644900"/>
            <a:ext cx="7348537" cy="1041400"/>
          </a:xfrm>
          <a:prstGeom prst="rect">
            <a:avLst/>
          </a:prstGeom>
          <a:solidFill>
            <a:srgbClr val="FFFF00"/>
          </a:solidFill>
          <a:ln w="25400" cap="flat" cmpd="sng" algn="ctr">
            <a:solidFill>
              <a:schemeClr val="accent2"/>
            </a:solidFill>
            <a:prstDash val="solid"/>
            <a:miter lim="800000"/>
            <a:headEnd/>
            <a:tailEnd/>
          </a:ln>
        </p:spPr>
        <p:style>
          <a:lnRef idx="2">
            <a:schemeClr val="accent2"/>
          </a:lnRef>
          <a:fillRef idx="1">
            <a:schemeClr val="lt1"/>
          </a:fillRef>
          <a:effectRef idx="0">
            <a:schemeClr val="accent2"/>
          </a:effectRef>
          <a:fontRef idx="minor">
            <a:schemeClr val="dk1"/>
          </a:fontRef>
        </p:style>
        <p:txBody>
          <a:bodyPr/>
          <a:lstStyle>
            <a:lvl1pPr marL="342900" indent="-342900" algn="l" rtl="0" eaLnBrk="0" fontAlgn="base" hangingPunct="0">
              <a:spcBef>
                <a:spcPct val="20000"/>
              </a:spcBef>
              <a:spcAft>
                <a:spcPct val="0"/>
              </a:spcAft>
              <a:buFont typeface="Arial" charset="0"/>
              <a:buChar char="•"/>
              <a:defRPr sz="3200" kern="1200">
                <a:solidFill>
                  <a:schemeClr val="dk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dk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dk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dk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 typeface="Arial" charset="0"/>
              <a:buNone/>
              <a:defRPr/>
            </a:pPr>
            <a:r>
              <a:rPr lang="tr-TR" sz="2800" b="1" dirty="0" smtClean="0">
                <a:solidFill>
                  <a:schemeClr val="tx1"/>
                </a:solidFill>
              </a:rPr>
              <a:t>Sınava girmeyen adayın soru kitapçığı poşetini </a:t>
            </a:r>
            <a:r>
              <a:rPr lang="tr-TR" sz="2800" b="1" u="sng" dirty="0" smtClean="0">
                <a:solidFill>
                  <a:schemeClr val="tx1"/>
                </a:solidFill>
              </a:rPr>
              <a:t>kesinlikle açmayınız.</a:t>
            </a:r>
          </a:p>
        </p:txBody>
      </p:sp>
      <p:sp>
        <p:nvSpPr>
          <p:cNvPr id="115716"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6E7551-8918-483D-91CB-38A93235704F}" type="slidenum">
              <a:rPr lang="tr-TR">
                <a:cs typeface="Arial" charset="0"/>
              </a:rPr>
              <a:pPr fontAlgn="base">
                <a:spcBef>
                  <a:spcPct val="0"/>
                </a:spcBef>
                <a:spcAft>
                  <a:spcPct val="0"/>
                </a:spcAft>
              </a:pPr>
              <a:t>41</a:t>
            </a:fld>
            <a:endParaRPr lang="tr-TR">
              <a:cs typeface="Arial" charset="0"/>
            </a:endParaRPr>
          </a:p>
        </p:txBody>
      </p:sp>
      <p:sp>
        <p:nvSpPr>
          <p:cNvPr id="115717" name="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21ADB64-9D42-443B-B0D5-522525FA9DF1}"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İçerik Yer Tutucusu 4"/>
          <p:cNvSpPr>
            <a:spLocks noGrp="1"/>
          </p:cNvSpPr>
          <p:nvPr>
            <p:ph idx="1"/>
          </p:nvPr>
        </p:nvSpPr>
        <p:spPr>
          <a:xfrm>
            <a:off x="268288" y="1484313"/>
            <a:ext cx="8713787" cy="1223962"/>
          </a:xfrm>
        </p:spPr>
        <p:txBody>
          <a:bodyPr/>
          <a:lstStyle/>
          <a:p>
            <a:pPr>
              <a:buFont typeface="Wingdings" pitchFamily="2" charset="2"/>
              <a:buChar char="Ø"/>
            </a:pPr>
            <a:r>
              <a:rPr lang="tr-TR" sz="2400" b="1" smtClean="0">
                <a:ea typeface="ＭＳ Ｐゴシック" pitchFamily="34" charset="-128"/>
              </a:rPr>
              <a:t>Sınav salonunu dolaşarak tüm adayların </a:t>
            </a:r>
            <a:r>
              <a:rPr lang="tr-TR" sz="2400" b="1" u="sng" smtClean="0">
                <a:ea typeface="ＭＳ Ｐゴシック" pitchFamily="34" charset="-128"/>
              </a:rPr>
              <a:t>Soru Kitapçık Numarasını</a:t>
            </a:r>
            <a:r>
              <a:rPr lang="tr-TR" sz="2400" b="1" smtClean="0">
                <a:ea typeface="ＭＳ Ｐゴシック" pitchFamily="34" charset="-128"/>
              </a:rPr>
              <a:t> cevap kâğıdının ilgili alanına yazıp </a:t>
            </a:r>
            <a:r>
              <a:rPr lang="tr-TR" sz="2400" b="1" smtClean="0">
                <a:solidFill>
                  <a:srgbClr val="FF0000"/>
                </a:solidFill>
                <a:ea typeface="ＭＳ Ｐゴシック" pitchFamily="34" charset="-128"/>
              </a:rPr>
              <a:t>kodladıklarını kontrol</a:t>
            </a:r>
            <a:r>
              <a:rPr lang="tr-TR" sz="2400" b="1" smtClean="0">
                <a:ea typeface="ＭＳ Ｐゴシック" pitchFamily="34" charset="-128"/>
              </a:rPr>
              <a:t> ediniz.</a:t>
            </a:r>
          </a:p>
        </p:txBody>
      </p:sp>
      <p:sp>
        <p:nvSpPr>
          <p:cNvPr id="116738" name="3 Dikdörtgen"/>
          <p:cNvSpPr>
            <a:spLocks noChangeArrowheads="1"/>
          </p:cNvSpPr>
          <p:nvPr/>
        </p:nvSpPr>
        <p:spPr bwMode="auto">
          <a:xfrm>
            <a:off x="1979613" y="333375"/>
            <a:ext cx="6804025" cy="923925"/>
          </a:xfrm>
          <a:prstGeom prst="rect">
            <a:avLst/>
          </a:prstGeom>
          <a:noFill/>
          <a:ln w="9525">
            <a:noFill/>
            <a:miter lim="800000"/>
            <a:headEnd/>
            <a:tailEnd/>
          </a:ln>
        </p:spPr>
        <p:txBody>
          <a:bodyPr>
            <a:spAutoFit/>
          </a:bodyPr>
          <a:lstStyle/>
          <a:p>
            <a:pPr algn="r"/>
            <a:r>
              <a:rPr lang="tr-TR" sz="2800" b="1" u="sng">
                <a:solidFill>
                  <a:srgbClr val="FF0000"/>
                </a:solidFill>
                <a:latin typeface="Calibri" pitchFamily="34" charset="0"/>
              </a:rPr>
              <a:t>SINAVIN UYGULANMASINDA</a:t>
            </a:r>
          </a:p>
          <a:p>
            <a:pPr algn="r">
              <a:buFont typeface="Arial" charset="0"/>
              <a:buNone/>
            </a:pPr>
            <a:r>
              <a:rPr lang="tr-TR" sz="2600" b="1" u="sng">
                <a:solidFill>
                  <a:srgbClr val="FF0000"/>
                </a:solidFill>
                <a:latin typeface="Calibri" pitchFamily="34" charset="0"/>
              </a:rPr>
              <a:t>Salon Başkanının Yapacağı İşlemler;</a:t>
            </a:r>
          </a:p>
        </p:txBody>
      </p:sp>
      <p:sp>
        <p:nvSpPr>
          <p:cNvPr id="5" name="İçerik Yer Tutucusu 4"/>
          <p:cNvSpPr txBox="1">
            <a:spLocks/>
          </p:cNvSpPr>
          <p:nvPr/>
        </p:nvSpPr>
        <p:spPr bwMode="auto">
          <a:xfrm>
            <a:off x="261938" y="4221163"/>
            <a:ext cx="8713787" cy="1584325"/>
          </a:xfrm>
          <a:prstGeom prst="rect">
            <a:avLst/>
          </a:prstGeom>
          <a:solidFill>
            <a:srgbClr val="FFFF00"/>
          </a:solidFill>
          <a:ln>
            <a:headEnd/>
            <a:tailEnd/>
          </a:ln>
        </p:spPr>
        <p:style>
          <a:lnRef idx="2">
            <a:schemeClr val="accent2"/>
          </a:lnRef>
          <a:fillRef idx="1">
            <a:schemeClr val="lt1"/>
          </a:fillRef>
          <a:effectRef idx="0">
            <a:schemeClr val="accent2"/>
          </a:effectRef>
          <a:fontRef idx="minor">
            <a:schemeClr val="dk1"/>
          </a:fontRef>
        </p:style>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ＭＳ Ｐゴシック" pitchFamily="-106" charset="-128"/>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itchFamily="2" charset="2"/>
              <a:buChar char="Ø"/>
              <a:defRPr/>
            </a:pPr>
            <a:r>
              <a:rPr lang="tr-TR" sz="2400" b="1" u="sng" dirty="0" smtClean="0">
                <a:ea typeface="ＭＳ Ｐゴシック" pitchFamily="34" charset="-128"/>
              </a:rPr>
              <a:t>Sınav başlamadan önce</a:t>
            </a:r>
            <a:r>
              <a:rPr lang="tr-TR" sz="2400" b="1" dirty="0" smtClean="0">
                <a:ea typeface="ＭＳ Ｐゴシック" pitchFamily="34" charset="-128"/>
              </a:rPr>
              <a:t>, adayın soru kitapçığı üzerindeki </a:t>
            </a:r>
            <a:r>
              <a:rPr lang="tr-TR" sz="2400" b="1" u="sng" dirty="0" smtClean="0">
                <a:ea typeface="ＭＳ Ｐゴシック" pitchFamily="34" charset="-128"/>
              </a:rPr>
              <a:t>KAREKOD Etiketini</a:t>
            </a:r>
            <a:r>
              <a:rPr lang="tr-TR" sz="2400" b="1" dirty="0" smtClean="0">
                <a:ea typeface="ＭＳ Ｐゴシック" pitchFamily="34" charset="-128"/>
              </a:rPr>
              <a:t>, kitapçıktan ayırarak </a:t>
            </a:r>
            <a:r>
              <a:rPr lang="tr-TR" sz="2400" b="1" dirty="0" smtClean="0">
                <a:solidFill>
                  <a:srgbClr val="FF0000"/>
                </a:solidFill>
                <a:ea typeface="ＭＳ Ｐゴシック" pitchFamily="34" charset="-128"/>
              </a:rPr>
              <a:t>Salon Aday Yoklama Listesinde </a:t>
            </a:r>
            <a:r>
              <a:rPr lang="tr-TR" sz="2400" b="1" dirty="0" smtClean="0">
                <a:ea typeface="ＭＳ Ｐゴシック" pitchFamily="34" charset="-128"/>
              </a:rPr>
              <a:t>yer alan ve o soru kitapçığını kullanan adayın adının yer aldığı ilgili bölüme yapıştırınız.</a:t>
            </a:r>
          </a:p>
        </p:txBody>
      </p:sp>
      <p:sp>
        <p:nvSpPr>
          <p:cNvPr id="6" name="İçerik Yer Tutucusu 4"/>
          <p:cNvSpPr txBox="1">
            <a:spLocks/>
          </p:cNvSpPr>
          <p:nvPr/>
        </p:nvSpPr>
        <p:spPr bwMode="auto">
          <a:xfrm>
            <a:off x="250825" y="2781300"/>
            <a:ext cx="8713788" cy="1295400"/>
          </a:xfrm>
          <a:prstGeom prst="rect">
            <a:avLst/>
          </a:prstGeom>
          <a:solidFill>
            <a:srgbClr val="FFFF00"/>
          </a:solidFill>
          <a:ln>
            <a:headEnd/>
            <a:tailEnd/>
          </a:ln>
        </p:spPr>
        <p:style>
          <a:lnRef idx="2">
            <a:schemeClr val="accent2"/>
          </a:lnRef>
          <a:fillRef idx="1">
            <a:schemeClr val="lt1"/>
          </a:fillRef>
          <a:effectRef idx="0">
            <a:schemeClr val="accent2"/>
          </a:effectRef>
          <a:fontRef idx="minor">
            <a:schemeClr val="dk1"/>
          </a:fontRef>
        </p:style>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ＭＳ Ｐゴシック" pitchFamily="-106" charset="-128"/>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itchFamily="2" charset="2"/>
              <a:buChar char="Ø"/>
              <a:defRPr/>
            </a:pPr>
            <a:r>
              <a:rPr lang="tr-TR" sz="2400" b="1" dirty="0" smtClean="0">
                <a:ea typeface="ＭＳ Ｐゴシック" pitchFamily="34" charset="-128"/>
              </a:rPr>
              <a:t>Sınava Giriş Belgelerini, adayların yüzlerine, Aday Kontrol Listesindeki fotoğraflarına ve nüfus cüzdanı veya pasaportlarına bakıp adayların dikkatini dağıtmadan dikkatle </a:t>
            </a:r>
            <a:r>
              <a:rPr lang="tr-TR" sz="2400" b="1" u="sng" dirty="0" smtClean="0">
                <a:solidFill>
                  <a:srgbClr val="FF0000"/>
                </a:solidFill>
                <a:ea typeface="ＭＳ Ｐゴシック" pitchFamily="34" charset="-128"/>
              </a:rPr>
              <a:t>inceleyiniz.</a:t>
            </a:r>
          </a:p>
        </p:txBody>
      </p:sp>
      <p:sp>
        <p:nvSpPr>
          <p:cNvPr id="116741" name="7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86F9B20-43AA-4ECD-A877-02027013B9C6}" type="slidenum">
              <a:rPr lang="tr-TR">
                <a:cs typeface="Arial" charset="0"/>
              </a:rPr>
              <a:pPr fontAlgn="base">
                <a:spcBef>
                  <a:spcPct val="0"/>
                </a:spcBef>
                <a:spcAft>
                  <a:spcPct val="0"/>
                </a:spcAft>
              </a:pPr>
              <a:t>42</a:t>
            </a:fld>
            <a:endParaRPr lang="tr-TR">
              <a:cs typeface="Arial" charset="0"/>
            </a:endParaRPr>
          </a:p>
        </p:txBody>
      </p:sp>
      <p:sp>
        <p:nvSpPr>
          <p:cNvPr id="116742" name="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1207682-B2B5-46B7-B170-0E3424ECD169}"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İçerik Yer Tutucusu 4"/>
          <p:cNvSpPr>
            <a:spLocks noGrp="1"/>
          </p:cNvSpPr>
          <p:nvPr>
            <p:ph idx="1"/>
          </p:nvPr>
        </p:nvSpPr>
        <p:spPr>
          <a:xfrm>
            <a:off x="250825" y="1628775"/>
            <a:ext cx="8569325" cy="4033838"/>
          </a:xfrm>
        </p:spPr>
        <p:style>
          <a:lnRef idx="2">
            <a:schemeClr val="accent2"/>
          </a:lnRef>
          <a:fillRef idx="1">
            <a:schemeClr val="lt1"/>
          </a:fillRef>
          <a:effectRef idx="0">
            <a:schemeClr val="accent2"/>
          </a:effectRef>
          <a:fontRef idx="minor">
            <a:schemeClr val="dk1"/>
          </a:fontRef>
        </p:style>
        <p:txBody>
          <a:bodyPr rtlCol="0">
            <a:normAutofit fontScale="92500" lnSpcReduction="20000"/>
          </a:bodyPr>
          <a:lstStyle/>
          <a:p>
            <a:pPr algn="just" fontAlgn="auto">
              <a:spcAft>
                <a:spcPts val="0"/>
              </a:spcAft>
              <a:buFont typeface="Wingdings" pitchFamily="2" charset="2"/>
              <a:buChar char="Ø"/>
              <a:defRPr/>
            </a:pPr>
            <a:r>
              <a:rPr lang="tr-TR" sz="2400" b="1" u="sng" dirty="0" smtClean="0">
                <a:solidFill>
                  <a:srgbClr val="FF0000"/>
                </a:solidFill>
                <a:ea typeface="ＭＳ Ｐゴシック" pitchFamily="34" charset="-128"/>
              </a:rPr>
              <a:t>Genel olarak tüm ÖSYM sınavlarında</a:t>
            </a:r>
            <a:r>
              <a:rPr lang="tr-TR" sz="2400" b="1" dirty="0" smtClean="0">
                <a:ea typeface="ＭＳ Ｐゴシック" pitchFamily="34" charset="-128"/>
              </a:rPr>
              <a:t>, sınav başladıktan sonra sınav</a:t>
            </a:r>
            <a:r>
              <a:rPr lang="tr-TR" altLang="ja-JP" sz="2400" b="1" dirty="0" smtClean="0"/>
              <a:t> </a:t>
            </a:r>
            <a:r>
              <a:rPr lang="tr-TR" sz="2400" b="1" dirty="0" smtClean="0">
                <a:ea typeface="ＭＳ Ｐゴシック" pitchFamily="34" charset="-128"/>
              </a:rPr>
              <a:t> süresinin </a:t>
            </a:r>
            <a:r>
              <a:rPr lang="tr-TR" sz="2400" b="1" dirty="0" smtClean="0">
                <a:solidFill>
                  <a:srgbClr val="FF0000"/>
                </a:solidFill>
                <a:ea typeface="ＭＳ Ｐゴシック" pitchFamily="34" charset="-128"/>
              </a:rPr>
              <a:t>¾</a:t>
            </a:r>
            <a:r>
              <a:rPr lang="tr-TR" sz="2400" b="1" dirty="0" smtClean="0">
                <a:solidFill>
                  <a:schemeClr val="tx1"/>
                </a:solidFill>
                <a:ea typeface="ＭＳ Ｐゴシック" pitchFamily="34" charset="-128"/>
              </a:rPr>
              <a:t>’ü</a:t>
            </a:r>
            <a:r>
              <a:rPr lang="tr-TR" sz="2400" b="1" dirty="0" smtClean="0">
                <a:solidFill>
                  <a:srgbClr val="FF0000"/>
                </a:solidFill>
                <a:ea typeface="ＭＳ Ｐゴシック" pitchFamily="34" charset="-128"/>
              </a:rPr>
              <a:t> </a:t>
            </a:r>
            <a:r>
              <a:rPr lang="tr-TR" sz="2400" b="1" dirty="0" smtClean="0">
                <a:ea typeface="ＭＳ Ｐゴシック" pitchFamily="34" charset="-128"/>
              </a:rPr>
              <a:t>tamamlanmadan ve sınavın </a:t>
            </a:r>
            <a:r>
              <a:rPr lang="tr-TR" sz="2400" b="1" dirty="0" smtClean="0">
                <a:solidFill>
                  <a:srgbClr val="FF0000"/>
                </a:solidFill>
                <a:ea typeface="ＭＳ Ｐゴシック" pitchFamily="34" charset="-128"/>
              </a:rPr>
              <a:t>son 15 dakikası </a:t>
            </a:r>
            <a:r>
              <a:rPr lang="tr-TR" sz="2400" b="1" dirty="0" smtClean="0">
                <a:ea typeface="ＭＳ Ｐゴシック" pitchFamily="34" charset="-128"/>
              </a:rPr>
              <a:t>içinde sınava devam etmek istemeyen adayı dışarı çıkarmayınız.</a:t>
            </a:r>
          </a:p>
          <a:p>
            <a:pPr algn="just" fontAlgn="auto">
              <a:spcAft>
                <a:spcPts val="0"/>
              </a:spcAft>
              <a:buFont typeface="Wingdings" pitchFamily="2" charset="2"/>
              <a:buChar char="Ø"/>
              <a:defRPr/>
            </a:pPr>
            <a:r>
              <a:rPr lang="tr-TR" sz="2400" b="1" u="sng" dirty="0" smtClean="0">
                <a:solidFill>
                  <a:schemeClr val="tx1"/>
                </a:solidFill>
              </a:rPr>
              <a:t>Bu süreler, LYS </a:t>
            </a:r>
            <a:r>
              <a:rPr lang="tr-TR" sz="2400" b="1" u="sng" dirty="0">
                <a:solidFill>
                  <a:schemeClr val="tx1"/>
                </a:solidFill>
              </a:rPr>
              <a:t>gibi çok oturumlu sınavlarda sınav veya her bir test için özel olduğundan ilgili sınavın </a:t>
            </a:r>
            <a:r>
              <a:rPr lang="tr-TR" sz="2400" b="1" u="sng" dirty="0" smtClean="0">
                <a:solidFill>
                  <a:schemeClr val="tx1"/>
                </a:solidFill>
              </a:rPr>
              <a:t>kılavuzunda </a:t>
            </a:r>
            <a:r>
              <a:rPr lang="tr-TR" sz="2400" b="1" u="sng" dirty="0">
                <a:solidFill>
                  <a:schemeClr val="tx1"/>
                </a:solidFill>
              </a:rPr>
              <a:t>süreler ile ilgili bölümleri dikkatlice okuyunuz.  </a:t>
            </a:r>
            <a:endParaRPr lang="tr-TR" sz="2400" dirty="0">
              <a:solidFill>
                <a:schemeClr val="tx1"/>
              </a:solidFill>
            </a:endParaRPr>
          </a:p>
          <a:p>
            <a:pPr algn="just" fontAlgn="auto">
              <a:spcAft>
                <a:spcPts val="0"/>
              </a:spcAft>
              <a:buFont typeface="Wingdings" pitchFamily="2" charset="2"/>
              <a:buChar char="Ø"/>
              <a:defRPr/>
            </a:pPr>
            <a:endParaRPr lang="tr-TR" sz="800" b="1" dirty="0" smtClean="0">
              <a:ea typeface="ＭＳ Ｐゴシック" pitchFamily="34" charset="-128"/>
            </a:endParaRPr>
          </a:p>
          <a:p>
            <a:pPr algn="just" fontAlgn="auto">
              <a:spcAft>
                <a:spcPts val="0"/>
              </a:spcAft>
              <a:buFont typeface="Wingdings" pitchFamily="2" charset="2"/>
              <a:buChar char="Ø"/>
              <a:defRPr/>
            </a:pPr>
            <a:r>
              <a:rPr lang="tr-TR" sz="2400" b="1" dirty="0" smtClean="0">
                <a:ea typeface="ＭＳ Ｐゴシック" pitchFamily="34" charset="-128"/>
              </a:rPr>
              <a:t>Sınav sırasında adayların sessiz bir ortamda, dikkatleri dağılmadan soruları cevaplamaya çalışmaları esastır. Bu nedenle salonda dolaşırken ses çıkarmamaya, bir adayın çok yakınında uzun süre durmamaya özen gösteriniz.</a:t>
            </a:r>
          </a:p>
          <a:p>
            <a:pPr algn="just" fontAlgn="auto">
              <a:spcAft>
                <a:spcPts val="0"/>
              </a:spcAft>
              <a:buFont typeface="Wingdings" pitchFamily="2" charset="2"/>
              <a:buChar char="Ø"/>
              <a:defRPr/>
            </a:pPr>
            <a:endParaRPr lang="tr-TR" sz="800" b="1" dirty="0" smtClean="0">
              <a:ea typeface="ＭＳ Ｐゴシック" pitchFamily="34" charset="-128"/>
            </a:endParaRPr>
          </a:p>
          <a:p>
            <a:pPr algn="just" fontAlgn="auto">
              <a:spcAft>
                <a:spcPts val="0"/>
              </a:spcAft>
              <a:buFont typeface="Wingdings" pitchFamily="2" charset="2"/>
              <a:buChar char="Ø"/>
              <a:defRPr/>
            </a:pPr>
            <a:r>
              <a:rPr lang="tr-TR" sz="2400" b="1" dirty="0" smtClean="0">
                <a:ea typeface="ＭＳ Ｐゴシック" pitchFamily="34" charset="-128"/>
              </a:rPr>
              <a:t>Sınav süresince salonun köşe noktalarında durarak adayları sürekli olarak izleyiniz.</a:t>
            </a:r>
          </a:p>
        </p:txBody>
      </p:sp>
      <p:sp>
        <p:nvSpPr>
          <p:cNvPr id="117762" name="3 Dikdörtgen"/>
          <p:cNvSpPr>
            <a:spLocks noChangeArrowheads="1"/>
          </p:cNvSpPr>
          <p:nvPr/>
        </p:nvSpPr>
        <p:spPr bwMode="auto">
          <a:xfrm>
            <a:off x="1908175" y="333375"/>
            <a:ext cx="6804025" cy="923925"/>
          </a:xfrm>
          <a:prstGeom prst="rect">
            <a:avLst/>
          </a:prstGeom>
          <a:noFill/>
          <a:ln w="9525">
            <a:noFill/>
            <a:miter lim="800000"/>
            <a:headEnd/>
            <a:tailEnd/>
          </a:ln>
        </p:spPr>
        <p:txBody>
          <a:bodyPr>
            <a:spAutoFit/>
          </a:bodyPr>
          <a:lstStyle/>
          <a:p>
            <a:pPr algn="r"/>
            <a:r>
              <a:rPr lang="tr-TR" sz="2800" b="1" u="sng">
                <a:solidFill>
                  <a:srgbClr val="FF0000"/>
                </a:solidFill>
                <a:latin typeface="Calibri" pitchFamily="34" charset="0"/>
              </a:rPr>
              <a:t>SINAVIN UYGULANMASINDA</a:t>
            </a:r>
          </a:p>
          <a:p>
            <a:pPr algn="r">
              <a:buFont typeface="Arial" charset="0"/>
              <a:buNone/>
            </a:pPr>
            <a:r>
              <a:rPr lang="tr-TR" sz="2600" b="1" u="sng">
                <a:solidFill>
                  <a:srgbClr val="FF0000"/>
                </a:solidFill>
                <a:latin typeface="Calibri" pitchFamily="34" charset="0"/>
              </a:rPr>
              <a:t>Salon Başkanının Yapacağı İşlemler;</a:t>
            </a:r>
          </a:p>
        </p:txBody>
      </p:sp>
      <p:sp>
        <p:nvSpPr>
          <p:cNvPr id="117763" name="5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5DF8FFC-374E-4351-B26D-67C1AA3DA474}" type="slidenum">
              <a:rPr lang="tr-TR">
                <a:cs typeface="Arial" charset="0"/>
              </a:rPr>
              <a:pPr fontAlgn="base">
                <a:spcBef>
                  <a:spcPct val="0"/>
                </a:spcBef>
                <a:spcAft>
                  <a:spcPct val="0"/>
                </a:spcAft>
              </a:pPr>
              <a:t>43</a:t>
            </a:fld>
            <a:endParaRPr lang="tr-TR">
              <a:cs typeface="Arial" charset="0"/>
            </a:endParaRPr>
          </a:p>
        </p:txBody>
      </p:sp>
      <p:sp>
        <p:nvSpPr>
          <p:cNvPr id="117764"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39CF69E-A737-4A75-AA62-EB4256D3FF58}"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çerik Yer Tutucusu 4"/>
          <p:cNvSpPr>
            <a:spLocks noGrp="1"/>
          </p:cNvSpPr>
          <p:nvPr>
            <p:ph idx="1"/>
          </p:nvPr>
        </p:nvSpPr>
        <p:spPr>
          <a:xfrm>
            <a:off x="539750" y="1484313"/>
            <a:ext cx="8208963" cy="3168650"/>
          </a:xfrm>
        </p:spPr>
        <p:style>
          <a:lnRef idx="2">
            <a:schemeClr val="accent2"/>
          </a:lnRef>
          <a:fillRef idx="1">
            <a:schemeClr val="lt1"/>
          </a:fillRef>
          <a:effectRef idx="0">
            <a:schemeClr val="accent2"/>
          </a:effectRef>
          <a:fontRef idx="minor">
            <a:schemeClr val="dk1"/>
          </a:fontRef>
        </p:style>
        <p:txBody>
          <a:bodyPr rtlCol="0">
            <a:normAutofit/>
          </a:bodyPr>
          <a:lstStyle/>
          <a:p>
            <a:pPr marL="0" indent="0" fontAlgn="auto">
              <a:spcAft>
                <a:spcPts val="0"/>
              </a:spcAft>
              <a:buFont typeface="Arial" charset="0"/>
              <a:buNone/>
              <a:defRPr/>
            </a:pPr>
            <a:r>
              <a:rPr lang="tr-TR" sz="2400" b="1" u="sng" dirty="0">
                <a:solidFill>
                  <a:srgbClr val="FF0000"/>
                </a:solidFill>
              </a:rPr>
              <a:t>Cevap Kâğıtları Dönüş Poşeti </a:t>
            </a:r>
            <a:r>
              <a:rPr lang="tr-TR" sz="2400" b="1" u="sng" dirty="0" smtClean="0">
                <a:solidFill>
                  <a:srgbClr val="FF0000"/>
                </a:solidFill>
              </a:rPr>
              <a:t>içine;</a:t>
            </a:r>
            <a:endParaRPr lang="tr-TR" sz="2400" b="1" u="sng" dirty="0">
              <a:solidFill>
                <a:srgbClr val="FF0000"/>
              </a:solidFill>
            </a:endParaRPr>
          </a:p>
          <a:p>
            <a:pPr lvl="1" indent="-342900" fontAlgn="auto">
              <a:spcAft>
                <a:spcPts val="0"/>
              </a:spcAft>
              <a:buFont typeface="Wingdings" pitchFamily="2" charset="2"/>
              <a:buChar char="Ø"/>
              <a:defRPr/>
            </a:pPr>
            <a:r>
              <a:rPr lang="tr-TR" sz="2400" b="1" dirty="0" smtClean="0"/>
              <a:t>Cevap </a:t>
            </a:r>
            <a:r>
              <a:rPr lang="tr-TR" sz="2400" b="1" dirty="0"/>
              <a:t>Kâğıtları Paketini </a:t>
            </a:r>
          </a:p>
          <a:p>
            <a:pPr lvl="1" indent="-342900" fontAlgn="auto">
              <a:spcAft>
                <a:spcPts val="0"/>
              </a:spcAft>
              <a:buFont typeface="Wingdings" pitchFamily="2" charset="2"/>
              <a:buChar char="Ø"/>
              <a:defRPr/>
            </a:pPr>
            <a:r>
              <a:rPr lang="tr-TR" sz="2400" b="1" dirty="0" smtClean="0"/>
              <a:t>Aday </a:t>
            </a:r>
            <a:r>
              <a:rPr lang="tr-TR" sz="2400" b="1" dirty="0"/>
              <a:t>Kontrol Listesini (Lastik bantla kuşatılmış mukavva plakanın dışında kalacak şekilde poşete konulmalıdır.)</a:t>
            </a:r>
          </a:p>
          <a:p>
            <a:pPr lvl="1" indent="-342900" fontAlgn="auto">
              <a:spcAft>
                <a:spcPts val="0"/>
              </a:spcAft>
              <a:buFont typeface="Wingdings" pitchFamily="2" charset="2"/>
              <a:buChar char="Ø"/>
              <a:defRPr/>
            </a:pPr>
            <a:r>
              <a:rPr lang="tr-TR" sz="2400" b="1" dirty="0" smtClean="0"/>
              <a:t>Varsa </a:t>
            </a:r>
            <a:r>
              <a:rPr lang="tr-TR" sz="2400" b="1" dirty="0"/>
              <a:t>Hatalı Sınav Evrakı Dönüş </a:t>
            </a:r>
            <a:r>
              <a:rPr lang="tr-TR" sz="2400" b="1" dirty="0" smtClean="0"/>
              <a:t>Poşetini </a:t>
            </a:r>
          </a:p>
          <a:p>
            <a:pPr marL="400050" lvl="1" indent="0" fontAlgn="auto">
              <a:spcAft>
                <a:spcPts val="0"/>
              </a:spcAft>
              <a:buFont typeface="Arial" charset="0"/>
              <a:buNone/>
              <a:defRPr/>
            </a:pPr>
            <a:r>
              <a:rPr lang="tr-TR" sz="2400" b="1" dirty="0" smtClean="0"/>
              <a:t>koyunuz </a:t>
            </a:r>
            <a:r>
              <a:rPr lang="tr-TR" sz="2400" b="1" dirty="0"/>
              <a:t>ve poşeti </a:t>
            </a:r>
            <a:r>
              <a:rPr lang="tr-TR" sz="2400" b="1" dirty="0" smtClean="0"/>
              <a:t>kapatınız.</a:t>
            </a:r>
          </a:p>
          <a:p>
            <a:pPr marL="400050" lvl="1" indent="0" fontAlgn="auto">
              <a:spcAft>
                <a:spcPts val="0"/>
              </a:spcAft>
              <a:buFont typeface="Arial" charset="0"/>
              <a:buNone/>
              <a:defRPr/>
            </a:pPr>
            <a:r>
              <a:rPr lang="tr-TR" sz="2400" b="1" u="sng" dirty="0" smtClean="0"/>
              <a:t>Cevap Kâğıtları Dönüş Poşeti içine başka evrak koymayınız.</a:t>
            </a:r>
            <a:endParaRPr lang="tr-TR" b="1" u="sng" dirty="0" smtClean="0">
              <a:solidFill>
                <a:srgbClr val="FF0000"/>
              </a:solidFill>
            </a:endParaRPr>
          </a:p>
          <a:p>
            <a:pPr marL="400050" lvl="1" indent="0" fontAlgn="auto">
              <a:spcAft>
                <a:spcPts val="0"/>
              </a:spcAft>
              <a:buFont typeface="Arial" charset="0"/>
              <a:buNone/>
              <a:defRPr/>
            </a:pPr>
            <a:endParaRPr lang="tr-TR" sz="2400" b="1" dirty="0">
              <a:solidFill>
                <a:srgbClr val="FF3300"/>
              </a:solidFill>
              <a:effectLst>
                <a:outerShdw blurRad="38100" dist="38100" dir="2700000" algn="tl">
                  <a:srgbClr val="000000">
                    <a:alpha val="43137"/>
                  </a:srgbClr>
                </a:outerShdw>
              </a:effectLst>
            </a:endParaRPr>
          </a:p>
        </p:txBody>
      </p:sp>
      <p:sp>
        <p:nvSpPr>
          <p:cNvPr id="118786" name="3 Dikdörtgen"/>
          <p:cNvSpPr>
            <a:spLocks noChangeArrowheads="1"/>
          </p:cNvSpPr>
          <p:nvPr/>
        </p:nvSpPr>
        <p:spPr bwMode="auto">
          <a:xfrm>
            <a:off x="1979613" y="333375"/>
            <a:ext cx="6804025" cy="923925"/>
          </a:xfrm>
          <a:prstGeom prst="rect">
            <a:avLst/>
          </a:prstGeom>
          <a:noFill/>
          <a:ln w="9525">
            <a:noFill/>
            <a:miter lim="800000"/>
            <a:headEnd/>
            <a:tailEnd/>
          </a:ln>
        </p:spPr>
        <p:txBody>
          <a:bodyPr>
            <a:spAutoFit/>
          </a:bodyPr>
          <a:lstStyle/>
          <a:p>
            <a:pPr algn="r"/>
            <a:r>
              <a:rPr lang="tr-TR" sz="2800" b="1" u="sng">
                <a:solidFill>
                  <a:srgbClr val="FF0000"/>
                </a:solidFill>
                <a:latin typeface="Calibri" pitchFamily="34" charset="0"/>
              </a:rPr>
              <a:t>SINAVIN UYGULANMASINDA</a:t>
            </a:r>
          </a:p>
          <a:p>
            <a:pPr algn="r">
              <a:buFont typeface="Arial" charset="0"/>
              <a:buNone/>
            </a:pPr>
            <a:r>
              <a:rPr lang="tr-TR" sz="2600" b="1" u="sng">
                <a:solidFill>
                  <a:srgbClr val="FF0000"/>
                </a:solidFill>
                <a:latin typeface="Calibri" pitchFamily="34" charset="0"/>
              </a:rPr>
              <a:t>Salon Başkanının Yapacağı İşlemler;</a:t>
            </a:r>
          </a:p>
        </p:txBody>
      </p:sp>
      <p:sp>
        <p:nvSpPr>
          <p:cNvPr id="118787" name="5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9D5D60-CFF5-4965-80B9-B86893603C60}" type="slidenum">
              <a:rPr lang="tr-TR">
                <a:cs typeface="Arial" charset="0"/>
              </a:rPr>
              <a:pPr fontAlgn="base">
                <a:spcBef>
                  <a:spcPct val="0"/>
                </a:spcBef>
                <a:spcAft>
                  <a:spcPct val="0"/>
                </a:spcAft>
              </a:pPr>
              <a:t>44</a:t>
            </a:fld>
            <a:endParaRPr lang="tr-TR">
              <a:cs typeface="Arial" charset="0"/>
            </a:endParaRPr>
          </a:p>
        </p:txBody>
      </p:sp>
      <p:sp>
        <p:nvSpPr>
          <p:cNvPr id="118788"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32D0287-199A-4C5F-8783-373C3DF3C8F3}" type="datetime1">
              <a:rPr lang="tr-TR">
                <a:cs typeface="Arial" charset="0"/>
              </a:rPr>
              <a:pPr fontAlgn="base">
                <a:spcBef>
                  <a:spcPct val="0"/>
                </a:spcBef>
                <a:spcAft>
                  <a:spcPct val="0"/>
                </a:spcAft>
              </a:pPr>
              <a:t>11.06.2013</a:t>
            </a:fld>
            <a:endParaRPr lang="tr-TR">
              <a:cs typeface="Arial" charset="0"/>
            </a:endParaRPr>
          </a:p>
        </p:txBody>
      </p:sp>
      <p:sp>
        <p:nvSpPr>
          <p:cNvPr id="2" name="Metin kutusu 1"/>
          <p:cNvSpPr txBox="1"/>
          <p:nvPr/>
        </p:nvSpPr>
        <p:spPr>
          <a:xfrm>
            <a:off x="468313" y="4868863"/>
            <a:ext cx="8315325" cy="1108075"/>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spAutoFit/>
          </a:bodyPr>
          <a:lstStyle/>
          <a:p>
            <a:pPr marL="0" lvl="1" fontAlgn="auto">
              <a:spcBef>
                <a:spcPts val="0"/>
              </a:spcBef>
              <a:spcAft>
                <a:spcPts val="0"/>
              </a:spcAft>
              <a:defRPr/>
            </a:pPr>
            <a:r>
              <a:rPr lang="tr-TR" sz="2400" b="1" dirty="0">
                <a:solidFill>
                  <a:schemeClr val="tx1"/>
                </a:solidFill>
              </a:rPr>
              <a:t>Soru kitapçıklarının tümünü (sınava </a:t>
            </a:r>
            <a:r>
              <a:rPr lang="tr-TR" sz="2400" b="1" u="sng" dirty="0">
                <a:solidFill>
                  <a:schemeClr val="tx1"/>
                </a:solidFill>
              </a:rPr>
              <a:t>girmeyen</a:t>
            </a:r>
            <a:r>
              <a:rPr lang="tr-TR" sz="2400" b="1" dirty="0">
                <a:solidFill>
                  <a:schemeClr val="tx1"/>
                </a:solidFill>
              </a:rPr>
              <a:t> adayların soru kitapçığı dâhil) </a:t>
            </a:r>
            <a:r>
              <a:rPr lang="tr-TR" sz="2400" b="1" u="sng" dirty="0">
                <a:solidFill>
                  <a:schemeClr val="tx1"/>
                </a:solidFill>
              </a:rPr>
              <a:t>Salon Sınav Evrakı Poşetinin </a:t>
            </a:r>
            <a:r>
              <a:rPr lang="tr-TR" sz="2400" b="1" dirty="0">
                <a:solidFill>
                  <a:schemeClr val="tx1"/>
                </a:solidFill>
              </a:rPr>
              <a:t>içine koyunuz. </a:t>
            </a:r>
          </a:p>
          <a:p>
            <a:pPr fontAlgn="auto">
              <a:spcBef>
                <a:spcPts val="0"/>
              </a:spcBef>
              <a:spcAft>
                <a:spcPts val="0"/>
              </a:spcAft>
              <a:defRPr/>
            </a:pPr>
            <a:endParaRPr lang="tr-TR" dirty="0">
              <a:solidFill>
                <a:schemeClr val="tx1"/>
              </a:solidFill>
            </a:endParaRP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Yuvarlatılmış Dikdörtgen"/>
          <p:cNvSpPr/>
          <p:nvPr/>
        </p:nvSpPr>
        <p:spPr>
          <a:xfrm>
            <a:off x="1258888" y="2205038"/>
            <a:ext cx="6337300" cy="863600"/>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tr-TR" sz="2200" b="1" dirty="0"/>
              <a:t>Matematik </a:t>
            </a:r>
            <a:r>
              <a:rPr lang="tr-TR" sz="2200" b="1" dirty="0"/>
              <a:t>Sınavı (LYS-1) </a:t>
            </a:r>
          </a:p>
          <a:p>
            <a:pPr fontAlgn="auto">
              <a:spcBef>
                <a:spcPts val="0"/>
              </a:spcBef>
              <a:spcAft>
                <a:spcPts val="0"/>
              </a:spcAft>
              <a:defRPr/>
            </a:pPr>
            <a:r>
              <a:rPr lang="tr-TR" sz="2200" b="1" dirty="0"/>
              <a:t>16 </a:t>
            </a:r>
            <a:r>
              <a:rPr lang="tr-TR" sz="2200" b="1" dirty="0"/>
              <a:t>Haziran </a:t>
            </a:r>
            <a:r>
              <a:rPr lang="tr-TR" sz="2200" b="1" dirty="0"/>
              <a:t>2013, Pazar, Saat 10.00</a:t>
            </a:r>
            <a:r>
              <a:rPr lang="tr-TR" sz="2200" b="1" dirty="0"/>
              <a:t>, </a:t>
            </a:r>
            <a:r>
              <a:rPr lang="tr-TR" sz="2200" b="1" dirty="0"/>
              <a:t>135 </a:t>
            </a:r>
            <a:r>
              <a:rPr lang="tr-TR" sz="2200" b="1" dirty="0"/>
              <a:t>dakika</a:t>
            </a:r>
          </a:p>
        </p:txBody>
      </p:sp>
      <p:sp>
        <p:nvSpPr>
          <p:cNvPr id="25" name="24 Yuvarlatılmış Dikdörtgen"/>
          <p:cNvSpPr/>
          <p:nvPr/>
        </p:nvSpPr>
        <p:spPr>
          <a:xfrm>
            <a:off x="1692275" y="3213100"/>
            <a:ext cx="6335713" cy="86360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tr-TR" sz="2200" b="1" dirty="0"/>
              <a:t>Yabancı </a:t>
            </a:r>
            <a:r>
              <a:rPr lang="tr-TR" sz="2200" b="1" dirty="0"/>
              <a:t>Dil Sınavı </a:t>
            </a:r>
            <a:r>
              <a:rPr lang="tr-TR" sz="2200" b="1" dirty="0"/>
              <a:t>(LYS-5) </a:t>
            </a:r>
          </a:p>
          <a:p>
            <a:pPr fontAlgn="auto">
              <a:spcBef>
                <a:spcPts val="0"/>
              </a:spcBef>
              <a:spcAft>
                <a:spcPts val="0"/>
              </a:spcAft>
              <a:defRPr/>
            </a:pPr>
            <a:r>
              <a:rPr lang="tr-TR" sz="2200" b="1" dirty="0"/>
              <a:t>16 </a:t>
            </a:r>
            <a:r>
              <a:rPr lang="tr-TR" sz="2200" b="1" dirty="0"/>
              <a:t>Haziran </a:t>
            </a:r>
            <a:r>
              <a:rPr lang="tr-TR" sz="2200" b="1" dirty="0"/>
              <a:t>2013</a:t>
            </a:r>
            <a:r>
              <a:rPr lang="tr-TR" sz="2200" b="1" dirty="0"/>
              <a:t>, Pazar, </a:t>
            </a:r>
            <a:r>
              <a:rPr lang="tr-TR" sz="2200" b="1" dirty="0"/>
              <a:t>Saat 14.30</a:t>
            </a:r>
            <a:r>
              <a:rPr lang="tr-TR" sz="2200" b="1" dirty="0"/>
              <a:t>, 120 dakika</a:t>
            </a:r>
          </a:p>
        </p:txBody>
      </p:sp>
      <p:sp>
        <p:nvSpPr>
          <p:cNvPr id="26" name="25 Yuvarlatılmış Dikdörtgen"/>
          <p:cNvSpPr/>
          <p:nvPr/>
        </p:nvSpPr>
        <p:spPr>
          <a:xfrm>
            <a:off x="684213" y="1341438"/>
            <a:ext cx="6335712" cy="719137"/>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tr-TR" sz="2200" b="1" dirty="0">
                <a:solidFill>
                  <a:schemeClr val="tx1"/>
                </a:solidFill>
              </a:rPr>
              <a:t>Sosyal Bilimler Sınavı (LYS-4)</a:t>
            </a:r>
          </a:p>
          <a:p>
            <a:pPr fontAlgn="auto">
              <a:spcBef>
                <a:spcPts val="0"/>
              </a:spcBef>
              <a:spcAft>
                <a:spcPts val="0"/>
              </a:spcAft>
              <a:defRPr/>
            </a:pPr>
            <a:r>
              <a:rPr lang="tr-TR" sz="2200" b="1" dirty="0">
                <a:solidFill>
                  <a:schemeClr val="tx1"/>
                </a:solidFill>
              </a:rPr>
              <a:t>15 </a:t>
            </a:r>
            <a:r>
              <a:rPr lang="tr-TR" sz="2200" b="1" dirty="0">
                <a:solidFill>
                  <a:schemeClr val="tx1"/>
                </a:solidFill>
              </a:rPr>
              <a:t>Haziran </a:t>
            </a:r>
            <a:r>
              <a:rPr lang="tr-TR" sz="2200" b="1" dirty="0">
                <a:solidFill>
                  <a:schemeClr val="tx1"/>
                </a:solidFill>
              </a:rPr>
              <a:t>2013, Cumartesi, Saat 10.00</a:t>
            </a:r>
            <a:r>
              <a:rPr lang="tr-TR" sz="2200" b="1" dirty="0">
                <a:solidFill>
                  <a:schemeClr val="tx1"/>
                </a:solidFill>
              </a:rPr>
              <a:t>, 135 dakika</a:t>
            </a:r>
          </a:p>
        </p:txBody>
      </p:sp>
      <p:sp>
        <p:nvSpPr>
          <p:cNvPr id="27" name="26 Yuvarlatılmış Dikdörtgen"/>
          <p:cNvSpPr/>
          <p:nvPr/>
        </p:nvSpPr>
        <p:spPr>
          <a:xfrm>
            <a:off x="2411413" y="5229225"/>
            <a:ext cx="6337300" cy="8636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tr-TR" sz="2200" b="1" dirty="0"/>
              <a:t>Edebiyat - Coğrafya </a:t>
            </a:r>
            <a:r>
              <a:rPr lang="tr-TR" sz="2200" b="1" dirty="0"/>
              <a:t>Sınavı </a:t>
            </a:r>
            <a:r>
              <a:rPr lang="tr-TR" sz="2200" b="1" dirty="0"/>
              <a:t>(LYS-3) </a:t>
            </a:r>
          </a:p>
          <a:p>
            <a:pPr fontAlgn="auto">
              <a:spcBef>
                <a:spcPts val="0"/>
              </a:spcBef>
              <a:spcAft>
                <a:spcPts val="0"/>
              </a:spcAft>
              <a:defRPr/>
            </a:pPr>
            <a:r>
              <a:rPr lang="tr-TR" sz="2200" b="1" dirty="0"/>
              <a:t>23 </a:t>
            </a:r>
            <a:r>
              <a:rPr lang="tr-TR" sz="2200" b="1" dirty="0"/>
              <a:t>Haziran </a:t>
            </a:r>
            <a:r>
              <a:rPr lang="tr-TR" sz="2200" b="1" dirty="0"/>
              <a:t>2013, Pazar, Saat 10.00</a:t>
            </a:r>
            <a:r>
              <a:rPr lang="tr-TR" sz="2200" b="1" dirty="0"/>
              <a:t>, 120 dakika</a:t>
            </a:r>
          </a:p>
        </p:txBody>
      </p:sp>
      <p:sp>
        <p:nvSpPr>
          <p:cNvPr id="28" name="27 Yuvarlatılmış Dikdörtgen"/>
          <p:cNvSpPr/>
          <p:nvPr/>
        </p:nvSpPr>
        <p:spPr>
          <a:xfrm>
            <a:off x="2051050" y="4221163"/>
            <a:ext cx="6337300" cy="86360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tr-TR" sz="2200" b="1" dirty="0">
                <a:solidFill>
                  <a:schemeClr val="tx1"/>
                </a:solidFill>
              </a:rPr>
              <a:t>Fen Bilimleri</a:t>
            </a:r>
            <a:r>
              <a:rPr lang="tr-TR" sz="2200" b="1" dirty="0">
                <a:solidFill>
                  <a:schemeClr val="tx1"/>
                </a:solidFill>
              </a:rPr>
              <a:t> </a:t>
            </a:r>
            <a:r>
              <a:rPr lang="tr-TR" sz="2200" b="1" dirty="0">
                <a:solidFill>
                  <a:schemeClr val="tx1"/>
                </a:solidFill>
              </a:rPr>
              <a:t>Sınavı (LYS-2)</a:t>
            </a:r>
          </a:p>
          <a:p>
            <a:pPr fontAlgn="auto">
              <a:spcBef>
                <a:spcPts val="0"/>
              </a:spcBef>
              <a:spcAft>
                <a:spcPts val="0"/>
              </a:spcAft>
              <a:defRPr/>
            </a:pPr>
            <a:r>
              <a:rPr lang="tr-TR" sz="2200" b="1" dirty="0">
                <a:solidFill>
                  <a:schemeClr val="tx1"/>
                </a:solidFill>
              </a:rPr>
              <a:t>22 </a:t>
            </a:r>
            <a:r>
              <a:rPr lang="tr-TR" sz="2200" b="1" dirty="0">
                <a:solidFill>
                  <a:schemeClr val="tx1"/>
                </a:solidFill>
              </a:rPr>
              <a:t>Haziran </a:t>
            </a:r>
            <a:r>
              <a:rPr lang="tr-TR" sz="2200" b="1" dirty="0">
                <a:solidFill>
                  <a:schemeClr val="tx1"/>
                </a:solidFill>
              </a:rPr>
              <a:t>2013, Cumartesi, Saat 10.00</a:t>
            </a:r>
            <a:r>
              <a:rPr lang="tr-TR" sz="2200" b="1" dirty="0">
                <a:solidFill>
                  <a:schemeClr val="tx1"/>
                </a:solidFill>
              </a:rPr>
              <a:t>, 135 dakika</a:t>
            </a:r>
          </a:p>
        </p:txBody>
      </p:sp>
      <p:sp>
        <p:nvSpPr>
          <p:cNvPr id="31" name="30 Aşağı Ok"/>
          <p:cNvSpPr/>
          <p:nvPr/>
        </p:nvSpPr>
        <p:spPr>
          <a:xfrm>
            <a:off x="6286500" y="1989138"/>
            <a:ext cx="949325" cy="749300"/>
          </a:xfrm>
          <a:prstGeom prst="downArrow">
            <a:avLst/>
          </a:prstGeom>
          <a:solidFill>
            <a:schemeClr val="accent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tr-TR" sz="2200" b="1" dirty="0"/>
          </a:p>
        </p:txBody>
      </p:sp>
      <p:sp>
        <p:nvSpPr>
          <p:cNvPr id="32" name="31 Aşağı Ok"/>
          <p:cNvSpPr/>
          <p:nvPr/>
        </p:nvSpPr>
        <p:spPr>
          <a:xfrm>
            <a:off x="7653338" y="5045075"/>
            <a:ext cx="950912" cy="831850"/>
          </a:xfrm>
          <a:prstGeom prst="downArrow">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tr-TR" sz="2200" b="1" dirty="0"/>
          </a:p>
        </p:txBody>
      </p:sp>
      <p:sp>
        <p:nvSpPr>
          <p:cNvPr id="33" name="32 Aşağı Ok"/>
          <p:cNvSpPr/>
          <p:nvPr/>
        </p:nvSpPr>
        <p:spPr>
          <a:xfrm>
            <a:off x="7294563" y="3933825"/>
            <a:ext cx="949325" cy="747713"/>
          </a:xfrm>
          <a:prstGeom prst="downArrow">
            <a:avLst/>
          </a:prstGeom>
          <a:solidFill>
            <a:schemeClr val="accent1">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tr-TR" sz="2200" b="1" dirty="0"/>
          </a:p>
        </p:txBody>
      </p:sp>
      <p:sp>
        <p:nvSpPr>
          <p:cNvPr id="34" name="33 Aşağı Ok"/>
          <p:cNvSpPr/>
          <p:nvPr/>
        </p:nvSpPr>
        <p:spPr>
          <a:xfrm>
            <a:off x="6861175" y="2968625"/>
            <a:ext cx="950913" cy="747713"/>
          </a:xfrm>
          <a:prstGeom prst="downArrow">
            <a:avLst/>
          </a:prstGeom>
          <a:solidFill>
            <a:schemeClr val="accent1">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tr-TR" sz="2200" b="1" dirty="0"/>
          </a:p>
        </p:txBody>
      </p:sp>
      <p:sp>
        <p:nvSpPr>
          <p:cNvPr id="123914" name="1 Başlık"/>
          <p:cNvSpPr>
            <a:spLocks noGrp="1"/>
          </p:cNvSpPr>
          <p:nvPr>
            <p:ph type="title"/>
          </p:nvPr>
        </p:nvSpPr>
        <p:spPr>
          <a:xfrm>
            <a:off x="5724525" y="166688"/>
            <a:ext cx="2998788" cy="719137"/>
          </a:xfrm>
        </p:spPr>
        <p:txBody>
          <a:bodyPr/>
          <a:lstStyle/>
          <a:p>
            <a:pPr algn="r"/>
            <a:r>
              <a:rPr lang="tr-TR" sz="2800" b="1" u="sng" smtClean="0">
                <a:solidFill>
                  <a:srgbClr val="FF0000"/>
                </a:solidFill>
              </a:rPr>
              <a:t>2013-LYS SÜRECİ</a:t>
            </a:r>
          </a:p>
        </p:txBody>
      </p:sp>
      <p:sp>
        <p:nvSpPr>
          <p:cNvPr id="123915" name="12 Slayt Numarası Yer Tutucusu"/>
          <p:cNvSpPr>
            <a:spLocks noGrp="1"/>
          </p:cNvSpPr>
          <p:nvPr>
            <p:ph type="sldNum" sz="quarter" idx="12"/>
          </p:nvPr>
        </p:nvSpPr>
        <p:spPr bwMode="auto">
          <a:xfrm>
            <a:off x="8101013" y="6480175"/>
            <a:ext cx="5746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EC2A53C-FCB0-4F8F-BABE-16A661C14FEB}" type="slidenum">
              <a:rPr lang="tr-TR">
                <a:cs typeface="Arial" charset="0"/>
              </a:rPr>
              <a:pPr fontAlgn="base">
                <a:spcBef>
                  <a:spcPct val="0"/>
                </a:spcBef>
                <a:spcAft>
                  <a:spcPct val="0"/>
                </a:spcAft>
              </a:pPr>
              <a:t>45</a:t>
            </a:fld>
            <a:endParaRPr lang="tr-TR">
              <a:cs typeface="Arial" charset="0"/>
            </a:endParaRPr>
          </a:p>
        </p:txBody>
      </p:sp>
      <p:sp>
        <p:nvSpPr>
          <p:cNvPr id="123916" name="13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46C708A-67C1-40B7-9A40-78B0FFE3D9F0}"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ağ Ok"/>
          <p:cNvSpPr/>
          <p:nvPr/>
        </p:nvSpPr>
        <p:spPr>
          <a:xfrm>
            <a:off x="96838" y="1427163"/>
            <a:ext cx="8867775" cy="4522787"/>
          </a:xfrm>
          <a:prstGeom prst="rightArrow">
            <a:avLst>
              <a:gd name="adj1" fmla="val 72275"/>
              <a:gd name="adj2" fmla="val 20274"/>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sz="1400" dirty="0"/>
          </a:p>
        </p:txBody>
      </p:sp>
      <p:sp>
        <p:nvSpPr>
          <p:cNvPr id="8" name="7 Dikdörtgen"/>
          <p:cNvSpPr/>
          <p:nvPr/>
        </p:nvSpPr>
        <p:spPr>
          <a:xfrm>
            <a:off x="436563" y="1196975"/>
            <a:ext cx="7581900" cy="719138"/>
          </a:xfrm>
          <a:prstGeom prst="rect">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533400" fontAlgn="auto">
              <a:lnSpc>
                <a:spcPct val="90000"/>
              </a:lnSpc>
              <a:spcAft>
                <a:spcPct val="35000"/>
              </a:spcAft>
              <a:defRPr/>
            </a:pPr>
            <a:r>
              <a:rPr lang="tr-TR" sz="2400" b="1" dirty="0">
                <a:solidFill>
                  <a:schemeClr val="tx1"/>
                </a:solidFill>
              </a:rPr>
              <a:t>Sınav Saat 10:00’da  Başlatılacak ve</a:t>
            </a:r>
          </a:p>
          <a:p>
            <a:pPr algn="ctr" defTabSz="533400" fontAlgn="auto">
              <a:lnSpc>
                <a:spcPct val="90000"/>
              </a:lnSpc>
              <a:spcAft>
                <a:spcPct val="35000"/>
              </a:spcAft>
              <a:defRPr/>
            </a:pPr>
            <a:r>
              <a:rPr lang="tr-TR" sz="2400" b="1" dirty="0">
                <a:solidFill>
                  <a:schemeClr val="tx1"/>
                </a:solidFill>
              </a:rPr>
              <a:t>Her Bir Testin Soru Kitapçığı Rastgele Dağıtılacaktır.</a:t>
            </a:r>
            <a:endParaRPr lang="tr-TR" sz="2400" b="1" dirty="0">
              <a:solidFill>
                <a:schemeClr val="tx1"/>
              </a:solidFill>
            </a:endParaRPr>
          </a:p>
        </p:txBody>
      </p:sp>
      <p:sp>
        <p:nvSpPr>
          <p:cNvPr id="9" name="8 Dikdörtgen"/>
          <p:cNvSpPr/>
          <p:nvPr/>
        </p:nvSpPr>
        <p:spPr>
          <a:xfrm>
            <a:off x="177800" y="2070100"/>
            <a:ext cx="1071563" cy="2295525"/>
          </a:xfrm>
          <a:prstGeom prst="rect">
            <a:avLst/>
          </a:prstGeom>
          <a:ln/>
        </p:spPr>
        <p:style>
          <a:lnRef idx="1">
            <a:schemeClr val="accent3"/>
          </a:lnRef>
          <a:fillRef idx="2">
            <a:schemeClr val="accent3"/>
          </a:fillRef>
          <a:effectRef idx="1">
            <a:schemeClr val="accent3"/>
          </a:effectRef>
          <a:fontRef idx="minor">
            <a:schemeClr val="dk1"/>
          </a:fontRef>
        </p:style>
        <p:txBody>
          <a:bodyPr anchor="ctr"/>
          <a:lstStyle/>
          <a:p>
            <a:pPr algn="ctr" defTabSz="533400" fontAlgn="auto">
              <a:lnSpc>
                <a:spcPct val="90000"/>
              </a:lnSpc>
              <a:spcAft>
                <a:spcPct val="35000"/>
              </a:spcAft>
              <a:defRPr/>
            </a:pPr>
            <a:r>
              <a:rPr lang="tr-TR" sz="1600" b="1" dirty="0">
                <a:solidFill>
                  <a:schemeClr val="tx1"/>
                </a:solidFill>
              </a:rPr>
              <a:t>İlk önce</a:t>
            </a:r>
          </a:p>
          <a:p>
            <a:pPr algn="ctr" defTabSz="533400" fontAlgn="auto">
              <a:lnSpc>
                <a:spcPct val="90000"/>
              </a:lnSpc>
              <a:spcAft>
                <a:spcPct val="35000"/>
              </a:spcAft>
              <a:defRPr/>
            </a:pPr>
            <a:r>
              <a:rPr lang="tr-TR" sz="1600" b="1" dirty="0">
                <a:solidFill>
                  <a:schemeClr val="tx1"/>
                </a:solidFill>
              </a:rPr>
              <a:t>Tarih</a:t>
            </a:r>
          </a:p>
          <a:p>
            <a:pPr algn="ctr" defTabSz="533400" fontAlgn="auto">
              <a:lnSpc>
                <a:spcPct val="90000"/>
              </a:lnSpc>
              <a:spcAft>
                <a:spcPct val="35000"/>
              </a:spcAft>
              <a:defRPr/>
            </a:pPr>
            <a:r>
              <a:rPr lang="tr-TR" sz="1600" b="1" dirty="0">
                <a:solidFill>
                  <a:schemeClr val="tx1"/>
                </a:solidFill>
              </a:rPr>
              <a:t>Testi </a:t>
            </a:r>
          </a:p>
          <a:p>
            <a:pPr algn="ctr" defTabSz="533400" fontAlgn="auto">
              <a:lnSpc>
                <a:spcPct val="90000"/>
              </a:lnSpc>
              <a:spcAft>
                <a:spcPct val="35000"/>
              </a:spcAft>
              <a:defRPr/>
            </a:pPr>
            <a:r>
              <a:rPr lang="tr-TR" sz="1600" b="1" dirty="0">
                <a:solidFill>
                  <a:schemeClr val="tx1"/>
                </a:solidFill>
              </a:rPr>
              <a:t>verilecek</a:t>
            </a:r>
            <a:endParaRPr lang="tr-TR" sz="1600" b="1" dirty="0">
              <a:solidFill>
                <a:schemeClr val="tx1"/>
              </a:solidFill>
            </a:endParaRPr>
          </a:p>
        </p:txBody>
      </p:sp>
      <p:sp>
        <p:nvSpPr>
          <p:cNvPr id="10" name="9 Dikdörtgen"/>
          <p:cNvSpPr/>
          <p:nvPr/>
        </p:nvSpPr>
        <p:spPr>
          <a:xfrm>
            <a:off x="3673475" y="2060575"/>
            <a:ext cx="1463675" cy="3159125"/>
          </a:xfrm>
          <a:prstGeom prst="rect">
            <a:avLst/>
          </a:prstGeom>
          <a:ln/>
        </p:spPr>
        <p:style>
          <a:lnRef idx="1">
            <a:schemeClr val="accent6"/>
          </a:lnRef>
          <a:fillRef idx="2">
            <a:schemeClr val="accent6"/>
          </a:fillRef>
          <a:effectRef idx="1">
            <a:schemeClr val="accent6"/>
          </a:effectRef>
          <a:fontRef idx="minor">
            <a:schemeClr val="dk1"/>
          </a:fontRef>
        </p:style>
        <p:txBody>
          <a:bodyPr anchor="ctr"/>
          <a:lstStyle/>
          <a:p>
            <a:pPr algn="ctr" defTabSz="488950">
              <a:lnSpc>
                <a:spcPct val="90000"/>
              </a:lnSpc>
              <a:spcAft>
                <a:spcPct val="35000"/>
              </a:spcAft>
            </a:pPr>
            <a:r>
              <a:rPr lang="tr-TR" sz="1600" b="1">
                <a:solidFill>
                  <a:schemeClr val="tx1"/>
                </a:solidFill>
                <a:cs typeface="Arial" charset="0"/>
              </a:rPr>
              <a:t>14 Coğrafya-2</a:t>
            </a:r>
          </a:p>
          <a:p>
            <a:pPr algn="ctr" defTabSz="488950">
              <a:lnSpc>
                <a:spcPct val="90000"/>
              </a:lnSpc>
              <a:spcAft>
                <a:spcPct val="35000"/>
              </a:spcAft>
            </a:pPr>
            <a:r>
              <a:rPr lang="tr-TR" sz="1600" b="1">
                <a:solidFill>
                  <a:schemeClr val="tx1"/>
                </a:solidFill>
                <a:cs typeface="Arial" charset="0"/>
              </a:rPr>
              <a:t>sorusu</a:t>
            </a:r>
          </a:p>
          <a:p>
            <a:pPr algn="ctr" defTabSz="488950">
              <a:lnSpc>
                <a:spcPct val="90000"/>
              </a:lnSpc>
              <a:spcAft>
                <a:spcPct val="35000"/>
              </a:spcAft>
            </a:pPr>
            <a:r>
              <a:rPr lang="tr-TR" sz="1600" b="1">
                <a:solidFill>
                  <a:schemeClr val="tx1"/>
                </a:solidFill>
                <a:cs typeface="Arial" charset="0"/>
              </a:rPr>
              <a:t>20 dakika</a:t>
            </a:r>
          </a:p>
          <a:p>
            <a:pPr algn="ctr" defTabSz="488950">
              <a:lnSpc>
                <a:spcPct val="90000"/>
              </a:lnSpc>
              <a:spcAft>
                <a:spcPct val="35000"/>
              </a:spcAft>
            </a:pPr>
            <a:r>
              <a:rPr lang="tr-TR" sz="1600" b="1">
                <a:solidFill>
                  <a:schemeClr val="tx1"/>
                </a:solidFill>
                <a:cs typeface="Arial" charset="0"/>
              </a:rPr>
              <a:t>Sürecek</a:t>
            </a:r>
          </a:p>
          <a:p>
            <a:pPr algn="ctr" defTabSz="488950">
              <a:lnSpc>
                <a:spcPct val="90000"/>
              </a:lnSpc>
              <a:spcAft>
                <a:spcPct val="35000"/>
              </a:spcAft>
            </a:pPr>
            <a:endParaRPr lang="tr-TR" sz="1600" b="1">
              <a:solidFill>
                <a:schemeClr val="tx1"/>
              </a:solidFill>
              <a:cs typeface="Arial" charset="0"/>
            </a:endParaRPr>
          </a:p>
          <a:p>
            <a:pPr algn="ctr" defTabSz="488950">
              <a:lnSpc>
                <a:spcPct val="90000"/>
              </a:lnSpc>
              <a:spcAft>
                <a:spcPct val="35000"/>
              </a:spcAft>
            </a:pPr>
            <a:endParaRPr lang="tr-TR" sz="1600" b="1">
              <a:solidFill>
                <a:schemeClr val="tx1"/>
              </a:solidFill>
              <a:cs typeface="Arial" charset="0"/>
            </a:endParaRPr>
          </a:p>
          <a:p>
            <a:pPr algn="ctr" defTabSz="488950">
              <a:lnSpc>
                <a:spcPct val="90000"/>
              </a:lnSpc>
              <a:spcAft>
                <a:spcPct val="35000"/>
              </a:spcAft>
            </a:pPr>
            <a:r>
              <a:rPr lang="tr-TR" sz="1600" b="1">
                <a:solidFill>
                  <a:srgbClr val="FF0000"/>
                </a:solidFill>
                <a:cs typeface="Arial" charset="0"/>
              </a:rPr>
              <a:t>Adaylar</a:t>
            </a:r>
          </a:p>
          <a:p>
            <a:pPr algn="ctr" defTabSz="488950">
              <a:lnSpc>
                <a:spcPct val="90000"/>
              </a:lnSpc>
              <a:spcAft>
                <a:spcPct val="35000"/>
              </a:spcAft>
            </a:pPr>
            <a:r>
              <a:rPr lang="tr-TR" sz="1600" b="1">
                <a:solidFill>
                  <a:srgbClr val="FF0000"/>
                </a:solidFill>
                <a:cs typeface="Arial" charset="0"/>
              </a:rPr>
              <a:t> salondan</a:t>
            </a:r>
          </a:p>
          <a:p>
            <a:pPr algn="ctr" defTabSz="488950">
              <a:lnSpc>
                <a:spcPct val="90000"/>
              </a:lnSpc>
              <a:spcAft>
                <a:spcPct val="35000"/>
              </a:spcAft>
            </a:pPr>
            <a:r>
              <a:rPr lang="tr-TR" sz="1600" b="1">
                <a:solidFill>
                  <a:srgbClr val="FF0000"/>
                </a:solidFill>
                <a:cs typeface="Arial" charset="0"/>
              </a:rPr>
              <a:t>dışarı </a:t>
            </a:r>
          </a:p>
          <a:p>
            <a:pPr algn="ctr" defTabSz="488950">
              <a:lnSpc>
                <a:spcPct val="90000"/>
              </a:lnSpc>
              <a:spcAft>
                <a:spcPct val="35000"/>
              </a:spcAft>
            </a:pPr>
            <a:r>
              <a:rPr lang="tr-TR" sz="1600" b="1">
                <a:solidFill>
                  <a:srgbClr val="FF0000"/>
                </a:solidFill>
                <a:cs typeface="Arial" charset="0"/>
              </a:rPr>
              <a:t>çıkamaz.</a:t>
            </a:r>
            <a:endParaRPr lang="tr-TR" sz="1600" b="1">
              <a:solidFill>
                <a:schemeClr val="tx1"/>
              </a:solidFill>
              <a:cs typeface="Arial" charset="0"/>
            </a:endParaRPr>
          </a:p>
        </p:txBody>
      </p:sp>
      <p:sp>
        <p:nvSpPr>
          <p:cNvPr id="11" name="10 Dikdörtgen"/>
          <p:cNvSpPr/>
          <p:nvPr/>
        </p:nvSpPr>
        <p:spPr>
          <a:xfrm>
            <a:off x="2376488" y="2060575"/>
            <a:ext cx="1220787" cy="3159125"/>
          </a:xfrm>
          <a:prstGeom prst="rect">
            <a:avLst/>
          </a:prstGeom>
          <a:ln/>
        </p:spPr>
        <p:style>
          <a:lnRef idx="1">
            <a:schemeClr val="accent6"/>
          </a:lnRef>
          <a:fillRef idx="2">
            <a:schemeClr val="accent6"/>
          </a:fillRef>
          <a:effectRef idx="1">
            <a:schemeClr val="accent6"/>
          </a:effectRef>
          <a:fontRef idx="minor">
            <a:schemeClr val="dk1"/>
          </a:fontRef>
        </p:style>
        <p:txBody>
          <a:bodyPr anchor="ctr"/>
          <a:lstStyle/>
          <a:p>
            <a:pPr algn="ctr" defTabSz="711200">
              <a:lnSpc>
                <a:spcPct val="90000"/>
              </a:lnSpc>
              <a:spcAft>
                <a:spcPct val="35000"/>
              </a:spcAft>
            </a:pPr>
            <a:endParaRPr lang="tr-TR" sz="1600" b="1">
              <a:solidFill>
                <a:schemeClr val="tx1"/>
              </a:solidFill>
              <a:cs typeface="Arial" charset="0"/>
            </a:endParaRPr>
          </a:p>
          <a:p>
            <a:pPr algn="ctr" defTabSz="711200">
              <a:lnSpc>
                <a:spcPct val="90000"/>
              </a:lnSpc>
              <a:spcAft>
                <a:spcPct val="35000"/>
              </a:spcAft>
            </a:pPr>
            <a:r>
              <a:rPr lang="tr-TR" sz="1600" b="1">
                <a:solidFill>
                  <a:schemeClr val="tx1"/>
                </a:solidFill>
                <a:cs typeface="Arial" charset="0"/>
              </a:rPr>
              <a:t>Tarih testi</a:t>
            </a:r>
          </a:p>
          <a:p>
            <a:pPr algn="ctr" defTabSz="711200">
              <a:lnSpc>
                <a:spcPct val="90000"/>
              </a:lnSpc>
              <a:spcAft>
                <a:spcPct val="35000"/>
              </a:spcAft>
            </a:pPr>
            <a:r>
              <a:rPr lang="tr-TR" sz="1600" b="1">
                <a:solidFill>
                  <a:schemeClr val="tx1"/>
                </a:solidFill>
                <a:cs typeface="Arial" charset="0"/>
              </a:rPr>
              <a:t>toplanacak,</a:t>
            </a:r>
          </a:p>
          <a:p>
            <a:pPr algn="ctr" defTabSz="711200">
              <a:lnSpc>
                <a:spcPct val="90000"/>
              </a:lnSpc>
              <a:spcAft>
                <a:spcPct val="35000"/>
              </a:spcAft>
            </a:pPr>
            <a:r>
              <a:rPr lang="tr-TR" sz="1600" b="1">
                <a:solidFill>
                  <a:schemeClr val="tx1"/>
                </a:solidFill>
                <a:cs typeface="Arial" charset="0"/>
              </a:rPr>
              <a:t>Coğrafya-2</a:t>
            </a:r>
          </a:p>
          <a:p>
            <a:pPr algn="ctr" defTabSz="711200">
              <a:lnSpc>
                <a:spcPct val="90000"/>
              </a:lnSpc>
              <a:spcAft>
                <a:spcPct val="35000"/>
              </a:spcAft>
            </a:pPr>
            <a:r>
              <a:rPr lang="tr-TR" sz="1600" b="1">
                <a:solidFill>
                  <a:schemeClr val="tx1"/>
                </a:solidFill>
                <a:cs typeface="Arial" charset="0"/>
              </a:rPr>
              <a:t>Testi</a:t>
            </a:r>
          </a:p>
          <a:p>
            <a:pPr algn="ctr" defTabSz="711200">
              <a:lnSpc>
                <a:spcPct val="90000"/>
              </a:lnSpc>
              <a:spcAft>
                <a:spcPct val="35000"/>
              </a:spcAft>
            </a:pPr>
            <a:r>
              <a:rPr lang="tr-TR" sz="1600" b="1">
                <a:solidFill>
                  <a:schemeClr val="tx1"/>
                </a:solidFill>
                <a:cs typeface="Arial" charset="0"/>
              </a:rPr>
              <a:t>Dağıtılacak.</a:t>
            </a:r>
          </a:p>
          <a:p>
            <a:pPr algn="ctr" defTabSz="711200">
              <a:lnSpc>
                <a:spcPct val="90000"/>
              </a:lnSpc>
              <a:spcAft>
                <a:spcPct val="35000"/>
              </a:spcAft>
            </a:pPr>
            <a:endParaRPr lang="tr-TR" sz="1600" b="1">
              <a:solidFill>
                <a:schemeClr val="tx1"/>
              </a:solidFill>
              <a:cs typeface="Arial" charset="0"/>
            </a:endParaRPr>
          </a:p>
          <a:p>
            <a:pPr algn="ctr" defTabSz="711200">
              <a:lnSpc>
                <a:spcPct val="90000"/>
              </a:lnSpc>
              <a:spcAft>
                <a:spcPct val="35000"/>
              </a:spcAft>
            </a:pPr>
            <a:r>
              <a:rPr lang="tr-TR" sz="1600" b="1">
                <a:solidFill>
                  <a:srgbClr val="FF0000"/>
                </a:solidFill>
                <a:cs typeface="Arial" charset="0"/>
              </a:rPr>
              <a:t>Adaylar</a:t>
            </a:r>
          </a:p>
          <a:p>
            <a:pPr algn="ctr" defTabSz="711200">
              <a:lnSpc>
                <a:spcPct val="90000"/>
              </a:lnSpc>
              <a:spcAft>
                <a:spcPct val="35000"/>
              </a:spcAft>
            </a:pPr>
            <a:r>
              <a:rPr lang="tr-TR" sz="1600" b="1">
                <a:solidFill>
                  <a:srgbClr val="FF0000"/>
                </a:solidFill>
                <a:cs typeface="Arial" charset="0"/>
              </a:rPr>
              <a:t> salondan</a:t>
            </a:r>
          </a:p>
          <a:p>
            <a:pPr algn="ctr" defTabSz="711200">
              <a:lnSpc>
                <a:spcPct val="90000"/>
              </a:lnSpc>
              <a:spcAft>
                <a:spcPct val="35000"/>
              </a:spcAft>
            </a:pPr>
            <a:r>
              <a:rPr lang="tr-TR" sz="1600" b="1">
                <a:solidFill>
                  <a:srgbClr val="FF0000"/>
                </a:solidFill>
                <a:cs typeface="Arial" charset="0"/>
              </a:rPr>
              <a:t>dışarı </a:t>
            </a:r>
          </a:p>
          <a:p>
            <a:pPr algn="ctr" defTabSz="711200">
              <a:lnSpc>
                <a:spcPct val="90000"/>
              </a:lnSpc>
              <a:spcAft>
                <a:spcPct val="35000"/>
              </a:spcAft>
            </a:pPr>
            <a:r>
              <a:rPr lang="tr-TR" sz="1600" b="1">
                <a:solidFill>
                  <a:srgbClr val="FF0000"/>
                </a:solidFill>
                <a:cs typeface="Arial" charset="0"/>
              </a:rPr>
              <a:t>çıkamaz.</a:t>
            </a:r>
          </a:p>
          <a:p>
            <a:pPr algn="ctr" defTabSz="711200">
              <a:lnSpc>
                <a:spcPct val="90000"/>
              </a:lnSpc>
              <a:spcAft>
                <a:spcPct val="35000"/>
              </a:spcAft>
            </a:pPr>
            <a:endParaRPr lang="tr-TR" sz="1600" b="1">
              <a:solidFill>
                <a:schemeClr val="tx1"/>
              </a:solidFill>
              <a:cs typeface="Arial" charset="0"/>
            </a:endParaRPr>
          </a:p>
        </p:txBody>
      </p:sp>
      <p:sp>
        <p:nvSpPr>
          <p:cNvPr id="12" name="11 Dikdörtgen"/>
          <p:cNvSpPr/>
          <p:nvPr/>
        </p:nvSpPr>
        <p:spPr>
          <a:xfrm>
            <a:off x="1323975" y="2070100"/>
            <a:ext cx="1016000" cy="3149600"/>
          </a:xfrm>
          <a:prstGeom prst="rect">
            <a:avLst/>
          </a:prstGeom>
          <a:ln/>
        </p:spPr>
        <p:style>
          <a:lnRef idx="1">
            <a:schemeClr val="accent3"/>
          </a:lnRef>
          <a:fillRef idx="2">
            <a:schemeClr val="accent3"/>
          </a:fillRef>
          <a:effectRef idx="1">
            <a:schemeClr val="accent3"/>
          </a:effectRef>
          <a:fontRef idx="minor">
            <a:schemeClr val="dk1"/>
          </a:fontRef>
        </p:style>
        <p:txBody>
          <a:bodyPr anchor="ctr"/>
          <a:lstStyle/>
          <a:p>
            <a:pPr algn="ctr" defTabSz="533400" fontAlgn="auto">
              <a:lnSpc>
                <a:spcPct val="90000"/>
              </a:lnSpc>
              <a:spcAft>
                <a:spcPct val="35000"/>
              </a:spcAft>
              <a:defRPr/>
            </a:pPr>
            <a:r>
              <a:rPr lang="tr-TR" sz="1600" b="1" dirty="0">
                <a:solidFill>
                  <a:schemeClr val="tx1"/>
                </a:solidFill>
              </a:rPr>
              <a:t>44 Tarih</a:t>
            </a:r>
          </a:p>
          <a:p>
            <a:pPr algn="ctr" defTabSz="533400" fontAlgn="auto">
              <a:lnSpc>
                <a:spcPct val="90000"/>
              </a:lnSpc>
              <a:spcAft>
                <a:spcPct val="35000"/>
              </a:spcAft>
              <a:defRPr/>
            </a:pPr>
            <a:r>
              <a:rPr lang="tr-TR" sz="1600" b="1" dirty="0">
                <a:solidFill>
                  <a:schemeClr val="tx1"/>
                </a:solidFill>
              </a:rPr>
              <a:t>sorusu</a:t>
            </a:r>
          </a:p>
          <a:p>
            <a:pPr algn="ctr" defTabSz="533400" fontAlgn="auto">
              <a:lnSpc>
                <a:spcPct val="90000"/>
              </a:lnSpc>
              <a:spcAft>
                <a:spcPct val="35000"/>
              </a:spcAft>
              <a:defRPr/>
            </a:pPr>
            <a:r>
              <a:rPr lang="tr-TR" sz="1600" b="1" dirty="0">
                <a:solidFill>
                  <a:schemeClr val="tx1"/>
                </a:solidFill>
              </a:rPr>
              <a:t>65 dakika </a:t>
            </a:r>
          </a:p>
          <a:p>
            <a:pPr algn="ctr" defTabSz="533400" fontAlgn="auto">
              <a:lnSpc>
                <a:spcPct val="90000"/>
              </a:lnSpc>
              <a:spcAft>
                <a:spcPct val="35000"/>
              </a:spcAft>
              <a:defRPr/>
            </a:pPr>
            <a:r>
              <a:rPr lang="tr-TR" sz="1600" b="1" dirty="0">
                <a:solidFill>
                  <a:schemeClr val="tx1"/>
                </a:solidFill>
              </a:rPr>
              <a:t>Sürecek</a:t>
            </a:r>
          </a:p>
          <a:p>
            <a:pPr algn="ctr" defTabSz="533400" fontAlgn="auto">
              <a:lnSpc>
                <a:spcPct val="90000"/>
              </a:lnSpc>
              <a:spcAft>
                <a:spcPct val="35000"/>
              </a:spcAft>
              <a:defRPr/>
            </a:pPr>
            <a:endParaRPr lang="tr-TR" sz="1600" b="1" dirty="0">
              <a:solidFill>
                <a:schemeClr val="tx1"/>
              </a:solidFill>
            </a:endParaRPr>
          </a:p>
          <a:p>
            <a:pPr algn="ctr" defTabSz="533400" fontAlgn="auto">
              <a:lnSpc>
                <a:spcPct val="90000"/>
              </a:lnSpc>
              <a:spcAft>
                <a:spcPct val="35000"/>
              </a:spcAft>
              <a:defRPr/>
            </a:pPr>
            <a:endParaRPr lang="tr-TR" sz="1600" b="1" dirty="0">
              <a:solidFill>
                <a:schemeClr val="tx1"/>
              </a:solidFill>
            </a:endParaRPr>
          </a:p>
          <a:p>
            <a:pPr algn="ctr" defTabSz="533400" fontAlgn="auto">
              <a:lnSpc>
                <a:spcPct val="90000"/>
              </a:lnSpc>
              <a:spcAft>
                <a:spcPct val="35000"/>
              </a:spcAft>
              <a:defRPr/>
            </a:pPr>
            <a:r>
              <a:rPr lang="tr-TR" sz="1600" b="1" dirty="0">
                <a:solidFill>
                  <a:srgbClr val="FF0000"/>
                </a:solidFill>
              </a:rPr>
              <a:t>Adaylar</a:t>
            </a:r>
          </a:p>
          <a:p>
            <a:pPr algn="ctr" defTabSz="533400" fontAlgn="auto">
              <a:lnSpc>
                <a:spcPct val="90000"/>
              </a:lnSpc>
              <a:spcAft>
                <a:spcPct val="35000"/>
              </a:spcAft>
              <a:defRPr/>
            </a:pPr>
            <a:r>
              <a:rPr lang="tr-TR" sz="1600" b="1" dirty="0">
                <a:solidFill>
                  <a:srgbClr val="FF0000"/>
                </a:solidFill>
              </a:rPr>
              <a:t> salondan</a:t>
            </a:r>
          </a:p>
          <a:p>
            <a:pPr algn="ctr" defTabSz="533400" fontAlgn="auto">
              <a:lnSpc>
                <a:spcPct val="90000"/>
              </a:lnSpc>
              <a:spcAft>
                <a:spcPct val="35000"/>
              </a:spcAft>
              <a:defRPr/>
            </a:pPr>
            <a:r>
              <a:rPr lang="tr-TR" sz="1600" b="1" dirty="0">
                <a:solidFill>
                  <a:srgbClr val="FF0000"/>
                </a:solidFill>
              </a:rPr>
              <a:t>dışarı </a:t>
            </a:r>
          </a:p>
          <a:p>
            <a:pPr algn="ctr" defTabSz="533400" fontAlgn="auto">
              <a:lnSpc>
                <a:spcPct val="90000"/>
              </a:lnSpc>
              <a:spcAft>
                <a:spcPct val="35000"/>
              </a:spcAft>
              <a:defRPr/>
            </a:pPr>
            <a:r>
              <a:rPr lang="tr-TR" sz="1600" b="1" dirty="0">
                <a:solidFill>
                  <a:srgbClr val="FF0000"/>
                </a:solidFill>
              </a:rPr>
              <a:t>ç</a:t>
            </a:r>
            <a:r>
              <a:rPr lang="tr-TR" sz="1600" b="1" dirty="0">
                <a:solidFill>
                  <a:srgbClr val="FF0000"/>
                </a:solidFill>
              </a:rPr>
              <a:t>ıkamaz.</a:t>
            </a:r>
            <a:endParaRPr lang="tr-TR" sz="1600" b="1" dirty="0">
              <a:solidFill>
                <a:srgbClr val="FF0000"/>
              </a:solidFill>
            </a:endParaRPr>
          </a:p>
        </p:txBody>
      </p:sp>
      <p:sp>
        <p:nvSpPr>
          <p:cNvPr id="13" name="12 Dikdörtgen"/>
          <p:cNvSpPr/>
          <p:nvPr/>
        </p:nvSpPr>
        <p:spPr>
          <a:xfrm>
            <a:off x="5137150" y="2060575"/>
            <a:ext cx="1800225" cy="3159125"/>
          </a:xfrm>
          <a:prstGeom prst="rect">
            <a:avLst/>
          </a:prstGeom>
          <a:ln/>
        </p:spPr>
        <p:style>
          <a:lnRef idx="1">
            <a:schemeClr val="accent5"/>
          </a:lnRef>
          <a:fillRef idx="2">
            <a:schemeClr val="accent5"/>
          </a:fillRef>
          <a:effectRef idx="1">
            <a:schemeClr val="accent5"/>
          </a:effectRef>
          <a:fontRef idx="minor">
            <a:schemeClr val="dk1"/>
          </a:fontRef>
        </p:style>
        <p:txBody>
          <a:bodyPr anchor="ctr"/>
          <a:lstStyle/>
          <a:p>
            <a:pPr algn="ctr" defTabSz="488950">
              <a:lnSpc>
                <a:spcPct val="90000"/>
              </a:lnSpc>
              <a:spcAft>
                <a:spcPct val="35000"/>
              </a:spcAft>
            </a:pPr>
            <a:endParaRPr lang="tr-TR" sz="1600" b="1">
              <a:solidFill>
                <a:schemeClr val="tx1"/>
              </a:solidFill>
              <a:cs typeface="Arial" charset="0"/>
            </a:endParaRPr>
          </a:p>
          <a:p>
            <a:pPr algn="ctr" defTabSz="488950">
              <a:lnSpc>
                <a:spcPct val="90000"/>
              </a:lnSpc>
              <a:spcAft>
                <a:spcPct val="35000"/>
              </a:spcAft>
            </a:pPr>
            <a:r>
              <a:rPr lang="tr-TR" sz="1600" b="1">
                <a:solidFill>
                  <a:schemeClr val="tx1"/>
                </a:solidFill>
                <a:cs typeface="Arial" charset="0"/>
              </a:rPr>
              <a:t>Coğrafya-2 Testi </a:t>
            </a:r>
          </a:p>
          <a:p>
            <a:pPr algn="ctr" defTabSz="488950">
              <a:lnSpc>
                <a:spcPct val="90000"/>
              </a:lnSpc>
              <a:spcAft>
                <a:spcPct val="35000"/>
              </a:spcAft>
            </a:pPr>
            <a:r>
              <a:rPr lang="tr-TR" sz="1600" b="1">
                <a:solidFill>
                  <a:schemeClr val="tx1"/>
                </a:solidFill>
                <a:cs typeface="Arial" charset="0"/>
              </a:rPr>
              <a:t>toplanacak,</a:t>
            </a:r>
          </a:p>
          <a:p>
            <a:pPr algn="ctr" defTabSz="488950">
              <a:lnSpc>
                <a:spcPct val="90000"/>
              </a:lnSpc>
              <a:spcAft>
                <a:spcPct val="35000"/>
              </a:spcAft>
            </a:pPr>
            <a:r>
              <a:rPr lang="tr-TR" sz="1600" b="1">
                <a:solidFill>
                  <a:schemeClr val="tx1"/>
                </a:solidFill>
                <a:cs typeface="Arial" charset="0"/>
              </a:rPr>
              <a:t>Felsefe Grubu ile</a:t>
            </a:r>
          </a:p>
          <a:p>
            <a:pPr algn="ctr" defTabSz="488950">
              <a:lnSpc>
                <a:spcPct val="90000"/>
              </a:lnSpc>
              <a:spcAft>
                <a:spcPct val="35000"/>
              </a:spcAft>
            </a:pPr>
            <a:r>
              <a:rPr lang="tr-TR" sz="1600" b="1">
                <a:solidFill>
                  <a:schemeClr val="tx1"/>
                </a:solidFill>
                <a:cs typeface="Arial" charset="0"/>
              </a:rPr>
              <a:t>Din Kültürü ve</a:t>
            </a:r>
          </a:p>
          <a:p>
            <a:pPr algn="ctr" defTabSz="488950">
              <a:lnSpc>
                <a:spcPct val="90000"/>
              </a:lnSpc>
              <a:spcAft>
                <a:spcPct val="35000"/>
              </a:spcAft>
            </a:pPr>
            <a:r>
              <a:rPr lang="tr-TR" sz="1600" b="1">
                <a:solidFill>
                  <a:schemeClr val="tx1"/>
                </a:solidFill>
                <a:cs typeface="Arial" charset="0"/>
              </a:rPr>
              <a:t>Ahlak Bilgisi</a:t>
            </a:r>
          </a:p>
          <a:p>
            <a:pPr algn="ctr" defTabSz="488950">
              <a:lnSpc>
                <a:spcPct val="90000"/>
              </a:lnSpc>
              <a:spcAft>
                <a:spcPct val="35000"/>
              </a:spcAft>
            </a:pPr>
            <a:r>
              <a:rPr lang="tr-TR" sz="1600" b="1">
                <a:solidFill>
                  <a:schemeClr val="tx1"/>
                </a:solidFill>
                <a:cs typeface="Arial" charset="0"/>
              </a:rPr>
              <a:t>Testi Dağıtılacak.</a:t>
            </a:r>
          </a:p>
          <a:p>
            <a:pPr algn="ctr" defTabSz="488950">
              <a:lnSpc>
                <a:spcPct val="90000"/>
              </a:lnSpc>
              <a:spcAft>
                <a:spcPct val="35000"/>
              </a:spcAft>
            </a:pPr>
            <a:r>
              <a:rPr lang="tr-TR" sz="1600" b="1">
                <a:solidFill>
                  <a:srgbClr val="FF0000"/>
                </a:solidFill>
                <a:cs typeface="Arial" charset="0"/>
              </a:rPr>
              <a:t>Adaylar</a:t>
            </a:r>
          </a:p>
          <a:p>
            <a:pPr algn="ctr" defTabSz="488950">
              <a:lnSpc>
                <a:spcPct val="90000"/>
              </a:lnSpc>
              <a:spcAft>
                <a:spcPct val="35000"/>
              </a:spcAft>
            </a:pPr>
            <a:r>
              <a:rPr lang="tr-TR" sz="1600" b="1">
                <a:solidFill>
                  <a:srgbClr val="FF0000"/>
                </a:solidFill>
                <a:cs typeface="Arial" charset="0"/>
              </a:rPr>
              <a:t> salondan</a:t>
            </a:r>
          </a:p>
          <a:p>
            <a:pPr algn="ctr" defTabSz="488950">
              <a:lnSpc>
                <a:spcPct val="90000"/>
              </a:lnSpc>
              <a:spcAft>
                <a:spcPct val="35000"/>
              </a:spcAft>
            </a:pPr>
            <a:r>
              <a:rPr lang="tr-TR" sz="1600" b="1">
                <a:solidFill>
                  <a:srgbClr val="FF0000"/>
                </a:solidFill>
                <a:cs typeface="Arial" charset="0"/>
              </a:rPr>
              <a:t>dışarı </a:t>
            </a:r>
          </a:p>
          <a:p>
            <a:pPr algn="ctr" defTabSz="488950">
              <a:lnSpc>
                <a:spcPct val="90000"/>
              </a:lnSpc>
              <a:spcAft>
                <a:spcPct val="35000"/>
              </a:spcAft>
            </a:pPr>
            <a:r>
              <a:rPr lang="tr-TR" sz="1600" b="1">
                <a:solidFill>
                  <a:srgbClr val="FF0000"/>
                </a:solidFill>
                <a:cs typeface="Arial" charset="0"/>
              </a:rPr>
              <a:t>çıkamaz.</a:t>
            </a:r>
          </a:p>
          <a:p>
            <a:pPr algn="ctr" defTabSz="488950">
              <a:lnSpc>
                <a:spcPct val="90000"/>
              </a:lnSpc>
              <a:spcAft>
                <a:spcPct val="35000"/>
              </a:spcAft>
            </a:pPr>
            <a:endParaRPr lang="tr-TR" sz="1600" b="1">
              <a:solidFill>
                <a:schemeClr val="tx1"/>
              </a:solidFill>
              <a:cs typeface="Arial" charset="0"/>
            </a:endParaRPr>
          </a:p>
        </p:txBody>
      </p:sp>
      <p:sp>
        <p:nvSpPr>
          <p:cNvPr id="20" name="19 Dikdörtgen"/>
          <p:cNvSpPr/>
          <p:nvPr/>
        </p:nvSpPr>
        <p:spPr>
          <a:xfrm>
            <a:off x="6937375" y="2060575"/>
            <a:ext cx="1655763" cy="3159125"/>
          </a:xfrm>
          <a:prstGeom prst="rect">
            <a:avLst/>
          </a:prstGeom>
          <a:ln/>
        </p:spPr>
        <p:style>
          <a:lnRef idx="1">
            <a:schemeClr val="accent5"/>
          </a:lnRef>
          <a:fillRef idx="2">
            <a:schemeClr val="accent5"/>
          </a:fillRef>
          <a:effectRef idx="1">
            <a:schemeClr val="accent5"/>
          </a:effectRef>
          <a:fontRef idx="minor">
            <a:schemeClr val="dk1"/>
          </a:fontRef>
        </p:style>
        <p:txBody>
          <a:bodyPr anchor="ctr"/>
          <a:lstStyle/>
          <a:p>
            <a:pPr algn="ctr" defTabSz="488950">
              <a:lnSpc>
                <a:spcPct val="90000"/>
              </a:lnSpc>
              <a:spcAft>
                <a:spcPct val="35000"/>
              </a:spcAft>
            </a:pPr>
            <a:r>
              <a:rPr lang="tr-TR" sz="1500" b="1">
                <a:solidFill>
                  <a:schemeClr val="tx1"/>
                </a:solidFill>
                <a:cs typeface="Arial" charset="0"/>
              </a:rPr>
              <a:t>40 Felsefe</a:t>
            </a:r>
          </a:p>
          <a:p>
            <a:pPr algn="ctr" defTabSz="488950">
              <a:lnSpc>
                <a:spcPct val="90000"/>
              </a:lnSpc>
              <a:spcAft>
                <a:spcPct val="35000"/>
              </a:spcAft>
            </a:pPr>
            <a:r>
              <a:rPr lang="tr-TR" sz="1500" b="1">
                <a:solidFill>
                  <a:schemeClr val="tx1"/>
                </a:solidFill>
                <a:cs typeface="Arial" charset="0"/>
              </a:rPr>
              <a:t>Grubu ile</a:t>
            </a:r>
          </a:p>
          <a:p>
            <a:pPr algn="ctr" defTabSz="488950">
              <a:lnSpc>
                <a:spcPct val="90000"/>
              </a:lnSpc>
              <a:spcAft>
                <a:spcPct val="35000"/>
              </a:spcAft>
            </a:pPr>
            <a:r>
              <a:rPr lang="tr-TR" sz="1500" b="1">
                <a:solidFill>
                  <a:schemeClr val="tx1"/>
                </a:solidFill>
                <a:cs typeface="Arial" charset="0"/>
              </a:rPr>
              <a:t>Din Kültürü ve</a:t>
            </a:r>
          </a:p>
          <a:p>
            <a:pPr algn="ctr" defTabSz="488950">
              <a:lnSpc>
                <a:spcPct val="90000"/>
              </a:lnSpc>
              <a:spcAft>
                <a:spcPct val="35000"/>
              </a:spcAft>
            </a:pPr>
            <a:r>
              <a:rPr lang="tr-TR" sz="1500" b="1">
                <a:solidFill>
                  <a:schemeClr val="tx1"/>
                </a:solidFill>
                <a:cs typeface="Arial" charset="0"/>
              </a:rPr>
              <a:t>Ahlak Bilgisi</a:t>
            </a:r>
          </a:p>
          <a:p>
            <a:pPr algn="ctr" defTabSz="488950">
              <a:lnSpc>
                <a:spcPct val="90000"/>
              </a:lnSpc>
              <a:spcAft>
                <a:spcPct val="35000"/>
              </a:spcAft>
            </a:pPr>
            <a:r>
              <a:rPr lang="tr-TR" sz="1500" b="1">
                <a:solidFill>
                  <a:schemeClr val="tx1"/>
                </a:solidFill>
                <a:cs typeface="Arial" charset="0"/>
              </a:rPr>
              <a:t>Sorusu</a:t>
            </a:r>
          </a:p>
          <a:p>
            <a:pPr algn="ctr" defTabSz="488950">
              <a:lnSpc>
                <a:spcPct val="90000"/>
              </a:lnSpc>
              <a:spcAft>
                <a:spcPct val="35000"/>
              </a:spcAft>
            </a:pPr>
            <a:r>
              <a:rPr lang="tr-TR" sz="1500" b="1">
                <a:solidFill>
                  <a:schemeClr val="tx1"/>
                </a:solidFill>
                <a:cs typeface="Arial" charset="0"/>
              </a:rPr>
              <a:t>50 dakika sürecek.</a:t>
            </a:r>
          </a:p>
          <a:p>
            <a:pPr algn="ctr" defTabSz="488950">
              <a:lnSpc>
                <a:spcPct val="90000"/>
              </a:lnSpc>
              <a:spcAft>
                <a:spcPct val="35000"/>
              </a:spcAft>
            </a:pPr>
            <a:endParaRPr lang="tr-TR" sz="1500" b="1">
              <a:solidFill>
                <a:schemeClr val="tx1"/>
              </a:solidFill>
              <a:cs typeface="Arial" charset="0"/>
            </a:endParaRPr>
          </a:p>
          <a:p>
            <a:pPr algn="ctr" defTabSz="488950">
              <a:lnSpc>
                <a:spcPct val="90000"/>
              </a:lnSpc>
              <a:spcAft>
                <a:spcPct val="35000"/>
              </a:spcAft>
            </a:pPr>
            <a:r>
              <a:rPr lang="tr-TR" sz="1500" b="1">
                <a:solidFill>
                  <a:srgbClr val="FF0000"/>
                </a:solidFill>
                <a:cs typeface="Arial" charset="0"/>
              </a:rPr>
              <a:t>İlk 15 ve son</a:t>
            </a:r>
          </a:p>
          <a:p>
            <a:pPr algn="ctr" defTabSz="488950">
              <a:lnSpc>
                <a:spcPct val="90000"/>
              </a:lnSpc>
              <a:spcAft>
                <a:spcPct val="35000"/>
              </a:spcAft>
            </a:pPr>
            <a:r>
              <a:rPr lang="tr-TR" sz="1500" b="1">
                <a:solidFill>
                  <a:srgbClr val="FF0000"/>
                </a:solidFill>
                <a:cs typeface="Arial" charset="0"/>
              </a:rPr>
              <a:t>15 dakika</a:t>
            </a:r>
          </a:p>
          <a:p>
            <a:pPr algn="ctr" defTabSz="488950">
              <a:lnSpc>
                <a:spcPct val="90000"/>
              </a:lnSpc>
              <a:spcAft>
                <a:spcPct val="35000"/>
              </a:spcAft>
            </a:pPr>
            <a:r>
              <a:rPr lang="tr-TR" sz="1500" b="1">
                <a:solidFill>
                  <a:srgbClr val="FF0000"/>
                </a:solidFill>
                <a:cs typeface="Arial" charset="0"/>
              </a:rPr>
              <a:t>adaylar salondan</a:t>
            </a:r>
          </a:p>
          <a:p>
            <a:pPr algn="ctr" defTabSz="488950">
              <a:lnSpc>
                <a:spcPct val="90000"/>
              </a:lnSpc>
              <a:spcAft>
                <a:spcPct val="35000"/>
              </a:spcAft>
            </a:pPr>
            <a:r>
              <a:rPr lang="tr-TR" sz="1500" b="1">
                <a:solidFill>
                  <a:srgbClr val="FF0000"/>
                </a:solidFill>
                <a:cs typeface="Arial" charset="0"/>
              </a:rPr>
              <a:t>dışarı çıkamaz.</a:t>
            </a:r>
          </a:p>
        </p:txBody>
      </p:sp>
      <p:sp>
        <p:nvSpPr>
          <p:cNvPr id="126985" name="1 Başlık"/>
          <p:cNvSpPr txBox="1">
            <a:spLocks/>
          </p:cNvSpPr>
          <p:nvPr/>
        </p:nvSpPr>
        <p:spPr bwMode="auto">
          <a:xfrm>
            <a:off x="2771775" y="215900"/>
            <a:ext cx="5878513" cy="692150"/>
          </a:xfrm>
          <a:prstGeom prst="rect">
            <a:avLst/>
          </a:prstGeom>
          <a:noFill/>
          <a:ln w="9525">
            <a:noFill/>
            <a:miter lim="800000"/>
            <a:headEnd/>
            <a:tailEnd/>
          </a:ln>
        </p:spPr>
        <p:txBody>
          <a:bodyPr anchor="ctr"/>
          <a:lstStyle/>
          <a:p>
            <a:pPr algn="r"/>
            <a:r>
              <a:rPr lang="tr-TR" sz="2800" b="1" u="sng">
                <a:solidFill>
                  <a:srgbClr val="FF0000"/>
                </a:solidFill>
                <a:latin typeface="Calibri" pitchFamily="34" charset="0"/>
              </a:rPr>
              <a:t>LYS-4, 15 HAZİRAN 2013 CUMARTESİ</a:t>
            </a:r>
          </a:p>
        </p:txBody>
      </p:sp>
      <p:sp>
        <p:nvSpPr>
          <p:cNvPr id="126986" name="14 Slayt Numarası Yer Tutucusu"/>
          <p:cNvSpPr>
            <a:spLocks noGrp="1"/>
          </p:cNvSpPr>
          <p:nvPr>
            <p:ph type="sldNum" sz="quarter" idx="12"/>
          </p:nvPr>
        </p:nvSpPr>
        <p:spPr bwMode="auto">
          <a:xfrm>
            <a:off x="7956550" y="6480175"/>
            <a:ext cx="719138"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D9E1BE9-2D7B-47E6-B7C4-45271D10ABE2}" type="slidenum">
              <a:rPr lang="tr-TR">
                <a:cs typeface="Arial" charset="0"/>
              </a:rPr>
              <a:pPr fontAlgn="base">
                <a:spcBef>
                  <a:spcPct val="0"/>
                </a:spcBef>
                <a:spcAft>
                  <a:spcPct val="0"/>
                </a:spcAft>
              </a:pPr>
              <a:t>46</a:t>
            </a:fld>
            <a:endParaRPr lang="tr-TR">
              <a:cs typeface="Arial" charset="0"/>
            </a:endParaRPr>
          </a:p>
        </p:txBody>
      </p:sp>
      <p:sp>
        <p:nvSpPr>
          <p:cNvPr id="126987" name="1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EB28721-C77B-4495-8813-9DEE0DC66B05}"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347663" y="4229100"/>
            <a:ext cx="8472487" cy="2224088"/>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lang="tr-TR"/>
          </a:p>
        </p:txBody>
      </p:sp>
      <p:sp>
        <p:nvSpPr>
          <p:cNvPr id="6" name="Dikdörtgen 5"/>
          <p:cNvSpPr/>
          <p:nvPr/>
        </p:nvSpPr>
        <p:spPr>
          <a:xfrm>
            <a:off x="347663" y="1198563"/>
            <a:ext cx="8472487" cy="2879725"/>
          </a:xfrm>
          <a:prstGeom prst="rect">
            <a:avLst/>
          </a:prstGeom>
          <a:solidFill>
            <a:schemeClr val="accent5">
              <a:lumMod val="20000"/>
              <a:lumOff val="80000"/>
            </a:schemeClr>
          </a:solidFill>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endParaRPr lang="tr-TR"/>
          </a:p>
        </p:txBody>
      </p:sp>
      <p:sp>
        <p:nvSpPr>
          <p:cNvPr id="33" name="32 Dikdörtgen"/>
          <p:cNvSpPr/>
          <p:nvPr/>
        </p:nvSpPr>
        <p:spPr>
          <a:xfrm>
            <a:off x="573088" y="1268413"/>
            <a:ext cx="7023100" cy="655637"/>
          </a:xfrm>
          <a:prstGeom prst="rect">
            <a:avLst/>
          </a:prstGeom>
          <a:solidFill>
            <a:schemeClr val="tx2">
              <a:lumMod val="20000"/>
              <a:lumOff val="80000"/>
            </a:schemeClr>
          </a:solidFill>
          <a:ln/>
        </p:spPr>
        <p:style>
          <a:lnRef idx="2">
            <a:schemeClr val="accent1"/>
          </a:lnRef>
          <a:fillRef idx="1">
            <a:schemeClr val="lt1"/>
          </a:fillRef>
          <a:effectRef idx="0">
            <a:schemeClr val="accent1"/>
          </a:effectRef>
          <a:fontRef idx="minor">
            <a:schemeClr val="dk1"/>
          </a:fontRef>
        </p:style>
        <p:txBody>
          <a:bodyPr anchor="ctr"/>
          <a:lstStyle/>
          <a:p>
            <a:pPr algn="ctr" defTabSz="533400" fontAlgn="auto">
              <a:lnSpc>
                <a:spcPct val="90000"/>
              </a:lnSpc>
              <a:spcAft>
                <a:spcPct val="35000"/>
              </a:spcAft>
              <a:defRPr/>
            </a:pPr>
            <a:r>
              <a:rPr lang="tr-TR" sz="2000" b="1" dirty="0">
                <a:solidFill>
                  <a:srgbClr val="FF0000"/>
                </a:solidFill>
              </a:rPr>
              <a:t>LYS-1 Sınavı  </a:t>
            </a:r>
            <a:r>
              <a:rPr lang="tr-TR" sz="2000" b="1" dirty="0">
                <a:solidFill>
                  <a:schemeClr val="tx1"/>
                </a:solidFill>
              </a:rPr>
              <a:t>16 Haziran Pazar Günü Saat 10:00’da başlatılacak ve </a:t>
            </a:r>
          </a:p>
          <a:p>
            <a:pPr algn="ctr" defTabSz="533400" fontAlgn="auto">
              <a:lnSpc>
                <a:spcPct val="90000"/>
              </a:lnSpc>
              <a:spcAft>
                <a:spcPct val="35000"/>
              </a:spcAft>
              <a:defRPr/>
            </a:pPr>
            <a:r>
              <a:rPr lang="tr-TR" sz="2000" b="1" dirty="0">
                <a:solidFill>
                  <a:schemeClr val="tx1"/>
                </a:solidFill>
              </a:rPr>
              <a:t>Her Bir Testin Soru Kitapçığı Rastgele Dağıtılacaktır.</a:t>
            </a:r>
          </a:p>
        </p:txBody>
      </p:sp>
      <p:sp>
        <p:nvSpPr>
          <p:cNvPr id="34" name="33 Dikdörtgen"/>
          <p:cNvSpPr/>
          <p:nvPr/>
        </p:nvSpPr>
        <p:spPr>
          <a:xfrm>
            <a:off x="430213" y="2041525"/>
            <a:ext cx="1477962" cy="1316038"/>
          </a:xfrm>
          <a:prstGeom prst="rect">
            <a:avLst/>
          </a:prstGeom>
          <a:ln/>
        </p:spPr>
        <p:style>
          <a:lnRef idx="1">
            <a:schemeClr val="accent3"/>
          </a:lnRef>
          <a:fillRef idx="2">
            <a:schemeClr val="accent3"/>
          </a:fillRef>
          <a:effectRef idx="1">
            <a:schemeClr val="accent3"/>
          </a:effectRef>
          <a:fontRef idx="minor">
            <a:schemeClr val="dk1"/>
          </a:fontRef>
        </p:style>
        <p:txBody>
          <a:bodyPr anchor="ctr"/>
          <a:lstStyle/>
          <a:p>
            <a:pPr algn="ctr" defTabSz="533400" fontAlgn="auto">
              <a:lnSpc>
                <a:spcPct val="90000"/>
              </a:lnSpc>
              <a:spcAft>
                <a:spcPct val="35000"/>
              </a:spcAft>
              <a:defRPr/>
            </a:pPr>
            <a:r>
              <a:rPr lang="tr-TR" sz="1600" b="1" dirty="0">
                <a:solidFill>
                  <a:schemeClr val="tx1"/>
                </a:solidFill>
              </a:rPr>
              <a:t>İlk önce</a:t>
            </a:r>
          </a:p>
          <a:p>
            <a:pPr algn="ctr" defTabSz="533400" fontAlgn="auto">
              <a:lnSpc>
                <a:spcPct val="90000"/>
              </a:lnSpc>
              <a:spcAft>
                <a:spcPct val="35000"/>
              </a:spcAft>
              <a:defRPr/>
            </a:pPr>
            <a:r>
              <a:rPr lang="tr-TR" sz="1600" b="1" dirty="0">
                <a:solidFill>
                  <a:schemeClr val="tx1"/>
                </a:solidFill>
              </a:rPr>
              <a:t>Matematik</a:t>
            </a:r>
          </a:p>
          <a:p>
            <a:pPr algn="ctr" defTabSz="533400" fontAlgn="auto">
              <a:lnSpc>
                <a:spcPct val="90000"/>
              </a:lnSpc>
              <a:spcAft>
                <a:spcPct val="35000"/>
              </a:spcAft>
              <a:defRPr/>
            </a:pPr>
            <a:r>
              <a:rPr lang="tr-TR" sz="1600" b="1" dirty="0">
                <a:solidFill>
                  <a:schemeClr val="tx1"/>
                </a:solidFill>
              </a:rPr>
              <a:t>Testi</a:t>
            </a:r>
          </a:p>
          <a:p>
            <a:pPr algn="ctr" defTabSz="533400" fontAlgn="auto">
              <a:lnSpc>
                <a:spcPct val="90000"/>
              </a:lnSpc>
              <a:spcAft>
                <a:spcPct val="35000"/>
              </a:spcAft>
              <a:defRPr/>
            </a:pPr>
            <a:r>
              <a:rPr lang="tr-TR" sz="1600" b="1" dirty="0">
                <a:solidFill>
                  <a:schemeClr val="tx1"/>
                </a:solidFill>
              </a:rPr>
              <a:t>verilecek.</a:t>
            </a:r>
            <a:endParaRPr lang="tr-TR" sz="1600" b="1" dirty="0">
              <a:solidFill>
                <a:schemeClr val="tx1"/>
              </a:solidFill>
            </a:endParaRPr>
          </a:p>
        </p:txBody>
      </p:sp>
      <p:sp>
        <p:nvSpPr>
          <p:cNvPr id="35" name="34 Dikdörtgen"/>
          <p:cNvSpPr/>
          <p:nvPr/>
        </p:nvSpPr>
        <p:spPr>
          <a:xfrm>
            <a:off x="6084888" y="2047875"/>
            <a:ext cx="2447925" cy="1957388"/>
          </a:xfrm>
          <a:prstGeom prst="rect">
            <a:avLst/>
          </a:prstGeom>
          <a:ln/>
        </p:spPr>
        <p:style>
          <a:lnRef idx="1">
            <a:schemeClr val="accent6"/>
          </a:lnRef>
          <a:fillRef idx="2">
            <a:schemeClr val="accent6"/>
          </a:fillRef>
          <a:effectRef idx="1">
            <a:schemeClr val="accent6"/>
          </a:effectRef>
          <a:fontRef idx="minor">
            <a:schemeClr val="dk1"/>
          </a:fontRef>
        </p:style>
        <p:txBody>
          <a:bodyPr anchor="ctr"/>
          <a:lstStyle/>
          <a:p>
            <a:pPr algn="ctr" defTabSz="488950">
              <a:lnSpc>
                <a:spcPct val="90000"/>
              </a:lnSpc>
              <a:spcAft>
                <a:spcPct val="35000"/>
              </a:spcAft>
            </a:pPr>
            <a:r>
              <a:rPr lang="tr-TR" sz="1600" b="1">
                <a:solidFill>
                  <a:schemeClr val="tx1"/>
                </a:solidFill>
                <a:cs typeface="Arial" charset="0"/>
              </a:rPr>
              <a:t>30 Geometri Sorusu</a:t>
            </a:r>
          </a:p>
          <a:p>
            <a:pPr algn="ctr" defTabSz="488950">
              <a:lnSpc>
                <a:spcPct val="90000"/>
              </a:lnSpc>
              <a:spcAft>
                <a:spcPct val="35000"/>
              </a:spcAft>
            </a:pPr>
            <a:r>
              <a:rPr lang="tr-TR" sz="1600" b="1">
                <a:solidFill>
                  <a:schemeClr val="tx1"/>
                </a:solidFill>
                <a:cs typeface="Arial" charset="0"/>
              </a:rPr>
              <a:t>60 dakika Sürecek.</a:t>
            </a:r>
          </a:p>
          <a:p>
            <a:pPr algn="ctr" defTabSz="488950">
              <a:lnSpc>
                <a:spcPct val="90000"/>
              </a:lnSpc>
              <a:spcAft>
                <a:spcPct val="35000"/>
              </a:spcAft>
            </a:pPr>
            <a:endParaRPr lang="tr-TR" sz="1600" b="1">
              <a:solidFill>
                <a:schemeClr val="tx1"/>
              </a:solidFill>
              <a:cs typeface="Arial" charset="0"/>
            </a:endParaRPr>
          </a:p>
          <a:p>
            <a:pPr algn="ctr" defTabSz="488950">
              <a:lnSpc>
                <a:spcPct val="90000"/>
              </a:lnSpc>
              <a:spcAft>
                <a:spcPct val="35000"/>
              </a:spcAft>
            </a:pPr>
            <a:r>
              <a:rPr lang="tr-TR" sz="1600" b="1">
                <a:solidFill>
                  <a:srgbClr val="FF0000"/>
                </a:solidFill>
                <a:cs typeface="Arial" charset="0"/>
              </a:rPr>
              <a:t>İlk 15 ve son 15 dakika</a:t>
            </a:r>
          </a:p>
          <a:p>
            <a:pPr algn="ctr" defTabSz="488950">
              <a:lnSpc>
                <a:spcPct val="90000"/>
              </a:lnSpc>
              <a:spcAft>
                <a:spcPct val="35000"/>
              </a:spcAft>
            </a:pPr>
            <a:r>
              <a:rPr lang="tr-TR" sz="1600" b="1">
                <a:solidFill>
                  <a:srgbClr val="FF0000"/>
                </a:solidFill>
                <a:cs typeface="Arial" charset="0"/>
              </a:rPr>
              <a:t>adaylar salondan</a:t>
            </a:r>
          </a:p>
          <a:p>
            <a:pPr algn="ctr" defTabSz="488950">
              <a:lnSpc>
                <a:spcPct val="90000"/>
              </a:lnSpc>
              <a:spcAft>
                <a:spcPct val="35000"/>
              </a:spcAft>
            </a:pPr>
            <a:r>
              <a:rPr lang="tr-TR" sz="1600" b="1">
                <a:solidFill>
                  <a:srgbClr val="FF0000"/>
                </a:solidFill>
                <a:cs typeface="Arial" charset="0"/>
              </a:rPr>
              <a:t>dışarı çıkamaz.</a:t>
            </a:r>
            <a:endParaRPr lang="tr-TR" sz="1600" b="1">
              <a:solidFill>
                <a:schemeClr val="tx1"/>
              </a:solidFill>
              <a:cs typeface="Arial" charset="0"/>
            </a:endParaRPr>
          </a:p>
        </p:txBody>
      </p:sp>
      <p:sp>
        <p:nvSpPr>
          <p:cNvPr id="36" name="35 Dikdörtgen"/>
          <p:cNvSpPr/>
          <p:nvPr/>
        </p:nvSpPr>
        <p:spPr>
          <a:xfrm>
            <a:off x="4146550" y="2019300"/>
            <a:ext cx="1793875" cy="1985963"/>
          </a:xfrm>
          <a:prstGeom prst="rect">
            <a:avLst/>
          </a:prstGeom>
          <a:ln/>
        </p:spPr>
        <p:style>
          <a:lnRef idx="1">
            <a:schemeClr val="accent6"/>
          </a:lnRef>
          <a:fillRef idx="2">
            <a:schemeClr val="accent6"/>
          </a:fillRef>
          <a:effectRef idx="1">
            <a:schemeClr val="accent6"/>
          </a:effectRef>
          <a:fontRef idx="minor">
            <a:schemeClr val="dk1"/>
          </a:fontRef>
        </p:style>
        <p:txBody>
          <a:bodyPr anchor="ctr"/>
          <a:lstStyle/>
          <a:p>
            <a:pPr algn="ctr" defTabSz="711200">
              <a:lnSpc>
                <a:spcPct val="90000"/>
              </a:lnSpc>
              <a:spcAft>
                <a:spcPct val="35000"/>
              </a:spcAft>
            </a:pPr>
            <a:endParaRPr lang="tr-TR" sz="1600" b="1">
              <a:solidFill>
                <a:schemeClr val="tx1"/>
              </a:solidFill>
              <a:cs typeface="Arial" charset="0"/>
            </a:endParaRPr>
          </a:p>
          <a:p>
            <a:pPr algn="ctr" defTabSz="711200">
              <a:lnSpc>
                <a:spcPct val="90000"/>
              </a:lnSpc>
              <a:spcAft>
                <a:spcPct val="35000"/>
              </a:spcAft>
            </a:pPr>
            <a:r>
              <a:rPr lang="tr-TR" sz="1600" b="1">
                <a:solidFill>
                  <a:schemeClr val="tx1"/>
                </a:solidFill>
                <a:cs typeface="Arial" charset="0"/>
              </a:rPr>
              <a:t>Matematik Testi</a:t>
            </a:r>
          </a:p>
          <a:p>
            <a:pPr algn="ctr" defTabSz="711200">
              <a:lnSpc>
                <a:spcPct val="90000"/>
              </a:lnSpc>
              <a:spcAft>
                <a:spcPct val="35000"/>
              </a:spcAft>
            </a:pPr>
            <a:r>
              <a:rPr lang="tr-TR" sz="1600" b="1">
                <a:solidFill>
                  <a:schemeClr val="tx1"/>
                </a:solidFill>
                <a:cs typeface="Arial" charset="0"/>
              </a:rPr>
              <a:t>toplanacak,</a:t>
            </a:r>
          </a:p>
          <a:p>
            <a:pPr algn="ctr" defTabSz="711200">
              <a:lnSpc>
                <a:spcPct val="90000"/>
              </a:lnSpc>
              <a:spcAft>
                <a:spcPct val="35000"/>
              </a:spcAft>
            </a:pPr>
            <a:r>
              <a:rPr lang="tr-TR" sz="1600" b="1">
                <a:solidFill>
                  <a:schemeClr val="tx1"/>
                </a:solidFill>
                <a:cs typeface="Arial" charset="0"/>
              </a:rPr>
              <a:t>Geometri Testi</a:t>
            </a:r>
          </a:p>
          <a:p>
            <a:pPr algn="ctr" defTabSz="711200">
              <a:lnSpc>
                <a:spcPct val="90000"/>
              </a:lnSpc>
              <a:spcAft>
                <a:spcPct val="35000"/>
              </a:spcAft>
            </a:pPr>
            <a:r>
              <a:rPr lang="tr-TR" sz="1600" b="1">
                <a:solidFill>
                  <a:schemeClr val="tx1"/>
                </a:solidFill>
                <a:cs typeface="Arial" charset="0"/>
              </a:rPr>
              <a:t>dağıtılacak. </a:t>
            </a:r>
          </a:p>
          <a:p>
            <a:pPr algn="ctr" defTabSz="711200">
              <a:lnSpc>
                <a:spcPct val="90000"/>
              </a:lnSpc>
              <a:spcAft>
                <a:spcPct val="35000"/>
              </a:spcAft>
            </a:pPr>
            <a:r>
              <a:rPr lang="tr-TR" sz="1600" b="1">
                <a:solidFill>
                  <a:srgbClr val="FF0000"/>
                </a:solidFill>
                <a:cs typeface="Arial" charset="0"/>
              </a:rPr>
              <a:t>Adaylar salondan</a:t>
            </a:r>
          </a:p>
          <a:p>
            <a:pPr algn="ctr" defTabSz="711200">
              <a:lnSpc>
                <a:spcPct val="90000"/>
              </a:lnSpc>
              <a:spcAft>
                <a:spcPct val="35000"/>
              </a:spcAft>
            </a:pPr>
            <a:r>
              <a:rPr lang="tr-TR" sz="1600" b="1">
                <a:solidFill>
                  <a:srgbClr val="FF0000"/>
                </a:solidFill>
                <a:cs typeface="Arial" charset="0"/>
              </a:rPr>
              <a:t>dışarı çıkamaz.</a:t>
            </a:r>
            <a:endParaRPr lang="tr-TR" sz="1600" b="1">
              <a:solidFill>
                <a:schemeClr val="tx1"/>
              </a:solidFill>
              <a:cs typeface="Arial" charset="0"/>
            </a:endParaRPr>
          </a:p>
          <a:p>
            <a:pPr algn="ctr" defTabSz="711200">
              <a:lnSpc>
                <a:spcPct val="90000"/>
              </a:lnSpc>
              <a:spcAft>
                <a:spcPct val="35000"/>
              </a:spcAft>
            </a:pPr>
            <a:endParaRPr lang="tr-TR" sz="1600" b="1">
              <a:solidFill>
                <a:schemeClr val="tx1"/>
              </a:solidFill>
              <a:cs typeface="Arial" charset="0"/>
            </a:endParaRPr>
          </a:p>
        </p:txBody>
      </p:sp>
      <p:sp>
        <p:nvSpPr>
          <p:cNvPr id="37" name="36 Dikdörtgen"/>
          <p:cNvSpPr/>
          <p:nvPr/>
        </p:nvSpPr>
        <p:spPr>
          <a:xfrm>
            <a:off x="1979613" y="2047875"/>
            <a:ext cx="2093912" cy="1957388"/>
          </a:xfrm>
          <a:prstGeom prst="rect">
            <a:avLst/>
          </a:prstGeom>
          <a:ln/>
        </p:spPr>
        <p:style>
          <a:lnRef idx="1">
            <a:schemeClr val="accent3"/>
          </a:lnRef>
          <a:fillRef idx="2">
            <a:schemeClr val="accent3"/>
          </a:fillRef>
          <a:effectRef idx="1">
            <a:schemeClr val="accent3"/>
          </a:effectRef>
          <a:fontRef idx="minor">
            <a:schemeClr val="dk1"/>
          </a:fontRef>
        </p:style>
        <p:txBody>
          <a:bodyPr anchor="ctr"/>
          <a:lstStyle/>
          <a:p>
            <a:pPr algn="ctr" defTabSz="533400" fontAlgn="auto">
              <a:lnSpc>
                <a:spcPct val="90000"/>
              </a:lnSpc>
              <a:spcAft>
                <a:spcPct val="35000"/>
              </a:spcAft>
              <a:defRPr/>
            </a:pPr>
            <a:r>
              <a:rPr lang="tr-TR" sz="1600" b="1" dirty="0">
                <a:solidFill>
                  <a:schemeClr val="tx1"/>
                </a:solidFill>
              </a:rPr>
              <a:t>50 Matematik sorusu  </a:t>
            </a:r>
          </a:p>
          <a:p>
            <a:pPr algn="ctr" defTabSz="533400" fontAlgn="auto">
              <a:lnSpc>
                <a:spcPct val="90000"/>
              </a:lnSpc>
              <a:spcAft>
                <a:spcPct val="35000"/>
              </a:spcAft>
              <a:defRPr/>
            </a:pPr>
            <a:r>
              <a:rPr lang="tr-TR" sz="1600" b="1" dirty="0">
                <a:solidFill>
                  <a:schemeClr val="tx1"/>
                </a:solidFill>
              </a:rPr>
              <a:t>75 dakika sürecek.</a:t>
            </a:r>
          </a:p>
          <a:p>
            <a:pPr algn="ctr" defTabSz="533400" fontAlgn="auto">
              <a:lnSpc>
                <a:spcPct val="90000"/>
              </a:lnSpc>
              <a:spcAft>
                <a:spcPct val="35000"/>
              </a:spcAft>
              <a:defRPr/>
            </a:pPr>
            <a:endParaRPr lang="tr-TR" sz="1600" b="1" dirty="0">
              <a:solidFill>
                <a:srgbClr val="FF0000"/>
              </a:solidFill>
            </a:endParaRPr>
          </a:p>
          <a:p>
            <a:pPr algn="ctr" defTabSz="533400" fontAlgn="auto">
              <a:lnSpc>
                <a:spcPct val="90000"/>
              </a:lnSpc>
              <a:spcAft>
                <a:spcPct val="35000"/>
              </a:spcAft>
              <a:defRPr/>
            </a:pPr>
            <a:endParaRPr lang="tr-TR" sz="1600" b="1" dirty="0">
              <a:solidFill>
                <a:srgbClr val="FF0000"/>
              </a:solidFill>
            </a:endParaRPr>
          </a:p>
          <a:p>
            <a:pPr algn="ctr" defTabSz="533400" fontAlgn="auto">
              <a:lnSpc>
                <a:spcPct val="90000"/>
              </a:lnSpc>
              <a:spcAft>
                <a:spcPct val="35000"/>
              </a:spcAft>
              <a:defRPr/>
            </a:pPr>
            <a:r>
              <a:rPr lang="tr-TR" sz="1600" b="1" dirty="0">
                <a:solidFill>
                  <a:srgbClr val="FF0000"/>
                </a:solidFill>
              </a:rPr>
              <a:t>Adaylar </a:t>
            </a:r>
            <a:r>
              <a:rPr lang="tr-TR" sz="1600" b="1" dirty="0">
                <a:solidFill>
                  <a:srgbClr val="FF0000"/>
                </a:solidFill>
              </a:rPr>
              <a:t>salondan</a:t>
            </a:r>
          </a:p>
          <a:p>
            <a:pPr algn="ctr" defTabSz="533400" fontAlgn="auto">
              <a:lnSpc>
                <a:spcPct val="90000"/>
              </a:lnSpc>
              <a:spcAft>
                <a:spcPct val="35000"/>
              </a:spcAft>
              <a:defRPr/>
            </a:pPr>
            <a:r>
              <a:rPr lang="tr-TR" sz="1600" b="1" dirty="0">
                <a:solidFill>
                  <a:srgbClr val="FF0000"/>
                </a:solidFill>
              </a:rPr>
              <a:t>dışarı </a:t>
            </a:r>
            <a:r>
              <a:rPr lang="tr-TR" sz="1600" b="1" dirty="0">
                <a:solidFill>
                  <a:srgbClr val="FF0000"/>
                </a:solidFill>
              </a:rPr>
              <a:t>çıkamaz.</a:t>
            </a:r>
            <a:endParaRPr lang="tr-TR" sz="1600" b="1" dirty="0">
              <a:solidFill>
                <a:schemeClr val="tx1"/>
              </a:solidFill>
            </a:endParaRPr>
          </a:p>
        </p:txBody>
      </p:sp>
      <p:sp>
        <p:nvSpPr>
          <p:cNvPr id="40" name="39 Dikdörtgen"/>
          <p:cNvSpPr/>
          <p:nvPr/>
        </p:nvSpPr>
        <p:spPr>
          <a:xfrm>
            <a:off x="611188" y="5072063"/>
            <a:ext cx="7723187" cy="441325"/>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defTabSz="533400" fontAlgn="auto">
              <a:lnSpc>
                <a:spcPct val="90000"/>
              </a:lnSpc>
              <a:spcAft>
                <a:spcPct val="35000"/>
              </a:spcAft>
              <a:defRPr/>
            </a:pPr>
            <a:r>
              <a:rPr lang="tr-TR" sz="2000" b="1" dirty="0">
                <a:solidFill>
                  <a:schemeClr val="tx1"/>
                </a:solidFill>
              </a:rPr>
              <a:t>Aday girmek istediği yabancı dil sınavının kitapçığını alacak.</a:t>
            </a:r>
            <a:endParaRPr lang="tr-TR" sz="2000" b="1" dirty="0">
              <a:solidFill>
                <a:schemeClr val="tx1"/>
              </a:solidFill>
            </a:endParaRPr>
          </a:p>
        </p:txBody>
      </p:sp>
      <p:sp>
        <p:nvSpPr>
          <p:cNvPr id="128009" name="1 Başlık"/>
          <p:cNvSpPr>
            <a:spLocks noGrp="1"/>
          </p:cNvSpPr>
          <p:nvPr>
            <p:ph type="title"/>
          </p:nvPr>
        </p:nvSpPr>
        <p:spPr>
          <a:xfrm>
            <a:off x="2124075" y="238125"/>
            <a:ext cx="6670675" cy="598488"/>
          </a:xfrm>
        </p:spPr>
        <p:txBody>
          <a:bodyPr/>
          <a:lstStyle/>
          <a:p>
            <a:pPr algn="r"/>
            <a:r>
              <a:rPr lang="tr-TR" sz="2800" b="1" u="sng" smtClean="0">
                <a:solidFill>
                  <a:srgbClr val="FF0000"/>
                </a:solidFill>
              </a:rPr>
              <a:t>LYS-1 ve LYS-5, 16 HAZİRAN 2013 PAZAR</a:t>
            </a:r>
          </a:p>
        </p:txBody>
      </p:sp>
      <p:sp>
        <p:nvSpPr>
          <p:cNvPr id="22" name="32 Dikdörtgen"/>
          <p:cNvSpPr/>
          <p:nvPr/>
        </p:nvSpPr>
        <p:spPr>
          <a:xfrm>
            <a:off x="611188" y="4310063"/>
            <a:ext cx="7723187" cy="703262"/>
          </a:xfrm>
          <a:prstGeom prst="rect">
            <a:avLst/>
          </a:prstGeom>
          <a:solidFill>
            <a:schemeClr val="tx2">
              <a:lumMod val="20000"/>
              <a:lumOff val="80000"/>
            </a:schemeClr>
          </a:solidFill>
          <a:ln/>
        </p:spPr>
        <p:style>
          <a:lnRef idx="2">
            <a:schemeClr val="accent1"/>
          </a:lnRef>
          <a:fillRef idx="1">
            <a:schemeClr val="lt1"/>
          </a:fillRef>
          <a:effectRef idx="0">
            <a:schemeClr val="accent1"/>
          </a:effectRef>
          <a:fontRef idx="minor">
            <a:schemeClr val="dk1"/>
          </a:fontRef>
        </p:style>
        <p:txBody>
          <a:bodyPr anchor="ctr"/>
          <a:lstStyle/>
          <a:p>
            <a:pPr algn="ctr" defTabSz="533400" fontAlgn="auto">
              <a:lnSpc>
                <a:spcPct val="90000"/>
              </a:lnSpc>
              <a:spcAft>
                <a:spcPct val="35000"/>
              </a:spcAft>
              <a:defRPr/>
            </a:pPr>
            <a:r>
              <a:rPr lang="tr-TR" sz="2000" b="1">
                <a:solidFill>
                  <a:srgbClr val="FF0000"/>
                </a:solidFill>
              </a:rPr>
              <a:t>LYS-5 </a:t>
            </a:r>
            <a:r>
              <a:rPr lang="tr-TR" sz="2000" b="1" dirty="0">
                <a:solidFill>
                  <a:srgbClr val="FF0000"/>
                </a:solidFill>
              </a:rPr>
              <a:t>Sınavı  </a:t>
            </a:r>
            <a:r>
              <a:rPr lang="tr-TR" sz="2000" b="1" dirty="0">
                <a:solidFill>
                  <a:schemeClr val="tx1"/>
                </a:solidFill>
              </a:rPr>
              <a:t>16 Haziran Pazar Günü Saat 14:30’da başlatılacak ve </a:t>
            </a:r>
          </a:p>
          <a:p>
            <a:pPr algn="ctr" defTabSz="533400" fontAlgn="auto">
              <a:lnSpc>
                <a:spcPct val="90000"/>
              </a:lnSpc>
              <a:spcAft>
                <a:spcPct val="35000"/>
              </a:spcAft>
              <a:defRPr/>
            </a:pPr>
            <a:r>
              <a:rPr lang="tr-TR" sz="2000" b="1" dirty="0">
                <a:solidFill>
                  <a:schemeClr val="tx1"/>
                </a:solidFill>
              </a:rPr>
              <a:t>Soru Kitapçıkları Rastgele dağıtılacaktır.</a:t>
            </a:r>
            <a:endParaRPr lang="tr-TR" sz="2000" b="1" dirty="0">
              <a:solidFill>
                <a:schemeClr val="tx1"/>
              </a:solidFill>
            </a:endParaRPr>
          </a:p>
        </p:txBody>
      </p:sp>
      <p:sp>
        <p:nvSpPr>
          <p:cNvPr id="26" name="20 Dikdörtgen"/>
          <p:cNvSpPr/>
          <p:nvPr/>
        </p:nvSpPr>
        <p:spPr>
          <a:xfrm>
            <a:off x="611188" y="5613400"/>
            <a:ext cx="7723187" cy="765175"/>
          </a:xfrm>
          <a:prstGeom prst="rect">
            <a:avLst/>
          </a:prstGeom>
          <a:solidFill>
            <a:srgbClr val="FFFF00"/>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488950" fontAlgn="auto">
              <a:lnSpc>
                <a:spcPct val="90000"/>
              </a:lnSpc>
              <a:spcAft>
                <a:spcPct val="35000"/>
              </a:spcAft>
              <a:defRPr/>
            </a:pPr>
            <a:r>
              <a:rPr lang="tr-TR" sz="2000" b="1" dirty="0">
                <a:solidFill>
                  <a:schemeClr val="tx1"/>
                </a:solidFill>
              </a:rPr>
              <a:t>Toplam 80 soru için 120 dakika süre verilecektir. İlk 90 dakikadan önce</a:t>
            </a:r>
          </a:p>
          <a:p>
            <a:pPr algn="ctr" defTabSz="488950" fontAlgn="auto">
              <a:lnSpc>
                <a:spcPct val="90000"/>
              </a:lnSpc>
              <a:spcAft>
                <a:spcPct val="35000"/>
              </a:spcAft>
              <a:defRPr/>
            </a:pPr>
            <a:r>
              <a:rPr lang="tr-TR" sz="2000" b="1" dirty="0">
                <a:solidFill>
                  <a:schemeClr val="tx1"/>
                </a:solidFill>
              </a:rPr>
              <a:t>Hiçbir Adayın Sınav Binasını Terk Etmesine Müsaade Edilmeyecektir.</a:t>
            </a:r>
            <a:endParaRPr lang="tr-TR" sz="2000" b="1" dirty="0">
              <a:solidFill>
                <a:schemeClr val="tx1"/>
              </a:solidFill>
            </a:endParaRPr>
          </a:p>
        </p:txBody>
      </p:sp>
      <p:sp>
        <p:nvSpPr>
          <p:cNvPr id="128012" name="13 Slayt Numarası Yer Tutucusu"/>
          <p:cNvSpPr>
            <a:spLocks noGrp="1"/>
          </p:cNvSpPr>
          <p:nvPr>
            <p:ph type="sldNum" sz="quarter" idx="12"/>
          </p:nvPr>
        </p:nvSpPr>
        <p:spPr bwMode="auto">
          <a:xfrm>
            <a:off x="8027988" y="6480175"/>
            <a:ext cx="647700"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26370D4-F3EA-44F4-8355-328261D2377A}" type="slidenum">
              <a:rPr lang="tr-TR">
                <a:cs typeface="Arial" charset="0"/>
              </a:rPr>
              <a:pPr fontAlgn="base">
                <a:spcBef>
                  <a:spcPct val="0"/>
                </a:spcBef>
                <a:spcAft>
                  <a:spcPct val="0"/>
                </a:spcAft>
              </a:pPr>
              <a:t>47</a:t>
            </a:fld>
            <a:endParaRPr lang="tr-TR">
              <a:cs typeface="Arial" charset="0"/>
            </a:endParaRPr>
          </a:p>
        </p:txBody>
      </p:sp>
      <p:sp>
        <p:nvSpPr>
          <p:cNvPr id="128013" name="14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9D9C3A3-3F0F-4D12-8E4E-78B15598DE74}"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13 Sağ Ok"/>
          <p:cNvSpPr/>
          <p:nvPr/>
        </p:nvSpPr>
        <p:spPr>
          <a:xfrm>
            <a:off x="485775" y="1449388"/>
            <a:ext cx="8550275" cy="4787900"/>
          </a:xfrm>
          <a:prstGeom prst="rightArrow">
            <a:avLst>
              <a:gd name="adj1" fmla="val 72275"/>
              <a:gd name="adj2" fmla="val 20274"/>
            </a:avLst>
          </a:prstGeom>
          <a:solidFill>
            <a:schemeClr val="accent6">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sz="1600" dirty="0"/>
          </a:p>
        </p:txBody>
      </p:sp>
      <p:sp>
        <p:nvSpPr>
          <p:cNvPr id="16" name="15 Dikdörtgen"/>
          <p:cNvSpPr/>
          <p:nvPr/>
        </p:nvSpPr>
        <p:spPr>
          <a:xfrm>
            <a:off x="603250" y="2238375"/>
            <a:ext cx="1152525" cy="1492250"/>
          </a:xfrm>
          <a:prstGeom prst="rect">
            <a:avLst/>
          </a:prstGeom>
          <a:ln/>
        </p:spPr>
        <p:style>
          <a:lnRef idx="1">
            <a:schemeClr val="accent3"/>
          </a:lnRef>
          <a:fillRef idx="2">
            <a:schemeClr val="accent3"/>
          </a:fillRef>
          <a:effectRef idx="1">
            <a:schemeClr val="accent3"/>
          </a:effectRef>
          <a:fontRef idx="minor">
            <a:schemeClr val="dk1"/>
          </a:fontRef>
        </p:style>
        <p:txBody>
          <a:bodyPr anchor="ctr"/>
          <a:lstStyle/>
          <a:p>
            <a:pPr algn="ctr" defTabSz="533400" fontAlgn="auto">
              <a:lnSpc>
                <a:spcPct val="90000"/>
              </a:lnSpc>
              <a:spcAft>
                <a:spcPct val="35000"/>
              </a:spcAft>
              <a:defRPr/>
            </a:pPr>
            <a:r>
              <a:rPr lang="tr-TR" sz="1600" b="1" dirty="0">
                <a:solidFill>
                  <a:schemeClr val="tx1"/>
                </a:solidFill>
              </a:rPr>
              <a:t>İlk önce</a:t>
            </a:r>
          </a:p>
          <a:p>
            <a:pPr algn="ctr" defTabSz="533400" fontAlgn="auto">
              <a:lnSpc>
                <a:spcPct val="90000"/>
              </a:lnSpc>
              <a:spcAft>
                <a:spcPct val="35000"/>
              </a:spcAft>
              <a:defRPr/>
            </a:pPr>
            <a:r>
              <a:rPr lang="tr-TR" sz="1600" b="1" dirty="0">
                <a:solidFill>
                  <a:schemeClr val="tx1"/>
                </a:solidFill>
              </a:rPr>
              <a:t>Fizik Testi</a:t>
            </a:r>
          </a:p>
          <a:p>
            <a:pPr algn="ctr" defTabSz="533400" fontAlgn="auto">
              <a:lnSpc>
                <a:spcPct val="90000"/>
              </a:lnSpc>
              <a:spcAft>
                <a:spcPct val="35000"/>
              </a:spcAft>
              <a:defRPr/>
            </a:pPr>
            <a:r>
              <a:rPr lang="tr-TR" sz="1600" b="1" dirty="0">
                <a:solidFill>
                  <a:schemeClr val="tx1"/>
                </a:solidFill>
              </a:rPr>
              <a:t>verilecek.</a:t>
            </a:r>
            <a:endParaRPr lang="tr-TR" sz="1600" b="1" dirty="0">
              <a:solidFill>
                <a:schemeClr val="tx1"/>
              </a:solidFill>
            </a:endParaRPr>
          </a:p>
        </p:txBody>
      </p:sp>
      <p:sp>
        <p:nvSpPr>
          <p:cNvPr id="17" name="16 Dikdörtgen"/>
          <p:cNvSpPr/>
          <p:nvPr/>
        </p:nvSpPr>
        <p:spPr>
          <a:xfrm>
            <a:off x="4500563" y="2243138"/>
            <a:ext cx="1214437" cy="3205162"/>
          </a:xfrm>
          <a:prstGeom prst="rect">
            <a:avLst/>
          </a:prstGeom>
          <a:ln/>
        </p:spPr>
        <p:style>
          <a:lnRef idx="1">
            <a:schemeClr val="accent6"/>
          </a:lnRef>
          <a:fillRef idx="2">
            <a:schemeClr val="accent6"/>
          </a:fillRef>
          <a:effectRef idx="1">
            <a:schemeClr val="accent6"/>
          </a:effectRef>
          <a:fontRef idx="minor">
            <a:schemeClr val="dk1"/>
          </a:fontRef>
        </p:style>
        <p:txBody>
          <a:bodyPr anchor="ctr"/>
          <a:lstStyle/>
          <a:p>
            <a:pPr algn="ctr" defTabSz="488950">
              <a:lnSpc>
                <a:spcPct val="90000"/>
              </a:lnSpc>
              <a:spcAft>
                <a:spcPct val="35000"/>
              </a:spcAft>
            </a:pPr>
            <a:r>
              <a:rPr lang="tr-TR" sz="1600" b="1">
                <a:solidFill>
                  <a:schemeClr val="tx1"/>
                </a:solidFill>
                <a:cs typeface="Arial" charset="0"/>
              </a:rPr>
              <a:t>30 Kimya</a:t>
            </a:r>
          </a:p>
          <a:p>
            <a:pPr algn="ctr" defTabSz="488950">
              <a:lnSpc>
                <a:spcPct val="90000"/>
              </a:lnSpc>
              <a:spcAft>
                <a:spcPct val="35000"/>
              </a:spcAft>
            </a:pPr>
            <a:r>
              <a:rPr lang="tr-TR" sz="1600" b="1">
                <a:solidFill>
                  <a:schemeClr val="tx1"/>
                </a:solidFill>
                <a:cs typeface="Arial" charset="0"/>
              </a:rPr>
              <a:t>Sorusu</a:t>
            </a:r>
          </a:p>
          <a:p>
            <a:pPr algn="ctr" defTabSz="488950">
              <a:lnSpc>
                <a:spcPct val="90000"/>
              </a:lnSpc>
              <a:spcAft>
                <a:spcPct val="35000"/>
              </a:spcAft>
            </a:pPr>
            <a:r>
              <a:rPr lang="tr-TR" sz="1600" b="1">
                <a:solidFill>
                  <a:schemeClr val="tx1"/>
                </a:solidFill>
                <a:cs typeface="Arial" charset="0"/>
              </a:rPr>
              <a:t>45 dakika</a:t>
            </a:r>
          </a:p>
          <a:p>
            <a:pPr algn="ctr" defTabSz="488950">
              <a:lnSpc>
                <a:spcPct val="90000"/>
              </a:lnSpc>
              <a:spcAft>
                <a:spcPct val="35000"/>
              </a:spcAft>
            </a:pPr>
            <a:r>
              <a:rPr lang="tr-TR" sz="1600" b="1">
                <a:solidFill>
                  <a:schemeClr val="tx1"/>
                </a:solidFill>
                <a:cs typeface="Arial" charset="0"/>
              </a:rPr>
              <a:t>sürecek.</a:t>
            </a:r>
          </a:p>
          <a:p>
            <a:pPr algn="ctr" defTabSz="488950">
              <a:lnSpc>
                <a:spcPct val="90000"/>
              </a:lnSpc>
              <a:spcAft>
                <a:spcPct val="35000"/>
              </a:spcAft>
            </a:pPr>
            <a:endParaRPr lang="tr-TR" sz="1600" b="1">
              <a:solidFill>
                <a:schemeClr val="tx1"/>
              </a:solidFill>
              <a:cs typeface="Arial" charset="0"/>
            </a:endParaRPr>
          </a:p>
          <a:p>
            <a:pPr algn="ctr" defTabSz="488950">
              <a:lnSpc>
                <a:spcPct val="90000"/>
              </a:lnSpc>
              <a:spcAft>
                <a:spcPct val="35000"/>
              </a:spcAft>
            </a:pPr>
            <a:r>
              <a:rPr lang="tr-TR" sz="1600" b="1">
                <a:solidFill>
                  <a:srgbClr val="FF0000"/>
                </a:solidFill>
                <a:cs typeface="Arial" charset="0"/>
              </a:rPr>
              <a:t>Adaylar </a:t>
            </a:r>
          </a:p>
          <a:p>
            <a:pPr algn="ctr" defTabSz="488950">
              <a:lnSpc>
                <a:spcPct val="90000"/>
              </a:lnSpc>
              <a:spcAft>
                <a:spcPct val="35000"/>
              </a:spcAft>
            </a:pPr>
            <a:r>
              <a:rPr lang="tr-TR" sz="1600" b="1">
                <a:solidFill>
                  <a:srgbClr val="FF0000"/>
                </a:solidFill>
                <a:cs typeface="Arial" charset="0"/>
              </a:rPr>
              <a:t>salondan</a:t>
            </a:r>
          </a:p>
          <a:p>
            <a:pPr algn="ctr" defTabSz="488950">
              <a:lnSpc>
                <a:spcPct val="90000"/>
              </a:lnSpc>
              <a:spcAft>
                <a:spcPct val="35000"/>
              </a:spcAft>
            </a:pPr>
            <a:r>
              <a:rPr lang="tr-TR" sz="1600" b="1">
                <a:solidFill>
                  <a:srgbClr val="FF0000"/>
                </a:solidFill>
                <a:cs typeface="Arial" charset="0"/>
              </a:rPr>
              <a:t>dışarı </a:t>
            </a:r>
          </a:p>
          <a:p>
            <a:pPr algn="ctr" defTabSz="488950">
              <a:lnSpc>
                <a:spcPct val="90000"/>
              </a:lnSpc>
              <a:spcAft>
                <a:spcPct val="35000"/>
              </a:spcAft>
            </a:pPr>
            <a:r>
              <a:rPr lang="tr-TR" sz="1600" b="1">
                <a:solidFill>
                  <a:srgbClr val="FF0000"/>
                </a:solidFill>
                <a:cs typeface="Arial" charset="0"/>
              </a:rPr>
              <a:t>çıkamaz.</a:t>
            </a:r>
            <a:endParaRPr lang="tr-TR" sz="1600" b="1">
              <a:solidFill>
                <a:schemeClr val="tx1"/>
              </a:solidFill>
              <a:cs typeface="Arial" charset="0"/>
            </a:endParaRPr>
          </a:p>
        </p:txBody>
      </p:sp>
      <p:sp>
        <p:nvSpPr>
          <p:cNvPr id="18" name="17 Dikdörtgen"/>
          <p:cNvSpPr/>
          <p:nvPr/>
        </p:nvSpPr>
        <p:spPr>
          <a:xfrm>
            <a:off x="3182938" y="2238375"/>
            <a:ext cx="1214437" cy="3209925"/>
          </a:xfrm>
          <a:prstGeom prst="rect">
            <a:avLst/>
          </a:prstGeom>
          <a:ln/>
        </p:spPr>
        <p:style>
          <a:lnRef idx="1">
            <a:schemeClr val="accent6"/>
          </a:lnRef>
          <a:fillRef idx="2">
            <a:schemeClr val="accent6"/>
          </a:fillRef>
          <a:effectRef idx="1">
            <a:schemeClr val="accent6"/>
          </a:effectRef>
          <a:fontRef idx="minor">
            <a:schemeClr val="dk1"/>
          </a:fontRef>
        </p:style>
        <p:txBody>
          <a:bodyPr anchor="ctr"/>
          <a:lstStyle/>
          <a:p>
            <a:pPr algn="ctr" defTabSz="711200">
              <a:lnSpc>
                <a:spcPct val="90000"/>
              </a:lnSpc>
              <a:spcAft>
                <a:spcPct val="35000"/>
              </a:spcAft>
            </a:pPr>
            <a:endParaRPr lang="tr-TR" sz="1600" b="1">
              <a:solidFill>
                <a:schemeClr val="tx1"/>
              </a:solidFill>
              <a:cs typeface="Arial" charset="0"/>
            </a:endParaRPr>
          </a:p>
          <a:p>
            <a:pPr algn="ctr" defTabSz="711200">
              <a:lnSpc>
                <a:spcPct val="90000"/>
              </a:lnSpc>
              <a:spcAft>
                <a:spcPct val="35000"/>
              </a:spcAft>
            </a:pPr>
            <a:r>
              <a:rPr lang="tr-TR" sz="1600" b="1">
                <a:solidFill>
                  <a:schemeClr val="tx1"/>
                </a:solidFill>
                <a:cs typeface="Arial" charset="0"/>
              </a:rPr>
              <a:t>Fizik Testi</a:t>
            </a:r>
          </a:p>
          <a:p>
            <a:pPr algn="ctr" defTabSz="711200">
              <a:lnSpc>
                <a:spcPct val="90000"/>
              </a:lnSpc>
              <a:spcAft>
                <a:spcPct val="35000"/>
              </a:spcAft>
            </a:pPr>
            <a:r>
              <a:rPr lang="tr-TR" sz="1600" b="1">
                <a:solidFill>
                  <a:schemeClr val="tx1"/>
                </a:solidFill>
                <a:cs typeface="Arial" charset="0"/>
              </a:rPr>
              <a:t>toplanacak</a:t>
            </a:r>
          </a:p>
          <a:p>
            <a:pPr algn="ctr" defTabSz="711200">
              <a:lnSpc>
                <a:spcPct val="90000"/>
              </a:lnSpc>
              <a:spcAft>
                <a:spcPct val="35000"/>
              </a:spcAft>
            </a:pPr>
            <a:r>
              <a:rPr lang="tr-TR" sz="1600" b="1">
                <a:solidFill>
                  <a:schemeClr val="tx1"/>
                </a:solidFill>
                <a:cs typeface="Arial" charset="0"/>
              </a:rPr>
              <a:t>Kimya Testi</a:t>
            </a:r>
          </a:p>
          <a:p>
            <a:pPr algn="ctr" defTabSz="711200">
              <a:lnSpc>
                <a:spcPct val="90000"/>
              </a:lnSpc>
              <a:spcAft>
                <a:spcPct val="35000"/>
              </a:spcAft>
            </a:pPr>
            <a:r>
              <a:rPr lang="tr-TR" sz="1600" b="1">
                <a:solidFill>
                  <a:schemeClr val="tx1"/>
                </a:solidFill>
                <a:cs typeface="Arial" charset="0"/>
              </a:rPr>
              <a:t>dağıtılacak.</a:t>
            </a:r>
          </a:p>
          <a:p>
            <a:pPr algn="ctr" defTabSz="711200">
              <a:lnSpc>
                <a:spcPct val="90000"/>
              </a:lnSpc>
              <a:spcAft>
                <a:spcPct val="35000"/>
              </a:spcAft>
            </a:pPr>
            <a:endParaRPr lang="tr-TR" sz="1600" b="1">
              <a:solidFill>
                <a:schemeClr val="tx1"/>
              </a:solidFill>
              <a:cs typeface="Arial" charset="0"/>
            </a:endParaRPr>
          </a:p>
          <a:p>
            <a:pPr algn="ctr" defTabSz="711200">
              <a:lnSpc>
                <a:spcPct val="90000"/>
              </a:lnSpc>
              <a:spcAft>
                <a:spcPct val="35000"/>
              </a:spcAft>
            </a:pPr>
            <a:r>
              <a:rPr lang="tr-TR" sz="1600" b="1">
                <a:solidFill>
                  <a:srgbClr val="FF0000"/>
                </a:solidFill>
                <a:cs typeface="Arial" charset="0"/>
              </a:rPr>
              <a:t>Adaylar </a:t>
            </a:r>
          </a:p>
          <a:p>
            <a:pPr algn="ctr" defTabSz="711200">
              <a:lnSpc>
                <a:spcPct val="90000"/>
              </a:lnSpc>
              <a:spcAft>
                <a:spcPct val="35000"/>
              </a:spcAft>
            </a:pPr>
            <a:r>
              <a:rPr lang="tr-TR" sz="1600" b="1">
                <a:solidFill>
                  <a:srgbClr val="FF0000"/>
                </a:solidFill>
                <a:cs typeface="Arial" charset="0"/>
              </a:rPr>
              <a:t>salondan</a:t>
            </a:r>
          </a:p>
          <a:p>
            <a:pPr algn="ctr" defTabSz="711200">
              <a:lnSpc>
                <a:spcPct val="90000"/>
              </a:lnSpc>
              <a:spcAft>
                <a:spcPct val="35000"/>
              </a:spcAft>
            </a:pPr>
            <a:r>
              <a:rPr lang="tr-TR" sz="1600" b="1">
                <a:solidFill>
                  <a:srgbClr val="FF0000"/>
                </a:solidFill>
                <a:cs typeface="Arial" charset="0"/>
              </a:rPr>
              <a:t>dışarı </a:t>
            </a:r>
          </a:p>
          <a:p>
            <a:pPr algn="ctr" defTabSz="711200">
              <a:lnSpc>
                <a:spcPct val="90000"/>
              </a:lnSpc>
              <a:spcAft>
                <a:spcPct val="35000"/>
              </a:spcAft>
            </a:pPr>
            <a:r>
              <a:rPr lang="tr-TR" sz="1600" b="1">
                <a:solidFill>
                  <a:srgbClr val="FF0000"/>
                </a:solidFill>
                <a:cs typeface="Arial" charset="0"/>
              </a:rPr>
              <a:t>çıkamaz.</a:t>
            </a:r>
            <a:endParaRPr lang="tr-TR" sz="1600" b="1">
              <a:solidFill>
                <a:schemeClr val="tx1"/>
              </a:solidFill>
              <a:cs typeface="Arial" charset="0"/>
            </a:endParaRPr>
          </a:p>
          <a:p>
            <a:pPr algn="ctr" defTabSz="711200">
              <a:lnSpc>
                <a:spcPct val="90000"/>
              </a:lnSpc>
              <a:spcAft>
                <a:spcPct val="35000"/>
              </a:spcAft>
            </a:pPr>
            <a:endParaRPr lang="tr-TR" sz="1600" b="1">
              <a:solidFill>
                <a:schemeClr val="tx1"/>
              </a:solidFill>
              <a:cs typeface="Arial" charset="0"/>
            </a:endParaRPr>
          </a:p>
        </p:txBody>
      </p:sp>
      <p:sp>
        <p:nvSpPr>
          <p:cNvPr id="19" name="18 Dikdörtgen"/>
          <p:cNvSpPr/>
          <p:nvPr/>
        </p:nvSpPr>
        <p:spPr>
          <a:xfrm>
            <a:off x="1835150" y="2238375"/>
            <a:ext cx="1223963" cy="3209925"/>
          </a:xfrm>
          <a:prstGeom prst="rect">
            <a:avLst/>
          </a:prstGeom>
          <a:ln/>
        </p:spPr>
        <p:style>
          <a:lnRef idx="1">
            <a:schemeClr val="accent3"/>
          </a:lnRef>
          <a:fillRef idx="2">
            <a:schemeClr val="accent3"/>
          </a:fillRef>
          <a:effectRef idx="1">
            <a:schemeClr val="accent3"/>
          </a:effectRef>
          <a:fontRef idx="minor">
            <a:schemeClr val="dk1"/>
          </a:fontRef>
        </p:style>
        <p:txBody>
          <a:bodyPr anchor="ctr"/>
          <a:lstStyle/>
          <a:p>
            <a:pPr algn="ctr" defTabSz="533400" fontAlgn="auto">
              <a:lnSpc>
                <a:spcPct val="90000"/>
              </a:lnSpc>
              <a:spcAft>
                <a:spcPct val="35000"/>
              </a:spcAft>
              <a:defRPr/>
            </a:pPr>
            <a:r>
              <a:rPr lang="tr-TR" sz="1600" b="1" dirty="0">
                <a:solidFill>
                  <a:schemeClr val="tx1"/>
                </a:solidFill>
              </a:rPr>
              <a:t>30 Fizik</a:t>
            </a:r>
          </a:p>
          <a:p>
            <a:pPr algn="ctr" defTabSz="533400" fontAlgn="auto">
              <a:lnSpc>
                <a:spcPct val="90000"/>
              </a:lnSpc>
              <a:spcAft>
                <a:spcPct val="35000"/>
              </a:spcAft>
              <a:defRPr/>
            </a:pPr>
            <a:r>
              <a:rPr lang="tr-TR" sz="1600" b="1" dirty="0">
                <a:solidFill>
                  <a:schemeClr val="tx1"/>
                </a:solidFill>
              </a:rPr>
              <a:t>sorusu </a:t>
            </a:r>
          </a:p>
          <a:p>
            <a:pPr algn="ctr" defTabSz="533400" fontAlgn="auto">
              <a:lnSpc>
                <a:spcPct val="90000"/>
              </a:lnSpc>
              <a:spcAft>
                <a:spcPct val="35000"/>
              </a:spcAft>
              <a:defRPr/>
            </a:pPr>
            <a:r>
              <a:rPr lang="tr-TR" sz="1600" b="1" dirty="0">
                <a:solidFill>
                  <a:schemeClr val="tx1"/>
                </a:solidFill>
              </a:rPr>
              <a:t>45 dakika</a:t>
            </a:r>
          </a:p>
          <a:p>
            <a:pPr algn="ctr" defTabSz="533400" fontAlgn="auto">
              <a:lnSpc>
                <a:spcPct val="90000"/>
              </a:lnSpc>
              <a:spcAft>
                <a:spcPct val="35000"/>
              </a:spcAft>
              <a:defRPr/>
            </a:pPr>
            <a:r>
              <a:rPr lang="tr-TR" sz="1600" b="1" dirty="0">
                <a:solidFill>
                  <a:schemeClr val="tx1"/>
                </a:solidFill>
              </a:rPr>
              <a:t>sürecek.</a:t>
            </a:r>
          </a:p>
          <a:p>
            <a:pPr algn="ctr" defTabSz="533400" fontAlgn="auto">
              <a:lnSpc>
                <a:spcPct val="90000"/>
              </a:lnSpc>
              <a:spcAft>
                <a:spcPct val="35000"/>
              </a:spcAft>
              <a:defRPr/>
            </a:pPr>
            <a:endParaRPr lang="tr-TR" sz="1600" b="1" dirty="0">
              <a:solidFill>
                <a:schemeClr val="tx1"/>
              </a:solidFill>
            </a:endParaRPr>
          </a:p>
          <a:p>
            <a:pPr algn="ctr" defTabSz="533400" fontAlgn="auto">
              <a:lnSpc>
                <a:spcPct val="90000"/>
              </a:lnSpc>
              <a:spcAft>
                <a:spcPct val="35000"/>
              </a:spcAft>
              <a:defRPr/>
            </a:pPr>
            <a:r>
              <a:rPr lang="tr-TR" sz="1600" b="1" dirty="0">
                <a:solidFill>
                  <a:srgbClr val="FF0000"/>
                </a:solidFill>
              </a:rPr>
              <a:t>Adaylar </a:t>
            </a:r>
            <a:endParaRPr lang="tr-TR" sz="1600" b="1" dirty="0">
              <a:solidFill>
                <a:srgbClr val="FF0000"/>
              </a:solidFill>
            </a:endParaRPr>
          </a:p>
          <a:p>
            <a:pPr algn="ctr" defTabSz="533400" fontAlgn="auto">
              <a:lnSpc>
                <a:spcPct val="90000"/>
              </a:lnSpc>
              <a:spcAft>
                <a:spcPct val="35000"/>
              </a:spcAft>
              <a:defRPr/>
            </a:pPr>
            <a:r>
              <a:rPr lang="tr-TR" sz="1600" b="1" dirty="0">
                <a:solidFill>
                  <a:srgbClr val="FF0000"/>
                </a:solidFill>
              </a:rPr>
              <a:t>salondan</a:t>
            </a:r>
            <a:endParaRPr lang="tr-TR" sz="1600" b="1" dirty="0">
              <a:solidFill>
                <a:srgbClr val="FF0000"/>
              </a:solidFill>
            </a:endParaRPr>
          </a:p>
          <a:p>
            <a:pPr algn="ctr" defTabSz="533400" fontAlgn="auto">
              <a:lnSpc>
                <a:spcPct val="90000"/>
              </a:lnSpc>
              <a:spcAft>
                <a:spcPct val="35000"/>
              </a:spcAft>
              <a:defRPr/>
            </a:pPr>
            <a:r>
              <a:rPr lang="tr-TR" sz="1600" b="1" dirty="0">
                <a:solidFill>
                  <a:srgbClr val="FF0000"/>
                </a:solidFill>
              </a:rPr>
              <a:t>dışarı </a:t>
            </a:r>
            <a:endParaRPr lang="tr-TR" sz="1600" b="1" dirty="0">
              <a:solidFill>
                <a:srgbClr val="FF0000"/>
              </a:solidFill>
            </a:endParaRPr>
          </a:p>
          <a:p>
            <a:pPr algn="ctr" defTabSz="533400" fontAlgn="auto">
              <a:lnSpc>
                <a:spcPct val="90000"/>
              </a:lnSpc>
              <a:spcAft>
                <a:spcPct val="35000"/>
              </a:spcAft>
              <a:defRPr/>
            </a:pPr>
            <a:r>
              <a:rPr lang="tr-TR" sz="1600" b="1" dirty="0">
                <a:solidFill>
                  <a:srgbClr val="FF0000"/>
                </a:solidFill>
              </a:rPr>
              <a:t>çıkamaz.</a:t>
            </a:r>
            <a:endParaRPr lang="tr-TR" sz="1600" b="1" dirty="0">
              <a:solidFill>
                <a:schemeClr val="tx1"/>
              </a:solidFill>
            </a:endParaRPr>
          </a:p>
        </p:txBody>
      </p:sp>
      <p:sp>
        <p:nvSpPr>
          <p:cNvPr id="20" name="19 Dikdörtgen"/>
          <p:cNvSpPr/>
          <p:nvPr/>
        </p:nvSpPr>
        <p:spPr>
          <a:xfrm>
            <a:off x="5851525" y="2262188"/>
            <a:ext cx="1417638" cy="3186112"/>
          </a:xfrm>
          <a:prstGeom prst="rect">
            <a:avLst/>
          </a:prstGeom>
          <a:ln/>
        </p:spPr>
        <p:style>
          <a:lnRef idx="1">
            <a:schemeClr val="accent5"/>
          </a:lnRef>
          <a:fillRef idx="2">
            <a:schemeClr val="accent5"/>
          </a:fillRef>
          <a:effectRef idx="1">
            <a:schemeClr val="accent5"/>
          </a:effectRef>
          <a:fontRef idx="minor">
            <a:schemeClr val="dk1"/>
          </a:fontRef>
        </p:style>
        <p:txBody>
          <a:bodyPr anchor="ctr"/>
          <a:lstStyle/>
          <a:p>
            <a:pPr algn="ctr" defTabSz="488950">
              <a:lnSpc>
                <a:spcPct val="90000"/>
              </a:lnSpc>
              <a:spcAft>
                <a:spcPct val="35000"/>
              </a:spcAft>
            </a:pPr>
            <a:endParaRPr lang="tr-TR" sz="1600" b="1">
              <a:solidFill>
                <a:schemeClr val="tx1"/>
              </a:solidFill>
              <a:cs typeface="Arial" charset="0"/>
            </a:endParaRPr>
          </a:p>
          <a:p>
            <a:pPr algn="ctr" defTabSz="488950">
              <a:lnSpc>
                <a:spcPct val="90000"/>
              </a:lnSpc>
              <a:spcAft>
                <a:spcPct val="35000"/>
              </a:spcAft>
            </a:pPr>
            <a:r>
              <a:rPr lang="tr-TR" sz="1600" b="1">
                <a:solidFill>
                  <a:schemeClr val="tx1"/>
                </a:solidFill>
                <a:cs typeface="Arial" charset="0"/>
              </a:rPr>
              <a:t>Kimya Testi</a:t>
            </a:r>
          </a:p>
          <a:p>
            <a:pPr algn="ctr" defTabSz="488950">
              <a:lnSpc>
                <a:spcPct val="90000"/>
              </a:lnSpc>
              <a:spcAft>
                <a:spcPct val="35000"/>
              </a:spcAft>
            </a:pPr>
            <a:r>
              <a:rPr lang="tr-TR" sz="1600" b="1">
                <a:solidFill>
                  <a:schemeClr val="tx1"/>
                </a:solidFill>
                <a:cs typeface="Arial" charset="0"/>
              </a:rPr>
              <a:t>Toplanacak</a:t>
            </a:r>
          </a:p>
          <a:p>
            <a:pPr algn="ctr" defTabSz="488950">
              <a:lnSpc>
                <a:spcPct val="90000"/>
              </a:lnSpc>
              <a:spcAft>
                <a:spcPct val="35000"/>
              </a:spcAft>
            </a:pPr>
            <a:r>
              <a:rPr lang="tr-TR" sz="1600" b="1">
                <a:solidFill>
                  <a:schemeClr val="tx1"/>
                </a:solidFill>
                <a:cs typeface="Arial" charset="0"/>
              </a:rPr>
              <a:t>Biyoloji Testi</a:t>
            </a:r>
          </a:p>
          <a:p>
            <a:pPr algn="ctr" defTabSz="488950">
              <a:lnSpc>
                <a:spcPct val="90000"/>
              </a:lnSpc>
              <a:spcAft>
                <a:spcPct val="35000"/>
              </a:spcAft>
            </a:pPr>
            <a:r>
              <a:rPr lang="tr-TR" sz="1600" b="1">
                <a:solidFill>
                  <a:schemeClr val="tx1"/>
                </a:solidFill>
                <a:cs typeface="Arial" charset="0"/>
              </a:rPr>
              <a:t>dağıtılacak.</a:t>
            </a:r>
          </a:p>
          <a:p>
            <a:pPr algn="ctr" defTabSz="488950">
              <a:lnSpc>
                <a:spcPct val="90000"/>
              </a:lnSpc>
              <a:spcAft>
                <a:spcPct val="35000"/>
              </a:spcAft>
            </a:pPr>
            <a:endParaRPr lang="tr-TR" sz="1600" b="1">
              <a:solidFill>
                <a:schemeClr val="tx1"/>
              </a:solidFill>
              <a:cs typeface="Arial" charset="0"/>
            </a:endParaRPr>
          </a:p>
          <a:p>
            <a:pPr algn="ctr" defTabSz="488950">
              <a:lnSpc>
                <a:spcPct val="90000"/>
              </a:lnSpc>
              <a:spcAft>
                <a:spcPct val="35000"/>
              </a:spcAft>
            </a:pPr>
            <a:r>
              <a:rPr lang="tr-TR" sz="1600" b="1">
                <a:solidFill>
                  <a:srgbClr val="FF0000"/>
                </a:solidFill>
                <a:cs typeface="Arial" charset="0"/>
              </a:rPr>
              <a:t>Adaylar </a:t>
            </a:r>
          </a:p>
          <a:p>
            <a:pPr algn="ctr" defTabSz="488950">
              <a:lnSpc>
                <a:spcPct val="90000"/>
              </a:lnSpc>
              <a:spcAft>
                <a:spcPct val="35000"/>
              </a:spcAft>
            </a:pPr>
            <a:r>
              <a:rPr lang="tr-TR" sz="1600" b="1">
                <a:solidFill>
                  <a:srgbClr val="FF0000"/>
                </a:solidFill>
                <a:cs typeface="Arial" charset="0"/>
              </a:rPr>
              <a:t>salondan</a:t>
            </a:r>
          </a:p>
          <a:p>
            <a:pPr algn="ctr" defTabSz="488950">
              <a:lnSpc>
                <a:spcPct val="90000"/>
              </a:lnSpc>
              <a:spcAft>
                <a:spcPct val="35000"/>
              </a:spcAft>
            </a:pPr>
            <a:r>
              <a:rPr lang="tr-TR" sz="1600" b="1">
                <a:solidFill>
                  <a:srgbClr val="FF0000"/>
                </a:solidFill>
                <a:cs typeface="Arial" charset="0"/>
              </a:rPr>
              <a:t>dışarı </a:t>
            </a:r>
          </a:p>
          <a:p>
            <a:pPr algn="ctr" defTabSz="488950">
              <a:lnSpc>
                <a:spcPct val="90000"/>
              </a:lnSpc>
              <a:spcAft>
                <a:spcPct val="35000"/>
              </a:spcAft>
            </a:pPr>
            <a:r>
              <a:rPr lang="tr-TR" sz="1600" b="1">
                <a:solidFill>
                  <a:srgbClr val="FF0000"/>
                </a:solidFill>
                <a:cs typeface="Arial" charset="0"/>
              </a:rPr>
              <a:t>çıkamaz.</a:t>
            </a:r>
            <a:endParaRPr lang="tr-TR" sz="1600" b="1">
              <a:solidFill>
                <a:schemeClr val="tx1"/>
              </a:solidFill>
              <a:cs typeface="Arial" charset="0"/>
            </a:endParaRPr>
          </a:p>
          <a:p>
            <a:pPr algn="ctr" defTabSz="488950">
              <a:lnSpc>
                <a:spcPct val="90000"/>
              </a:lnSpc>
              <a:spcAft>
                <a:spcPct val="35000"/>
              </a:spcAft>
            </a:pPr>
            <a:endParaRPr lang="tr-TR" sz="1600" b="1">
              <a:solidFill>
                <a:schemeClr val="tx1"/>
              </a:solidFill>
              <a:cs typeface="Arial" charset="0"/>
            </a:endParaRPr>
          </a:p>
        </p:txBody>
      </p:sp>
      <p:sp>
        <p:nvSpPr>
          <p:cNvPr id="21" name="20 Dikdörtgen"/>
          <p:cNvSpPr/>
          <p:nvPr/>
        </p:nvSpPr>
        <p:spPr>
          <a:xfrm>
            <a:off x="7380288" y="2262188"/>
            <a:ext cx="1246187" cy="3186112"/>
          </a:xfrm>
          <a:prstGeom prst="rect">
            <a:avLst/>
          </a:prstGeom>
          <a:ln/>
        </p:spPr>
        <p:style>
          <a:lnRef idx="1">
            <a:schemeClr val="accent5"/>
          </a:lnRef>
          <a:fillRef idx="2">
            <a:schemeClr val="accent5"/>
          </a:fillRef>
          <a:effectRef idx="1">
            <a:schemeClr val="accent5"/>
          </a:effectRef>
          <a:fontRef idx="minor">
            <a:schemeClr val="dk1"/>
          </a:fontRef>
        </p:style>
        <p:txBody>
          <a:bodyPr anchor="ctr"/>
          <a:lstStyle/>
          <a:p>
            <a:pPr algn="ctr" defTabSz="488950">
              <a:lnSpc>
                <a:spcPct val="90000"/>
              </a:lnSpc>
              <a:spcAft>
                <a:spcPct val="35000"/>
              </a:spcAft>
            </a:pPr>
            <a:r>
              <a:rPr lang="tr-TR" sz="1600" b="1">
                <a:solidFill>
                  <a:schemeClr val="tx1"/>
                </a:solidFill>
                <a:cs typeface="Arial" charset="0"/>
              </a:rPr>
              <a:t>30 Biyoloji</a:t>
            </a:r>
          </a:p>
          <a:p>
            <a:pPr algn="ctr" defTabSz="488950">
              <a:lnSpc>
                <a:spcPct val="90000"/>
              </a:lnSpc>
              <a:spcAft>
                <a:spcPct val="35000"/>
              </a:spcAft>
            </a:pPr>
            <a:r>
              <a:rPr lang="tr-TR" sz="1600" b="1">
                <a:solidFill>
                  <a:schemeClr val="tx1"/>
                </a:solidFill>
                <a:cs typeface="Arial" charset="0"/>
              </a:rPr>
              <a:t>sorusu </a:t>
            </a:r>
          </a:p>
          <a:p>
            <a:pPr algn="ctr" defTabSz="488950">
              <a:lnSpc>
                <a:spcPct val="90000"/>
              </a:lnSpc>
              <a:spcAft>
                <a:spcPct val="35000"/>
              </a:spcAft>
            </a:pPr>
            <a:r>
              <a:rPr lang="tr-TR" sz="1600" b="1">
                <a:solidFill>
                  <a:schemeClr val="tx1"/>
                </a:solidFill>
                <a:cs typeface="Arial" charset="0"/>
              </a:rPr>
              <a:t>45 dakika</a:t>
            </a:r>
          </a:p>
          <a:p>
            <a:pPr algn="ctr" defTabSz="488950">
              <a:lnSpc>
                <a:spcPct val="90000"/>
              </a:lnSpc>
              <a:spcAft>
                <a:spcPct val="35000"/>
              </a:spcAft>
            </a:pPr>
            <a:r>
              <a:rPr lang="tr-TR" sz="1600" b="1">
                <a:solidFill>
                  <a:schemeClr val="tx1"/>
                </a:solidFill>
                <a:cs typeface="Arial" charset="0"/>
              </a:rPr>
              <a:t>sürecek.</a:t>
            </a:r>
          </a:p>
          <a:p>
            <a:pPr algn="ctr" defTabSz="488950">
              <a:lnSpc>
                <a:spcPct val="90000"/>
              </a:lnSpc>
              <a:spcAft>
                <a:spcPct val="35000"/>
              </a:spcAft>
            </a:pPr>
            <a:r>
              <a:rPr lang="tr-TR" sz="1600" b="1">
                <a:solidFill>
                  <a:srgbClr val="FF0000"/>
                </a:solidFill>
                <a:cs typeface="Arial" charset="0"/>
              </a:rPr>
              <a:t>İlk 15 ve son</a:t>
            </a:r>
          </a:p>
          <a:p>
            <a:pPr algn="ctr" defTabSz="488950">
              <a:lnSpc>
                <a:spcPct val="90000"/>
              </a:lnSpc>
              <a:spcAft>
                <a:spcPct val="35000"/>
              </a:spcAft>
            </a:pPr>
            <a:r>
              <a:rPr lang="tr-TR" sz="1600" b="1">
                <a:solidFill>
                  <a:srgbClr val="FF0000"/>
                </a:solidFill>
                <a:cs typeface="Arial" charset="0"/>
              </a:rPr>
              <a:t> 15 dakika</a:t>
            </a:r>
          </a:p>
          <a:p>
            <a:pPr algn="ctr" defTabSz="488950">
              <a:lnSpc>
                <a:spcPct val="90000"/>
              </a:lnSpc>
              <a:spcAft>
                <a:spcPct val="35000"/>
              </a:spcAft>
            </a:pPr>
            <a:r>
              <a:rPr lang="tr-TR" sz="1600" b="1">
                <a:solidFill>
                  <a:srgbClr val="FF0000"/>
                </a:solidFill>
                <a:cs typeface="Arial" charset="0"/>
              </a:rPr>
              <a:t>adaylar </a:t>
            </a:r>
          </a:p>
          <a:p>
            <a:pPr algn="ctr" defTabSz="488950">
              <a:lnSpc>
                <a:spcPct val="90000"/>
              </a:lnSpc>
              <a:spcAft>
                <a:spcPct val="35000"/>
              </a:spcAft>
            </a:pPr>
            <a:r>
              <a:rPr lang="tr-TR" sz="1600" b="1">
                <a:solidFill>
                  <a:srgbClr val="FF0000"/>
                </a:solidFill>
                <a:cs typeface="Arial" charset="0"/>
              </a:rPr>
              <a:t>salondan</a:t>
            </a:r>
          </a:p>
          <a:p>
            <a:pPr algn="ctr" defTabSz="488950">
              <a:lnSpc>
                <a:spcPct val="90000"/>
              </a:lnSpc>
              <a:spcAft>
                <a:spcPct val="35000"/>
              </a:spcAft>
            </a:pPr>
            <a:r>
              <a:rPr lang="tr-TR" sz="1600" b="1">
                <a:solidFill>
                  <a:srgbClr val="FF0000"/>
                </a:solidFill>
                <a:cs typeface="Arial" charset="0"/>
              </a:rPr>
              <a:t>Dışarı</a:t>
            </a:r>
          </a:p>
          <a:p>
            <a:pPr algn="ctr" defTabSz="488950">
              <a:lnSpc>
                <a:spcPct val="90000"/>
              </a:lnSpc>
              <a:spcAft>
                <a:spcPct val="35000"/>
              </a:spcAft>
            </a:pPr>
            <a:r>
              <a:rPr lang="tr-TR" sz="1600" b="1">
                <a:solidFill>
                  <a:srgbClr val="FF0000"/>
                </a:solidFill>
                <a:cs typeface="Arial" charset="0"/>
              </a:rPr>
              <a:t> çıkamaz.</a:t>
            </a:r>
            <a:endParaRPr lang="tr-TR" sz="1600" b="1">
              <a:solidFill>
                <a:schemeClr val="tx1"/>
              </a:solidFill>
              <a:cs typeface="Arial" charset="0"/>
            </a:endParaRPr>
          </a:p>
        </p:txBody>
      </p:sp>
      <p:sp>
        <p:nvSpPr>
          <p:cNvPr id="129032" name="1 Başlık"/>
          <p:cNvSpPr txBox="1">
            <a:spLocks/>
          </p:cNvSpPr>
          <p:nvPr/>
        </p:nvSpPr>
        <p:spPr bwMode="auto">
          <a:xfrm>
            <a:off x="2051050" y="238125"/>
            <a:ext cx="6672263" cy="598488"/>
          </a:xfrm>
          <a:prstGeom prst="rect">
            <a:avLst/>
          </a:prstGeom>
          <a:noFill/>
          <a:ln w="9525">
            <a:noFill/>
            <a:miter lim="800000"/>
            <a:headEnd/>
            <a:tailEnd/>
          </a:ln>
        </p:spPr>
        <p:txBody>
          <a:bodyPr anchor="ctr"/>
          <a:lstStyle/>
          <a:p>
            <a:pPr algn="r"/>
            <a:r>
              <a:rPr lang="tr-TR" sz="2800" b="1" u="sng">
                <a:solidFill>
                  <a:srgbClr val="FF0000"/>
                </a:solidFill>
                <a:latin typeface="Calibri" pitchFamily="34" charset="0"/>
              </a:rPr>
              <a:t>LYS-2, 22 HAZİRAN 2013 CUMARTESİ</a:t>
            </a:r>
          </a:p>
        </p:txBody>
      </p:sp>
      <p:sp>
        <p:nvSpPr>
          <p:cNvPr id="26" name="7 Dikdörtgen"/>
          <p:cNvSpPr/>
          <p:nvPr/>
        </p:nvSpPr>
        <p:spPr>
          <a:xfrm>
            <a:off x="520700" y="1212850"/>
            <a:ext cx="7481888" cy="779463"/>
          </a:xfrm>
          <a:prstGeom prst="rect">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533400" fontAlgn="auto">
              <a:lnSpc>
                <a:spcPct val="90000"/>
              </a:lnSpc>
              <a:spcAft>
                <a:spcPct val="35000"/>
              </a:spcAft>
              <a:defRPr/>
            </a:pPr>
            <a:r>
              <a:rPr lang="tr-TR" sz="2400" b="1" dirty="0">
                <a:solidFill>
                  <a:schemeClr val="tx1"/>
                </a:solidFill>
              </a:rPr>
              <a:t>Sınav Saat 10:00’da  Başlatılacak ve</a:t>
            </a:r>
          </a:p>
          <a:p>
            <a:pPr algn="ctr" defTabSz="533400" fontAlgn="auto">
              <a:lnSpc>
                <a:spcPct val="90000"/>
              </a:lnSpc>
              <a:spcAft>
                <a:spcPct val="35000"/>
              </a:spcAft>
              <a:defRPr/>
            </a:pPr>
            <a:r>
              <a:rPr lang="tr-TR" sz="2400" b="1" dirty="0">
                <a:solidFill>
                  <a:schemeClr val="tx1"/>
                </a:solidFill>
              </a:rPr>
              <a:t>Her Bir Testin Soru Kitapçığı Rastgele Dağıtılacaktır.</a:t>
            </a:r>
          </a:p>
        </p:txBody>
      </p:sp>
      <p:sp>
        <p:nvSpPr>
          <p:cNvPr id="129034" name="11 Slayt Numarası Yer Tutucusu"/>
          <p:cNvSpPr>
            <a:spLocks noGrp="1"/>
          </p:cNvSpPr>
          <p:nvPr>
            <p:ph type="sldNum" sz="quarter" idx="12"/>
          </p:nvPr>
        </p:nvSpPr>
        <p:spPr bwMode="auto">
          <a:xfrm>
            <a:off x="8027988" y="6480175"/>
            <a:ext cx="647700"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571F93C-F110-4E15-9B77-51DDCEAD2792}" type="slidenum">
              <a:rPr lang="tr-TR">
                <a:cs typeface="Arial" charset="0"/>
              </a:rPr>
              <a:pPr fontAlgn="base">
                <a:spcBef>
                  <a:spcPct val="0"/>
                </a:spcBef>
                <a:spcAft>
                  <a:spcPct val="0"/>
                </a:spcAft>
              </a:pPr>
              <a:t>48</a:t>
            </a:fld>
            <a:endParaRPr lang="tr-TR">
              <a:cs typeface="Arial" charset="0"/>
            </a:endParaRPr>
          </a:p>
        </p:txBody>
      </p:sp>
      <p:sp>
        <p:nvSpPr>
          <p:cNvPr id="129035" name="12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4659EED-88F8-4C20-A722-567AC16EB136}"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Sağ Ok"/>
          <p:cNvSpPr/>
          <p:nvPr/>
        </p:nvSpPr>
        <p:spPr>
          <a:xfrm>
            <a:off x="539750" y="1730375"/>
            <a:ext cx="8424863" cy="3859213"/>
          </a:xfrm>
          <a:prstGeom prst="rightArrow">
            <a:avLst>
              <a:gd name="adj1" fmla="val 72275"/>
              <a:gd name="adj2" fmla="val 20274"/>
            </a:avLst>
          </a:prstGeom>
          <a:solidFill>
            <a:schemeClr val="accent6">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sz="1400" dirty="0"/>
          </a:p>
        </p:txBody>
      </p:sp>
      <p:sp>
        <p:nvSpPr>
          <p:cNvPr id="9" name="8 Dikdörtgen"/>
          <p:cNvSpPr/>
          <p:nvPr/>
        </p:nvSpPr>
        <p:spPr>
          <a:xfrm>
            <a:off x="706438" y="2360613"/>
            <a:ext cx="1455737" cy="1571625"/>
          </a:xfrm>
          <a:prstGeom prst="rect">
            <a:avLst/>
          </a:prstGeom>
          <a:ln/>
        </p:spPr>
        <p:style>
          <a:lnRef idx="1">
            <a:schemeClr val="accent3"/>
          </a:lnRef>
          <a:fillRef idx="2">
            <a:schemeClr val="accent3"/>
          </a:fillRef>
          <a:effectRef idx="1">
            <a:schemeClr val="accent3"/>
          </a:effectRef>
          <a:fontRef idx="minor">
            <a:schemeClr val="dk1"/>
          </a:fontRef>
        </p:style>
        <p:txBody>
          <a:bodyPr anchor="ctr"/>
          <a:lstStyle/>
          <a:p>
            <a:pPr algn="ctr" defTabSz="533400" fontAlgn="auto">
              <a:lnSpc>
                <a:spcPct val="90000"/>
              </a:lnSpc>
              <a:spcAft>
                <a:spcPct val="35000"/>
              </a:spcAft>
              <a:defRPr/>
            </a:pPr>
            <a:r>
              <a:rPr lang="tr-TR" sz="1600" b="1" dirty="0">
                <a:solidFill>
                  <a:schemeClr val="tx1"/>
                </a:solidFill>
              </a:rPr>
              <a:t>İlk önce</a:t>
            </a:r>
          </a:p>
          <a:p>
            <a:pPr algn="ctr" defTabSz="533400" fontAlgn="auto">
              <a:lnSpc>
                <a:spcPct val="90000"/>
              </a:lnSpc>
              <a:spcAft>
                <a:spcPct val="35000"/>
              </a:spcAft>
              <a:defRPr/>
            </a:pPr>
            <a:r>
              <a:rPr lang="tr-TR" sz="1600" b="1" dirty="0">
                <a:solidFill>
                  <a:schemeClr val="tx1"/>
                </a:solidFill>
              </a:rPr>
              <a:t>Türk Dili ve Edebiyatı Testi</a:t>
            </a:r>
          </a:p>
          <a:p>
            <a:pPr algn="ctr" defTabSz="533400" fontAlgn="auto">
              <a:lnSpc>
                <a:spcPct val="90000"/>
              </a:lnSpc>
              <a:spcAft>
                <a:spcPct val="35000"/>
              </a:spcAft>
              <a:defRPr/>
            </a:pPr>
            <a:r>
              <a:rPr lang="tr-TR" sz="1600" b="1" dirty="0">
                <a:solidFill>
                  <a:schemeClr val="tx1"/>
                </a:solidFill>
              </a:rPr>
              <a:t>verilecek.</a:t>
            </a:r>
            <a:endParaRPr lang="tr-TR" sz="1600" b="1" dirty="0">
              <a:solidFill>
                <a:schemeClr val="tx1"/>
              </a:solidFill>
            </a:endParaRPr>
          </a:p>
        </p:txBody>
      </p:sp>
      <p:sp>
        <p:nvSpPr>
          <p:cNvPr id="10" name="9 Dikdörtgen"/>
          <p:cNvSpPr/>
          <p:nvPr/>
        </p:nvSpPr>
        <p:spPr>
          <a:xfrm>
            <a:off x="5891213" y="2365375"/>
            <a:ext cx="2303462" cy="2587625"/>
          </a:xfrm>
          <a:prstGeom prst="rect">
            <a:avLst/>
          </a:prstGeom>
          <a:ln/>
        </p:spPr>
        <p:style>
          <a:lnRef idx="1">
            <a:schemeClr val="accent5"/>
          </a:lnRef>
          <a:fillRef idx="2">
            <a:schemeClr val="accent5"/>
          </a:fillRef>
          <a:effectRef idx="1">
            <a:schemeClr val="accent5"/>
          </a:effectRef>
          <a:fontRef idx="minor">
            <a:schemeClr val="dk1"/>
          </a:fontRef>
        </p:style>
        <p:txBody>
          <a:bodyPr anchor="ctr"/>
          <a:lstStyle/>
          <a:p>
            <a:pPr algn="ctr" defTabSz="488950">
              <a:lnSpc>
                <a:spcPct val="90000"/>
              </a:lnSpc>
              <a:spcAft>
                <a:spcPct val="35000"/>
              </a:spcAft>
            </a:pPr>
            <a:r>
              <a:rPr lang="tr-TR" sz="1600" b="1">
                <a:solidFill>
                  <a:schemeClr val="tx1"/>
                </a:solidFill>
                <a:cs typeface="Arial" charset="0"/>
              </a:rPr>
              <a:t>24 Coğrafya-1</a:t>
            </a:r>
          </a:p>
          <a:p>
            <a:pPr algn="ctr" defTabSz="488950">
              <a:lnSpc>
                <a:spcPct val="90000"/>
              </a:lnSpc>
              <a:spcAft>
                <a:spcPct val="35000"/>
              </a:spcAft>
            </a:pPr>
            <a:r>
              <a:rPr lang="tr-TR" sz="1600" b="1">
                <a:solidFill>
                  <a:schemeClr val="tx1"/>
                </a:solidFill>
                <a:cs typeface="Arial" charset="0"/>
              </a:rPr>
              <a:t>Sorusu</a:t>
            </a:r>
          </a:p>
          <a:p>
            <a:pPr algn="ctr" defTabSz="488950">
              <a:lnSpc>
                <a:spcPct val="90000"/>
              </a:lnSpc>
              <a:spcAft>
                <a:spcPct val="35000"/>
              </a:spcAft>
            </a:pPr>
            <a:r>
              <a:rPr lang="tr-TR" sz="1600" b="1">
                <a:solidFill>
                  <a:schemeClr val="tx1"/>
                </a:solidFill>
                <a:cs typeface="Arial" charset="0"/>
              </a:rPr>
              <a:t>35 dakika</a:t>
            </a:r>
          </a:p>
          <a:p>
            <a:pPr algn="ctr" defTabSz="488950">
              <a:lnSpc>
                <a:spcPct val="90000"/>
              </a:lnSpc>
              <a:spcAft>
                <a:spcPct val="35000"/>
              </a:spcAft>
            </a:pPr>
            <a:r>
              <a:rPr lang="tr-TR" sz="1600" b="1">
                <a:solidFill>
                  <a:schemeClr val="tx1"/>
                </a:solidFill>
                <a:cs typeface="Arial" charset="0"/>
              </a:rPr>
              <a:t>sürecek.</a:t>
            </a:r>
          </a:p>
          <a:p>
            <a:pPr algn="ctr" defTabSz="488950">
              <a:lnSpc>
                <a:spcPct val="90000"/>
              </a:lnSpc>
              <a:spcAft>
                <a:spcPct val="35000"/>
              </a:spcAft>
            </a:pPr>
            <a:r>
              <a:rPr lang="tr-TR" sz="1600" b="1">
                <a:solidFill>
                  <a:srgbClr val="FF0000"/>
                </a:solidFill>
                <a:cs typeface="Arial" charset="0"/>
              </a:rPr>
              <a:t>İlk 15 ve son 15 dakika</a:t>
            </a:r>
          </a:p>
          <a:p>
            <a:pPr algn="ctr" defTabSz="488950">
              <a:lnSpc>
                <a:spcPct val="90000"/>
              </a:lnSpc>
              <a:spcAft>
                <a:spcPct val="35000"/>
              </a:spcAft>
            </a:pPr>
            <a:r>
              <a:rPr lang="tr-TR" sz="1600" b="1">
                <a:solidFill>
                  <a:srgbClr val="FF0000"/>
                </a:solidFill>
                <a:cs typeface="Arial" charset="0"/>
              </a:rPr>
              <a:t>adaylar salondan</a:t>
            </a:r>
          </a:p>
          <a:p>
            <a:pPr algn="ctr" defTabSz="488950">
              <a:lnSpc>
                <a:spcPct val="90000"/>
              </a:lnSpc>
              <a:spcAft>
                <a:spcPct val="35000"/>
              </a:spcAft>
            </a:pPr>
            <a:r>
              <a:rPr lang="tr-TR" sz="1600" b="1">
                <a:solidFill>
                  <a:srgbClr val="FF0000"/>
                </a:solidFill>
                <a:cs typeface="Arial" charset="0"/>
              </a:rPr>
              <a:t>Dışarı çıkamaz.</a:t>
            </a:r>
            <a:endParaRPr lang="tr-TR" sz="1600" b="1">
              <a:solidFill>
                <a:schemeClr val="tx1"/>
              </a:solidFill>
              <a:cs typeface="Arial" charset="0"/>
            </a:endParaRPr>
          </a:p>
        </p:txBody>
      </p:sp>
      <p:sp>
        <p:nvSpPr>
          <p:cNvPr id="11" name="10 Dikdörtgen"/>
          <p:cNvSpPr/>
          <p:nvPr/>
        </p:nvSpPr>
        <p:spPr>
          <a:xfrm>
            <a:off x="3830638" y="2379663"/>
            <a:ext cx="1925637" cy="2573337"/>
          </a:xfrm>
          <a:prstGeom prst="rect">
            <a:avLst/>
          </a:prstGeom>
          <a:ln/>
        </p:spPr>
        <p:style>
          <a:lnRef idx="1">
            <a:schemeClr val="accent5"/>
          </a:lnRef>
          <a:fillRef idx="2">
            <a:schemeClr val="accent5"/>
          </a:fillRef>
          <a:effectRef idx="1">
            <a:schemeClr val="accent5"/>
          </a:effectRef>
          <a:fontRef idx="minor">
            <a:schemeClr val="dk1"/>
          </a:fontRef>
        </p:style>
        <p:txBody>
          <a:bodyPr anchor="ctr"/>
          <a:lstStyle/>
          <a:p>
            <a:pPr algn="ctr" defTabSz="711200">
              <a:lnSpc>
                <a:spcPct val="90000"/>
              </a:lnSpc>
              <a:spcAft>
                <a:spcPct val="35000"/>
              </a:spcAft>
            </a:pPr>
            <a:endParaRPr lang="tr-TR" sz="1600" b="1">
              <a:solidFill>
                <a:schemeClr val="tx1"/>
              </a:solidFill>
              <a:cs typeface="Arial" charset="0"/>
            </a:endParaRPr>
          </a:p>
          <a:p>
            <a:pPr algn="ctr" defTabSz="711200">
              <a:lnSpc>
                <a:spcPct val="90000"/>
              </a:lnSpc>
              <a:spcAft>
                <a:spcPct val="35000"/>
              </a:spcAft>
            </a:pPr>
            <a:r>
              <a:rPr lang="tr-TR" sz="1600" b="1">
                <a:solidFill>
                  <a:schemeClr val="tx1"/>
                </a:solidFill>
                <a:cs typeface="Arial" charset="0"/>
              </a:rPr>
              <a:t>Türk Dili ve</a:t>
            </a:r>
          </a:p>
          <a:p>
            <a:pPr algn="ctr" defTabSz="711200">
              <a:lnSpc>
                <a:spcPct val="90000"/>
              </a:lnSpc>
              <a:spcAft>
                <a:spcPct val="35000"/>
              </a:spcAft>
            </a:pPr>
            <a:r>
              <a:rPr lang="tr-TR" sz="1600" b="1">
                <a:solidFill>
                  <a:schemeClr val="tx1"/>
                </a:solidFill>
                <a:cs typeface="Arial" charset="0"/>
              </a:rPr>
              <a:t>Edebiyatı Testi</a:t>
            </a:r>
          </a:p>
          <a:p>
            <a:pPr algn="ctr" defTabSz="711200">
              <a:lnSpc>
                <a:spcPct val="90000"/>
              </a:lnSpc>
              <a:spcAft>
                <a:spcPct val="35000"/>
              </a:spcAft>
            </a:pPr>
            <a:r>
              <a:rPr lang="tr-TR" sz="1600" b="1">
                <a:solidFill>
                  <a:schemeClr val="tx1"/>
                </a:solidFill>
                <a:cs typeface="Arial" charset="0"/>
              </a:rPr>
              <a:t>Toplanacak</a:t>
            </a:r>
          </a:p>
          <a:p>
            <a:pPr algn="ctr" defTabSz="711200">
              <a:lnSpc>
                <a:spcPct val="90000"/>
              </a:lnSpc>
              <a:spcAft>
                <a:spcPct val="35000"/>
              </a:spcAft>
            </a:pPr>
            <a:r>
              <a:rPr lang="tr-TR" sz="1600" b="1">
                <a:solidFill>
                  <a:schemeClr val="tx1"/>
                </a:solidFill>
                <a:cs typeface="Arial" charset="0"/>
              </a:rPr>
              <a:t>Coğrafya-1 Testi</a:t>
            </a:r>
          </a:p>
          <a:p>
            <a:pPr algn="ctr" defTabSz="711200">
              <a:lnSpc>
                <a:spcPct val="90000"/>
              </a:lnSpc>
              <a:spcAft>
                <a:spcPct val="35000"/>
              </a:spcAft>
            </a:pPr>
            <a:r>
              <a:rPr lang="tr-TR" sz="1600" b="1">
                <a:solidFill>
                  <a:schemeClr val="tx1"/>
                </a:solidFill>
                <a:cs typeface="Arial" charset="0"/>
              </a:rPr>
              <a:t>dağıtılacak.</a:t>
            </a:r>
          </a:p>
          <a:p>
            <a:pPr algn="ctr" defTabSz="711200">
              <a:lnSpc>
                <a:spcPct val="90000"/>
              </a:lnSpc>
              <a:spcAft>
                <a:spcPct val="35000"/>
              </a:spcAft>
            </a:pPr>
            <a:endParaRPr lang="tr-TR" sz="1600" b="1">
              <a:solidFill>
                <a:schemeClr val="tx1"/>
              </a:solidFill>
              <a:cs typeface="Arial" charset="0"/>
            </a:endParaRPr>
          </a:p>
          <a:p>
            <a:pPr algn="ctr" defTabSz="711200">
              <a:lnSpc>
                <a:spcPct val="90000"/>
              </a:lnSpc>
              <a:spcAft>
                <a:spcPct val="35000"/>
              </a:spcAft>
            </a:pPr>
            <a:r>
              <a:rPr lang="tr-TR" sz="1600" b="1">
                <a:solidFill>
                  <a:srgbClr val="FF0000"/>
                </a:solidFill>
                <a:cs typeface="Arial" charset="0"/>
              </a:rPr>
              <a:t>Adaylar salondan</a:t>
            </a:r>
          </a:p>
          <a:p>
            <a:pPr algn="ctr" defTabSz="711200">
              <a:lnSpc>
                <a:spcPct val="90000"/>
              </a:lnSpc>
              <a:spcAft>
                <a:spcPct val="35000"/>
              </a:spcAft>
            </a:pPr>
            <a:r>
              <a:rPr lang="tr-TR" sz="1600" b="1">
                <a:solidFill>
                  <a:srgbClr val="FF0000"/>
                </a:solidFill>
                <a:cs typeface="Arial" charset="0"/>
              </a:rPr>
              <a:t>Dışarı çıkamaz.</a:t>
            </a:r>
            <a:endParaRPr lang="tr-TR" sz="1600" b="1">
              <a:solidFill>
                <a:schemeClr val="tx1"/>
              </a:solidFill>
              <a:cs typeface="Arial" charset="0"/>
            </a:endParaRPr>
          </a:p>
          <a:p>
            <a:pPr algn="ctr" defTabSz="711200">
              <a:lnSpc>
                <a:spcPct val="90000"/>
              </a:lnSpc>
              <a:spcAft>
                <a:spcPct val="35000"/>
              </a:spcAft>
            </a:pPr>
            <a:endParaRPr lang="tr-TR" sz="1600" b="1">
              <a:solidFill>
                <a:schemeClr val="tx1"/>
              </a:solidFill>
              <a:cs typeface="Arial" charset="0"/>
            </a:endParaRPr>
          </a:p>
        </p:txBody>
      </p:sp>
      <p:sp>
        <p:nvSpPr>
          <p:cNvPr id="12" name="11 Dikdörtgen"/>
          <p:cNvSpPr/>
          <p:nvPr/>
        </p:nvSpPr>
        <p:spPr>
          <a:xfrm>
            <a:off x="2362200" y="2360613"/>
            <a:ext cx="1155700" cy="2592387"/>
          </a:xfrm>
          <a:prstGeom prst="rect">
            <a:avLst/>
          </a:prstGeom>
          <a:ln/>
        </p:spPr>
        <p:style>
          <a:lnRef idx="1">
            <a:schemeClr val="accent3"/>
          </a:lnRef>
          <a:fillRef idx="2">
            <a:schemeClr val="accent3"/>
          </a:fillRef>
          <a:effectRef idx="1">
            <a:schemeClr val="accent3"/>
          </a:effectRef>
          <a:fontRef idx="minor">
            <a:schemeClr val="dk1"/>
          </a:fontRef>
        </p:style>
        <p:txBody>
          <a:bodyPr anchor="ctr"/>
          <a:lstStyle/>
          <a:p>
            <a:pPr algn="ctr" defTabSz="533400" fontAlgn="auto">
              <a:lnSpc>
                <a:spcPct val="90000"/>
              </a:lnSpc>
              <a:spcAft>
                <a:spcPct val="35000"/>
              </a:spcAft>
              <a:defRPr/>
            </a:pPr>
            <a:r>
              <a:rPr lang="tr-TR" sz="1600" b="1" dirty="0">
                <a:solidFill>
                  <a:schemeClr val="tx1"/>
                </a:solidFill>
              </a:rPr>
              <a:t>56 soru</a:t>
            </a:r>
          </a:p>
          <a:p>
            <a:pPr algn="ctr" defTabSz="533400" fontAlgn="auto">
              <a:lnSpc>
                <a:spcPct val="90000"/>
              </a:lnSpc>
              <a:spcAft>
                <a:spcPct val="35000"/>
              </a:spcAft>
              <a:defRPr/>
            </a:pPr>
            <a:r>
              <a:rPr lang="tr-TR" sz="1600" b="1" dirty="0">
                <a:solidFill>
                  <a:schemeClr val="tx1"/>
                </a:solidFill>
              </a:rPr>
              <a:t>85 dakika</a:t>
            </a:r>
          </a:p>
          <a:p>
            <a:pPr algn="ctr" defTabSz="533400" fontAlgn="auto">
              <a:lnSpc>
                <a:spcPct val="90000"/>
              </a:lnSpc>
              <a:spcAft>
                <a:spcPct val="35000"/>
              </a:spcAft>
              <a:defRPr/>
            </a:pPr>
            <a:r>
              <a:rPr lang="tr-TR" sz="1600" b="1" dirty="0">
                <a:solidFill>
                  <a:schemeClr val="tx1"/>
                </a:solidFill>
              </a:rPr>
              <a:t>sürecek.</a:t>
            </a:r>
          </a:p>
          <a:p>
            <a:pPr algn="ctr" defTabSz="533400" fontAlgn="auto">
              <a:lnSpc>
                <a:spcPct val="90000"/>
              </a:lnSpc>
              <a:spcAft>
                <a:spcPct val="35000"/>
              </a:spcAft>
              <a:defRPr/>
            </a:pPr>
            <a:endParaRPr lang="tr-TR" sz="1600" b="1" dirty="0">
              <a:solidFill>
                <a:schemeClr val="tx1"/>
              </a:solidFill>
            </a:endParaRPr>
          </a:p>
          <a:p>
            <a:pPr algn="ctr" defTabSz="533400" fontAlgn="auto">
              <a:lnSpc>
                <a:spcPct val="90000"/>
              </a:lnSpc>
              <a:spcAft>
                <a:spcPct val="35000"/>
              </a:spcAft>
              <a:defRPr/>
            </a:pPr>
            <a:r>
              <a:rPr lang="tr-TR" sz="1600" b="1" dirty="0">
                <a:solidFill>
                  <a:srgbClr val="FF0000"/>
                </a:solidFill>
              </a:rPr>
              <a:t>Adaylar </a:t>
            </a:r>
          </a:p>
          <a:p>
            <a:pPr algn="ctr" defTabSz="533400" fontAlgn="auto">
              <a:lnSpc>
                <a:spcPct val="90000"/>
              </a:lnSpc>
              <a:spcAft>
                <a:spcPct val="35000"/>
              </a:spcAft>
              <a:defRPr/>
            </a:pPr>
            <a:r>
              <a:rPr lang="tr-TR" sz="1600" b="1" dirty="0">
                <a:solidFill>
                  <a:srgbClr val="FF0000"/>
                </a:solidFill>
              </a:rPr>
              <a:t>salondan</a:t>
            </a:r>
          </a:p>
          <a:p>
            <a:pPr algn="ctr" defTabSz="533400" fontAlgn="auto">
              <a:lnSpc>
                <a:spcPct val="90000"/>
              </a:lnSpc>
              <a:spcAft>
                <a:spcPct val="35000"/>
              </a:spcAft>
              <a:defRPr/>
            </a:pPr>
            <a:r>
              <a:rPr lang="tr-TR" sz="1600" b="1" dirty="0">
                <a:solidFill>
                  <a:srgbClr val="FF0000"/>
                </a:solidFill>
              </a:rPr>
              <a:t>dışarı </a:t>
            </a:r>
          </a:p>
          <a:p>
            <a:pPr algn="ctr" defTabSz="533400" fontAlgn="auto">
              <a:lnSpc>
                <a:spcPct val="90000"/>
              </a:lnSpc>
              <a:spcAft>
                <a:spcPct val="35000"/>
              </a:spcAft>
              <a:defRPr/>
            </a:pPr>
            <a:r>
              <a:rPr lang="tr-TR" sz="1600" b="1" dirty="0">
                <a:solidFill>
                  <a:srgbClr val="FF0000"/>
                </a:solidFill>
              </a:rPr>
              <a:t>çıkamaz</a:t>
            </a:r>
            <a:r>
              <a:rPr lang="tr-TR" sz="1600" b="1" dirty="0">
                <a:solidFill>
                  <a:srgbClr val="FF0000"/>
                </a:solidFill>
              </a:rPr>
              <a:t>.</a:t>
            </a:r>
            <a:endParaRPr lang="tr-TR" sz="1600" b="1" dirty="0">
              <a:solidFill>
                <a:schemeClr val="tx1"/>
              </a:solidFill>
            </a:endParaRPr>
          </a:p>
        </p:txBody>
      </p:sp>
      <p:sp>
        <p:nvSpPr>
          <p:cNvPr id="130054" name="1 Başlık"/>
          <p:cNvSpPr txBox="1">
            <a:spLocks/>
          </p:cNvSpPr>
          <p:nvPr/>
        </p:nvSpPr>
        <p:spPr bwMode="auto">
          <a:xfrm>
            <a:off x="2124075" y="238125"/>
            <a:ext cx="6670675" cy="598488"/>
          </a:xfrm>
          <a:prstGeom prst="rect">
            <a:avLst/>
          </a:prstGeom>
          <a:noFill/>
          <a:ln w="9525">
            <a:noFill/>
            <a:miter lim="800000"/>
            <a:headEnd/>
            <a:tailEnd/>
          </a:ln>
        </p:spPr>
        <p:txBody>
          <a:bodyPr anchor="ctr"/>
          <a:lstStyle/>
          <a:p>
            <a:pPr algn="r"/>
            <a:r>
              <a:rPr lang="tr-TR" sz="2800" b="1" u="sng">
                <a:solidFill>
                  <a:srgbClr val="FF0000"/>
                </a:solidFill>
                <a:latin typeface="Calibri" pitchFamily="34" charset="0"/>
              </a:rPr>
              <a:t>LYS-3, 23 HAZİRAN 2013 PAZAR</a:t>
            </a:r>
          </a:p>
        </p:txBody>
      </p:sp>
      <p:sp>
        <p:nvSpPr>
          <p:cNvPr id="19" name="7 Dikdörtgen"/>
          <p:cNvSpPr/>
          <p:nvPr/>
        </p:nvSpPr>
        <p:spPr>
          <a:xfrm>
            <a:off x="561975" y="1425575"/>
            <a:ext cx="7364413" cy="779463"/>
          </a:xfrm>
          <a:prstGeom prst="rect">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533400" fontAlgn="auto">
              <a:lnSpc>
                <a:spcPct val="90000"/>
              </a:lnSpc>
              <a:spcAft>
                <a:spcPct val="35000"/>
              </a:spcAft>
              <a:defRPr/>
            </a:pPr>
            <a:r>
              <a:rPr lang="tr-TR" sz="2400" b="1" dirty="0">
                <a:solidFill>
                  <a:schemeClr val="tx1"/>
                </a:solidFill>
              </a:rPr>
              <a:t>Sınav Saat 10:00’da  Başlatılacak ve</a:t>
            </a:r>
          </a:p>
          <a:p>
            <a:pPr algn="ctr" defTabSz="533400" fontAlgn="auto">
              <a:lnSpc>
                <a:spcPct val="90000"/>
              </a:lnSpc>
              <a:spcAft>
                <a:spcPct val="35000"/>
              </a:spcAft>
              <a:defRPr/>
            </a:pPr>
            <a:r>
              <a:rPr lang="tr-TR" sz="2400" b="1" dirty="0">
                <a:solidFill>
                  <a:schemeClr val="tx1"/>
                </a:solidFill>
              </a:rPr>
              <a:t>Her Bir Testin Soru Kitapçığı Rastgele Dağıtılacaktır.</a:t>
            </a:r>
          </a:p>
        </p:txBody>
      </p:sp>
      <p:sp>
        <p:nvSpPr>
          <p:cNvPr id="130056" name="13 Slayt Numarası Yer Tutucusu"/>
          <p:cNvSpPr>
            <a:spLocks noGrp="1"/>
          </p:cNvSpPr>
          <p:nvPr>
            <p:ph type="sldNum" sz="quarter" idx="12"/>
          </p:nvPr>
        </p:nvSpPr>
        <p:spPr bwMode="auto">
          <a:xfrm>
            <a:off x="8101013" y="6480175"/>
            <a:ext cx="5746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2D57979-492B-4785-9544-4FAAC2935F75}" type="slidenum">
              <a:rPr lang="tr-TR">
                <a:cs typeface="Arial" charset="0"/>
              </a:rPr>
              <a:pPr fontAlgn="base">
                <a:spcBef>
                  <a:spcPct val="0"/>
                </a:spcBef>
                <a:spcAft>
                  <a:spcPct val="0"/>
                </a:spcAft>
              </a:pPr>
              <a:t>49</a:t>
            </a:fld>
            <a:endParaRPr lang="tr-TR">
              <a:cs typeface="Arial" charset="0"/>
            </a:endParaRPr>
          </a:p>
        </p:txBody>
      </p:sp>
      <p:sp>
        <p:nvSpPr>
          <p:cNvPr id="130057" name="14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C1818E8-8D6F-4AC9-B635-B14743757981}"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2 İçerik Yer Tutucusu"/>
          <p:cNvSpPr>
            <a:spLocks noGrp="1"/>
          </p:cNvSpPr>
          <p:nvPr>
            <p:ph idx="1"/>
          </p:nvPr>
        </p:nvSpPr>
        <p:spPr>
          <a:xfrm>
            <a:off x="503238" y="1700213"/>
            <a:ext cx="8245475" cy="2089150"/>
          </a:xfrm>
        </p:spPr>
        <p:txBody>
          <a:bodyPr/>
          <a:lstStyle/>
          <a:p>
            <a:pPr algn="just">
              <a:buFont typeface="Wingdings" pitchFamily="2" charset="2"/>
              <a:buChar char="Ø"/>
            </a:pPr>
            <a:r>
              <a:rPr lang="tr-TR" sz="2400" b="1" smtClean="0">
                <a:ea typeface="ＭＳ Ｐゴシック" pitchFamily="34" charset="-128"/>
              </a:rPr>
              <a:t>Sınav Salonunda ‘</a:t>
            </a:r>
            <a:r>
              <a:rPr lang="tr-TR" sz="2400" b="1" u="sng" smtClean="0">
                <a:solidFill>
                  <a:srgbClr val="FF0000"/>
                </a:solidFill>
                <a:ea typeface="ＭＳ Ｐゴシック" pitchFamily="34" charset="-128"/>
              </a:rPr>
              <a:t>Saate Entegre Kamera</a:t>
            </a:r>
            <a:r>
              <a:rPr lang="tr-TR" sz="2400" b="1" smtClean="0">
                <a:ea typeface="ＭＳ Ｐゴシック" pitchFamily="34" charset="-128"/>
              </a:rPr>
              <a:t>’ ile kaydı yapılacak ise sınav evrakını açmadan önce Saate Entegre Kameranın çalışır durumda ve doğru zamanı gösterip göstermediğini kontrol eder.</a:t>
            </a:r>
          </a:p>
        </p:txBody>
      </p:sp>
      <p:sp>
        <p:nvSpPr>
          <p:cNvPr id="6" name="1 Başlık"/>
          <p:cNvSpPr>
            <a:spLocks noGrp="1"/>
          </p:cNvSpPr>
          <p:nvPr>
            <p:ph type="title"/>
          </p:nvPr>
        </p:nvSpPr>
        <p:spPr>
          <a:xfrm>
            <a:off x="2051050" y="288925"/>
            <a:ext cx="6877050" cy="692150"/>
          </a:xfrm>
          <a:extLst/>
        </p:spPr>
        <p:txBody>
          <a:bodyPr rtlCol="0" anchor="t">
            <a:normAutofit/>
          </a:bodyPr>
          <a:lstStyle/>
          <a:p>
            <a:pPr algn="r" fontAlgn="auto">
              <a:spcAft>
                <a:spcPts val="0"/>
              </a:spcAft>
              <a:defRPr/>
            </a:pPr>
            <a:r>
              <a:rPr lang="tr-TR" sz="2800" b="1" u="sng" dirty="0" smtClean="0">
                <a:solidFill>
                  <a:srgbClr val="FF0000"/>
                </a:solidFill>
                <a:latin typeface="+mn-lt"/>
                <a:ea typeface="ＭＳ Ｐゴシック" pitchFamily="34" charset="-128"/>
              </a:rPr>
              <a:t>SALON BAŞKANI GÖREV VE YETKİLERİ</a:t>
            </a:r>
          </a:p>
        </p:txBody>
      </p:sp>
      <p:sp>
        <p:nvSpPr>
          <p:cNvPr id="44035" name="4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5550288-F87F-4E1C-A2B5-5607805EDC0E}" type="slidenum">
              <a:rPr lang="tr-TR">
                <a:cs typeface="Arial" charset="0"/>
              </a:rPr>
              <a:pPr fontAlgn="base">
                <a:spcBef>
                  <a:spcPct val="0"/>
                </a:spcBef>
                <a:spcAft>
                  <a:spcPct val="0"/>
                </a:spcAft>
              </a:pPr>
              <a:t>5</a:t>
            </a:fld>
            <a:endParaRPr lang="tr-TR">
              <a:cs typeface="Arial" charset="0"/>
            </a:endParaRPr>
          </a:p>
        </p:txBody>
      </p:sp>
      <p:sp>
        <p:nvSpPr>
          <p:cNvPr id="44036"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E5C72C4-CF4E-4EF4-A284-78EFB12E1D8D}"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1 Başlık"/>
          <p:cNvSpPr txBox="1">
            <a:spLocks/>
          </p:cNvSpPr>
          <p:nvPr/>
        </p:nvSpPr>
        <p:spPr bwMode="auto">
          <a:xfrm>
            <a:off x="1979613" y="188913"/>
            <a:ext cx="6670675" cy="598487"/>
          </a:xfrm>
          <a:prstGeom prst="rect">
            <a:avLst/>
          </a:prstGeom>
          <a:noFill/>
          <a:ln w="9525">
            <a:noFill/>
            <a:miter lim="800000"/>
            <a:headEnd/>
            <a:tailEnd/>
          </a:ln>
        </p:spPr>
        <p:txBody>
          <a:bodyPr anchor="ctr"/>
          <a:lstStyle/>
          <a:p>
            <a:pPr algn="r"/>
            <a:r>
              <a:rPr lang="tr-TR" sz="2800" b="1" u="sng">
                <a:solidFill>
                  <a:srgbClr val="FF0000"/>
                </a:solidFill>
              </a:rPr>
              <a:t>SALON BAŞKANLARI</a:t>
            </a:r>
          </a:p>
        </p:txBody>
      </p:sp>
      <p:sp>
        <p:nvSpPr>
          <p:cNvPr id="7" name="6 Metin kutusu"/>
          <p:cNvSpPr txBox="1"/>
          <p:nvPr/>
        </p:nvSpPr>
        <p:spPr>
          <a:xfrm>
            <a:off x="1187450" y="1230313"/>
            <a:ext cx="6624638" cy="708025"/>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2000" b="1" dirty="0"/>
              <a:t>LİSANS YERLEŞTİRME </a:t>
            </a:r>
            <a:r>
              <a:rPr lang="tr-TR" sz="2000" b="1"/>
              <a:t>SINAVLARI (LYS) </a:t>
            </a:r>
            <a:r>
              <a:rPr lang="tr-TR" sz="2000" b="1" dirty="0"/>
              <a:t>UYGULAMA ESASLARI</a:t>
            </a:r>
          </a:p>
          <a:p>
            <a:pPr algn="ctr" fontAlgn="auto">
              <a:spcBef>
                <a:spcPts val="0"/>
              </a:spcBef>
              <a:spcAft>
                <a:spcPts val="0"/>
              </a:spcAft>
              <a:defRPr/>
            </a:pPr>
            <a:r>
              <a:rPr lang="tr-TR" sz="2000" b="1" dirty="0">
                <a:solidFill>
                  <a:srgbClr val="FF0000"/>
                </a:solidFill>
              </a:rPr>
              <a:t>Salon Görevlilerinin Dikkatine</a:t>
            </a:r>
            <a:endParaRPr lang="tr-TR" sz="2000" dirty="0"/>
          </a:p>
        </p:txBody>
      </p:sp>
      <p:sp>
        <p:nvSpPr>
          <p:cNvPr id="134147" name="5 Slayt Numarası Yer Tutucusu"/>
          <p:cNvSpPr>
            <a:spLocks noGrp="1"/>
          </p:cNvSpPr>
          <p:nvPr>
            <p:ph type="sldNum" sz="quarter" idx="12"/>
          </p:nvPr>
        </p:nvSpPr>
        <p:spPr bwMode="auto">
          <a:xfrm>
            <a:off x="8101013" y="6480175"/>
            <a:ext cx="5746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AE3BF88E-9143-4B1D-8F48-B5E5D660AA8B}" type="slidenum">
              <a:rPr lang="tr-TR">
                <a:cs typeface="Arial" charset="0"/>
              </a:rPr>
              <a:pPr fontAlgn="base">
                <a:spcBef>
                  <a:spcPct val="0"/>
                </a:spcBef>
                <a:spcAft>
                  <a:spcPct val="0"/>
                </a:spcAft>
              </a:pPr>
              <a:t>50</a:t>
            </a:fld>
            <a:endParaRPr lang="tr-TR">
              <a:cs typeface="Arial" charset="0"/>
            </a:endParaRPr>
          </a:p>
        </p:txBody>
      </p:sp>
      <p:sp>
        <p:nvSpPr>
          <p:cNvPr id="134148"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258022-01EC-4FC1-81D9-039387FD08B5}" type="datetime1">
              <a:rPr lang="tr-TR">
                <a:cs typeface="Arial" charset="0"/>
              </a:rPr>
              <a:pPr fontAlgn="base">
                <a:spcBef>
                  <a:spcPct val="0"/>
                </a:spcBef>
                <a:spcAft>
                  <a:spcPct val="0"/>
                </a:spcAft>
              </a:pPr>
              <a:t>11.06.2013</a:t>
            </a:fld>
            <a:endParaRPr lang="tr-TR">
              <a:cs typeface="Arial" charset="0"/>
            </a:endParaRPr>
          </a:p>
        </p:txBody>
      </p:sp>
      <p:pic>
        <p:nvPicPr>
          <p:cNvPr id="79874" name="Picture 2" descr="C:\Users\mehmetali.yildiz\Desktop\Ekran Alıntısı.JPG"/>
          <p:cNvPicPr>
            <a:picLocks noChangeAspect="1" noChangeArrowheads="1"/>
          </p:cNvPicPr>
          <p:nvPr/>
        </p:nvPicPr>
        <p:blipFill>
          <a:blip r:embed="rId2"/>
          <a:srcRect/>
          <a:stretch>
            <a:fillRect/>
          </a:stretch>
        </p:blipFill>
        <p:spPr bwMode="auto">
          <a:xfrm>
            <a:off x="1979613" y="2060575"/>
            <a:ext cx="4752975" cy="4248150"/>
          </a:xfrm>
          <a:prstGeom prst="rect">
            <a:avLst/>
          </a:prstGeom>
        </p:spPr>
        <p:style>
          <a:lnRef idx="2">
            <a:schemeClr val="accent2"/>
          </a:lnRef>
          <a:fillRef idx="1">
            <a:schemeClr val="lt1"/>
          </a:fillRef>
          <a:effectRef idx="0">
            <a:schemeClr val="accent2"/>
          </a:effectRef>
          <a:fontRef idx="minor">
            <a:schemeClr val="dk1"/>
          </a:fontRef>
        </p:style>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2 İçerik Yer Tutucusu"/>
          <p:cNvSpPr>
            <a:spLocks noGrp="1"/>
          </p:cNvSpPr>
          <p:nvPr>
            <p:ph idx="1"/>
          </p:nvPr>
        </p:nvSpPr>
        <p:spPr>
          <a:xfrm>
            <a:off x="250825" y="1341438"/>
            <a:ext cx="8642350" cy="4967287"/>
          </a:xfrm>
        </p:spPr>
        <p:txBody>
          <a:bodyPr/>
          <a:lstStyle/>
          <a:p>
            <a:pPr marL="457200" indent="-457200" algn="just">
              <a:buFont typeface="Wingdings" pitchFamily="2" charset="2"/>
              <a:buChar char="Ø"/>
            </a:pPr>
            <a:r>
              <a:rPr lang="tr-TR" sz="2200" b="1" smtClean="0"/>
              <a:t>Yabancı Dil Sınavı (LYS-5) dışındaki LYS’lerde adaylara birden çok (iki veya üç) test uygulanacaktır.</a:t>
            </a:r>
          </a:p>
          <a:p>
            <a:pPr marL="457200" indent="-457200" algn="just">
              <a:buFont typeface="Wingdings" pitchFamily="2" charset="2"/>
              <a:buChar char="Ø"/>
            </a:pPr>
            <a:r>
              <a:rPr lang="tr-TR" sz="2200" b="1" smtClean="0"/>
              <a:t>Testlerin cevaplama süreleri ayrı olacaktır. Her sınavda adaya bir cevap kâğıdı ile belirli aralıklarla iki veya üç soru kitapçığı verilecektir.</a:t>
            </a:r>
          </a:p>
          <a:p>
            <a:pPr marL="457200" indent="-457200" algn="just">
              <a:buFont typeface="Wingdings" pitchFamily="2" charset="2"/>
              <a:buChar char="Ø"/>
            </a:pPr>
            <a:r>
              <a:rPr lang="tr-TR" sz="2200" b="1" smtClean="0"/>
              <a:t>Soru kitapçıkları tek tek poşetlenmiştir.</a:t>
            </a:r>
          </a:p>
          <a:p>
            <a:pPr marL="457200" indent="-457200" algn="just">
              <a:buFont typeface="Wingdings" pitchFamily="2" charset="2"/>
              <a:buChar char="Ø"/>
            </a:pPr>
            <a:r>
              <a:rPr lang="tr-TR" sz="2200" b="1" smtClean="0"/>
              <a:t>Soru kitapçığı poşeti kapalı bir şekilde adaya verilecektir.</a:t>
            </a:r>
          </a:p>
          <a:p>
            <a:pPr marL="457200" indent="-457200" algn="just">
              <a:buFont typeface="Wingdings" pitchFamily="2" charset="2"/>
              <a:buChar char="Ø"/>
            </a:pPr>
            <a:r>
              <a:rPr lang="tr-TR" sz="2200" b="1" smtClean="0"/>
              <a:t>Her testin soru kitapçığının üzerinde "</a:t>
            </a:r>
            <a:r>
              <a:rPr lang="tr-TR" sz="2200" b="1" u="sng" smtClean="0">
                <a:solidFill>
                  <a:srgbClr val="FF0000"/>
                </a:solidFill>
              </a:rPr>
              <a:t>Soru Kitapçık Numarası</a:t>
            </a:r>
            <a:r>
              <a:rPr lang="tr-TR" sz="2200" b="1" smtClean="0"/>
              <a:t>" bulunmaktadır.</a:t>
            </a:r>
          </a:p>
          <a:p>
            <a:pPr marL="457200" indent="-457200" algn="just">
              <a:buFont typeface="Wingdings" pitchFamily="2" charset="2"/>
              <a:buChar char="Ø"/>
            </a:pPr>
            <a:r>
              <a:rPr lang="tr-TR" sz="2200" b="1" smtClean="0"/>
              <a:t>Bu numara, soru kitapçıkları adaylara dağıtıldığında, cevap kâğıdında ilgili alana aday tarafından doğru ve eksiksiz olarak yazılıp kodlanacaktır.</a:t>
            </a:r>
          </a:p>
          <a:p>
            <a:pPr marL="457200" indent="-457200" algn="just">
              <a:buFont typeface="Wingdings" pitchFamily="2" charset="2"/>
              <a:buChar char="Ø"/>
            </a:pPr>
            <a:r>
              <a:rPr lang="tr-TR" sz="2200" b="1" smtClean="0"/>
              <a:t>Soru kitapçıkları adaylara rastgele, cevap kâğıtları ad soyad kontrolü yapılarak dağıtılacaktır.</a:t>
            </a:r>
          </a:p>
        </p:txBody>
      </p:sp>
      <p:sp>
        <p:nvSpPr>
          <p:cNvPr id="8" name="1 Başlık"/>
          <p:cNvSpPr txBox="1">
            <a:spLocks/>
          </p:cNvSpPr>
          <p:nvPr/>
        </p:nvSpPr>
        <p:spPr>
          <a:xfrm>
            <a:off x="2124075" y="333375"/>
            <a:ext cx="6624638" cy="71913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tr-TR" sz="2400" b="1" u="sng" dirty="0" smtClean="0">
                <a:solidFill>
                  <a:srgbClr val="FF0000"/>
                </a:solidFill>
              </a:rPr>
              <a:t>LİSANS YERLEŞTİRME </a:t>
            </a:r>
            <a:r>
              <a:rPr lang="tr-TR" sz="2400" b="1" u="sng" smtClean="0">
                <a:solidFill>
                  <a:srgbClr val="FF0000"/>
                </a:solidFill>
              </a:rPr>
              <a:t>SINAVLARI (LYS) </a:t>
            </a:r>
            <a:r>
              <a:rPr lang="tr-TR" sz="2400" b="1" u="sng" dirty="0" smtClean="0">
                <a:solidFill>
                  <a:srgbClr val="FF0000"/>
                </a:solidFill>
              </a:rPr>
              <a:t>UYGULAMA ESASLARI</a:t>
            </a:r>
          </a:p>
        </p:txBody>
      </p:sp>
      <p:sp>
        <p:nvSpPr>
          <p:cNvPr id="135171" name="4 Slayt Numarası Yer Tutucusu"/>
          <p:cNvSpPr>
            <a:spLocks noGrp="1"/>
          </p:cNvSpPr>
          <p:nvPr>
            <p:ph type="sldNum" sz="quarter" idx="12"/>
          </p:nvPr>
        </p:nvSpPr>
        <p:spPr bwMode="auto">
          <a:xfrm>
            <a:off x="8027988" y="6480175"/>
            <a:ext cx="647700"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575BF63-5226-4F46-AFFA-6175AB3B99E1}" type="slidenum">
              <a:rPr lang="tr-TR">
                <a:cs typeface="Arial" charset="0"/>
              </a:rPr>
              <a:pPr fontAlgn="base">
                <a:spcBef>
                  <a:spcPct val="0"/>
                </a:spcBef>
                <a:spcAft>
                  <a:spcPct val="0"/>
                </a:spcAft>
              </a:pPr>
              <a:t>51</a:t>
            </a:fld>
            <a:endParaRPr lang="tr-TR">
              <a:cs typeface="Arial" charset="0"/>
            </a:endParaRPr>
          </a:p>
        </p:txBody>
      </p:sp>
      <p:sp>
        <p:nvSpPr>
          <p:cNvPr id="135172"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4604C89-7C61-41B6-9D8F-A3F61E7D785B}"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2 İçerik Yer Tutucusu"/>
          <p:cNvSpPr>
            <a:spLocks noGrp="1"/>
          </p:cNvSpPr>
          <p:nvPr>
            <p:ph idx="1"/>
          </p:nvPr>
        </p:nvSpPr>
        <p:spPr>
          <a:xfrm>
            <a:off x="468313" y="1412875"/>
            <a:ext cx="8229600" cy="4824413"/>
          </a:xfrm>
        </p:spPr>
        <p:txBody>
          <a:bodyPr/>
          <a:lstStyle/>
          <a:p>
            <a:pPr marL="457200" indent="-457200" algn="just">
              <a:buFont typeface="Calibri" pitchFamily="34" charset="0"/>
              <a:buAutoNum type="arabicPeriod"/>
            </a:pPr>
            <a:r>
              <a:rPr lang="tr-TR" sz="2400" b="1" smtClean="0"/>
              <a:t>Adayları "</a:t>
            </a:r>
            <a:r>
              <a:rPr lang="tr-TR" sz="2400" b="1" u="sng" smtClean="0">
                <a:solidFill>
                  <a:srgbClr val="FF0000"/>
                </a:solidFill>
              </a:rPr>
              <a:t>Sıra Numarası</a:t>
            </a:r>
            <a:r>
              <a:rPr lang="tr-TR" sz="2400" b="1" smtClean="0"/>
              <a:t>"na uygun olarak oturtup yoklama yaptıktan sonra, her adaya üzerinde kendi fotoğrafının ve kimlik bilgilerinin bulunduğu Cevap Kâğıdını veriniz.</a:t>
            </a:r>
          </a:p>
          <a:p>
            <a:pPr marL="457200" indent="-457200" algn="just">
              <a:buFont typeface="Arial" charset="0"/>
              <a:buNone/>
            </a:pPr>
            <a:r>
              <a:rPr lang="tr-TR" sz="2400" b="1" smtClean="0"/>
              <a:t>	Cevap Kâğıdı üzerindeki ilk işlemler tamamlandıktan sonra ilk testin soru kitapçıklarını adaylara veriniz.</a:t>
            </a:r>
          </a:p>
          <a:p>
            <a:pPr marL="457200" indent="-457200" algn="just">
              <a:buFont typeface="Arial" charset="0"/>
              <a:buNone/>
            </a:pPr>
            <a:r>
              <a:rPr lang="tr-TR" sz="2400" b="1" smtClean="0"/>
              <a:t>	Kitapçıklarda basım hatası olup olmadığını anlamak için adaylara, ilk sayfadan başlamak üzere soru kitapçıklarının sayfalarını hızlı hızlı ve tek tek son sayfaya kadar kontrol etmelerini söyleyiniz.</a:t>
            </a:r>
          </a:p>
          <a:p>
            <a:pPr marL="457200" indent="-457200" algn="just">
              <a:buFont typeface="Arial" charset="0"/>
              <a:buNone/>
            </a:pPr>
            <a:r>
              <a:rPr lang="tr-TR" sz="2400" b="1" smtClean="0"/>
              <a:t>	</a:t>
            </a:r>
            <a:r>
              <a:rPr lang="tr-TR" sz="2400" b="1" u="sng" smtClean="0"/>
              <a:t>Sayfası eksik, basımı hatalı soru kitapçıkları varsa hemen Bina Sınav Sorumlusuna başvurarak bunların yedek evrakla değiştirilmesini sağlayınız. </a:t>
            </a:r>
          </a:p>
        </p:txBody>
      </p:sp>
      <p:sp>
        <p:nvSpPr>
          <p:cNvPr id="136194" name="4 Slayt Numarası Yer Tutucusu"/>
          <p:cNvSpPr>
            <a:spLocks noGrp="1"/>
          </p:cNvSpPr>
          <p:nvPr>
            <p:ph type="sldNum" sz="quarter" idx="12"/>
          </p:nvPr>
        </p:nvSpPr>
        <p:spPr bwMode="auto">
          <a:xfrm>
            <a:off x="8101013" y="6480175"/>
            <a:ext cx="5746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EC1C5C9-1B1E-45DD-9314-A302EBCC1689}" type="slidenum">
              <a:rPr lang="tr-TR">
                <a:cs typeface="Arial" charset="0"/>
              </a:rPr>
              <a:pPr fontAlgn="base">
                <a:spcBef>
                  <a:spcPct val="0"/>
                </a:spcBef>
                <a:spcAft>
                  <a:spcPct val="0"/>
                </a:spcAft>
              </a:pPr>
              <a:t>52</a:t>
            </a:fld>
            <a:endParaRPr lang="tr-TR">
              <a:cs typeface="Arial" charset="0"/>
            </a:endParaRPr>
          </a:p>
        </p:txBody>
      </p:sp>
      <p:sp>
        <p:nvSpPr>
          <p:cNvPr id="6" name="1 Başlık"/>
          <p:cNvSpPr txBox="1">
            <a:spLocks/>
          </p:cNvSpPr>
          <p:nvPr/>
        </p:nvSpPr>
        <p:spPr>
          <a:xfrm>
            <a:off x="2124075" y="333375"/>
            <a:ext cx="6624638" cy="71913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tr-TR" sz="2400" b="1" u="sng" dirty="0" smtClean="0">
                <a:solidFill>
                  <a:srgbClr val="FF0000"/>
                </a:solidFill>
              </a:rPr>
              <a:t>LİSANS YERLEŞTİRME </a:t>
            </a:r>
            <a:r>
              <a:rPr lang="tr-TR" sz="2400" b="1" u="sng" smtClean="0">
                <a:solidFill>
                  <a:srgbClr val="FF0000"/>
                </a:solidFill>
              </a:rPr>
              <a:t>SINAVLARI (LYS) </a:t>
            </a:r>
            <a:r>
              <a:rPr lang="tr-TR" sz="2400" b="1" u="sng" dirty="0" smtClean="0">
                <a:solidFill>
                  <a:srgbClr val="FF0000"/>
                </a:solidFill>
              </a:rPr>
              <a:t>UYGULAMA ESASLARI</a:t>
            </a:r>
          </a:p>
        </p:txBody>
      </p:sp>
      <p:sp>
        <p:nvSpPr>
          <p:cNvPr id="136196"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242D00D-6170-4D61-8BB2-A2528E892264}"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2 İçerik Yer Tutucusu"/>
          <p:cNvSpPr>
            <a:spLocks noGrp="1"/>
          </p:cNvSpPr>
          <p:nvPr>
            <p:ph idx="1"/>
          </p:nvPr>
        </p:nvSpPr>
        <p:spPr>
          <a:xfrm>
            <a:off x="395288" y="1484313"/>
            <a:ext cx="8229600" cy="4392612"/>
          </a:xfrm>
        </p:spPr>
        <p:txBody>
          <a:bodyPr/>
          <a:lstStyle/>
          <a:p>
            <a:pPr marL="457200" indent="-457200" algn="just">
              <a:buFont typeface="Arial" charset="0"/>
              <a:buAutoNum type="arabicPeriod" startAt="2"/>
            </a:pPr>
            <a:r>
              <a:rPr lang="tr-TR" sz="2400" b="1" smtClean="0"/>
              <a:t>Adaylara, soru kitapçığı üzerindeki bilgileri doldurmalarını ve soru kitapçığının üzerindeki </a:t>
            </a:r>
            <a:r>
              <a:rPr lang="tr-TR" sz="2400" b="1" u="sng" smtClean="0">
                <a:solidFill>
                  <a:srgbClr val="FF0000"/>
                </a:solidFill>
              </a:rPr>
              <a:t>Soru Kitapçık Numarası</a:t>
            </a:r>
            <a:r>
              <a:rPr lang="tr-TR" sz="2400" b="1" smtClean="0"/>
              <a:t>'nı, Cevap Kâğıdında ilgili alana </a:t>
            </a:r>
            <a:r>
              <a:rPr lang="tr-TR" sz="2400" b="1" u="sng" smtClean="0"/>
              <a:t>doğru ve eksiksiz </a:t>
            </a:r>
            <a:r>
              <a:rPr lang="tr-TR" sz="2400" b="1" smtClean="0"/>
              <a:t>olarak yazıp kodlamalarını söyleyiniz.</a:t>
            </a:r>
          </a:p>
          <a:p>
            <a:pPr marL="457200" indent="-457200" algn="just">
              <a:buFont typeface="Arial" charset="0"/>
              <a:buAutoNum type="arabicPeriod" startAt="3"/>
            </a:pPr>
            <a:r>
              <a:rPr lang="tr-TR" sz="2400" b="1" smtClean="0"/>
              <a:t>Adaylar bu işlemleri tamamlandıktan sonra "</a:t>
            </a:r>
            <a:r>
              <a:rPr lang="tr-TR" sz="2400" b="1" u="sng" smtClean="0">
                <a:solidFill>
                  <a:srgbClr val="FF0000"/>
                </a:solidFill>
              </a:rPr>
              <a:t>Sınav başlamıştır</a:t>
            </a:r>
            <a:r>
              <a:rPr lang="tr-TR" sz="2400" b="1" smtClean="0"/>
              <a:t>" diyerek ilk testin cevaplama süresini başlatınız.</a:t>
            </a:r>
          </a:p>
          <a:p>
            <a:pPr marL="457200" indent="-457200" algn="just">
              <a:buFont typeface="Arial" charset="0"/>
              <a:buNone/>
            </a:pPr>
            <a:r>
              <a:rPr lang="tr-TR" sz="2400" b="1" smtClean="0"/>
              <a:t>	Sınav süresini "</a:t>
            </a:r>
            <a:r>
              <a:rPr lang="tr-TR" sz="2400" b="1" u="sng" smtClean="0">
                <a:solidFill>
                  <a:srgbClr val="FF0000"/>
                </a:solidFill>
              </a:rPr>
              <a:t>Sınav başlamıştır</a:t>
            </a:r>
            <a:r>
              <a:rPr lang="tr-TR" sz="2400" b="1" smtClean="0"/>
              <a:t>" duyurusundan itibaren hesaplayınız.</a:t>
            </a:r>
          </a:p>
          <a:p>
            <a:pPr marL="457200" indent="-457200" algn="just">
              <a:buFont typeface="Arial" charset="0"/>
              <a:buNone/>
            </a:pPr>
            <a:r>
              <a:rPr lang="tr-TR" sz="2400" b="1" smtClean="0"/>
              <a:t>	Sınav evrakı dağıtım ve toplama işlemlerinde geçen süreyi tabloda görülen testin cevaplama süresine </a:t>
            </a:r>
            <a:r>
              <a:rPr lang="tr-TR" sz="2400" b="1" u="sng" smtClean="0"/>
              <a:t>kesinlikle dâhil etmeyiniz</a:t>
            </a:r>
            <a:r>
              <a:rPr lang="tr-TR" sz="2400" b="1" smtClean="0"/>
              <a:t>.</a:t>
            </a:r>
          </a:p>
        </p:txBody>
      </p:sp>
      <p:sp>
        <p:nvSpPr>
          <p:cNvPr id="137218" name="4 Slayt Numarası Yer Tutucusu"/>
          <p:cNvSpPr>
            <a:spLocks noGrp="1"/>
          </p:cNvSpPr>
          <p:nvPr>
            <p:ph type="sldNum" sz="quarter" idx="12"/>
          </p:nvPr>
        </p:nvSpPr>
        <p:spPr bwMode="auto">
          <a:xfrm>
            <a:off x="8101013" y="6480175"/>
            <a:ext cx="5746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5D75279-E4B2-4F85-A4D6-B735F7976AFA}" type="slidenum">
              <a:rPr lang="tr-TR">
                <a:cs typeface="Arial" charset="0"/>
              </a:rPr>
              <a:pPr fontAlgn="base">
                <a:spcBef>
                  <a:spcPct val="0"/>
                </a:spcBef>
                <a:spcAft>
                  <a:spcPct val="0"/>
                </a:spcAft>
              </a:pPr>
              <a:t>53</a:t>
            </a:fld>
            <a:endParaRPr lang="tr-TR">
              <a:cs typeface="Arial" charset="0"/>
            </a:endParaRPr>
          </a:p>
        </p:txBody>
      </p:sp>
      <p:sp>
        <p:nvSpPr>
          <p:cNvPr id="6" name="1 Başlık"/>
          <p:cNvSpPr txBox="1">
            <a:spLocks/>
          </p:cNvSpPr>
          <p:nvPr/>
        </p:nvSpPr>
        <p:spPr>
          <a:xfrm>
            <a:off x="2124075" y="333375"/>
            <a:ext cx="6624638" cy="71913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tr-TR" sz="2400" b="1" u="sng" dirty="0" smtClean="0">
                <a:solidFill>
                  <a:srgbClr val="FF0000"/>
                </a:solidFill>
              </a:rPr>
              <a:t>LİSANS YERLEŞTİRME </a:t>
            </a:r>
            <a:r>
              <a:rPr lang="tr-TR" sz="2400" b="1" u="sng" smtClean="0">
                <a:solidFill>
                  <a:srgbClr val="FF0000"/>
                </a:solidFill>
              </a:rPr>
              <a:t>SINAVLARI (LYS) </a:t>
            </a:r>
            <a:r>
              <a:rPr lang="tr-TR" sz="2400" b="1" u="sng" dirty="0" smtClean="0">
                <a:solidFill>
                  <a:srgbClr val="FF0000"/>
                </a:solidFill>
              </a:rPr>
              <a:t>UYGULAMA ESASLARI</a:t>
            </a:r>
          </a:p>
        </p:txBody>
      </p:sp>
      <p:sp>
        <p:nvSpPr>
          <p:cNvPr id="137220"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B1A8B2B-9312-4ABF-9EBF-547117959A8A}"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2 İçerik Yer Tutucusu"/>
          <p:cNvSpPr>
            <a:spLocks noGrp="1"/>
          </p:cNvSpPr>
          <p:nvPr>
            <p:ph idx="1"/>
          </p:nvPr>
        </p:nvSpPr>
        <p:spPr>
          <a:xfrm>
            <a:off x="395288" y="1412875"/>
            <a:ext cx="8229600" cy="3600450"/>
          </a:xfrm>
        </p:spPr>
        <p:txBody>
          <a:bodyPr/>
          <a:lstStyle/>
          <a:p>
            <a:pPr marL="457200" indent="-457200">
              <a:buFont typeface="Arial" charset="0"/>
              <a:buNone/>
            </a:pPr>
            <a:r>
              <a:rPr lang="tr-TR" sz="2400" b="1" smtClean="0"/>
              <a:t>4.  Adayların, </a:t>
            </a:r>
            <a:r>
              <a:rPr lang="tr-TR" sz="2400" b="1" u="sng" smtClean="0">
                <a:solidFill>
                  <a:srgbClr val="FF0000"/>
                </a:solidFill>
              </a:rPr>
              <a:t>Soru Kitapçık Numarası</a:t>
            </a:r>
            <a:r>
              <a:rPr lang="tr-TR" sz="2400" b="1" smtClean="0"/>
              <a:t>'nı</a:t>
            </a:r>
            <a:r>
              <a:rPr lang="tr-TR" sz="2400" b="1" smtClean="0">
                <a:solidFill>
                  <a:srgbClr val="FF0000"/>
                </a:solidFill>
              </a:rPr>
              <a:t> </a:t>
            </a:r>
            <a:r>
              <a:rPr lang="tr-TR" sz="2400" b="1" smtClean="0"/>
              <a:t>Cevap Kâğıdında ilgili alana doğru ve eksiksiz olarak yazıp kodladıklarını adayları rahatsız etmeden kontrol ediniz. </a:t>
            </a:r>
            <a:r>
              <a:rPr lang="tr-TR" sz="2400" b="1" u="sng" smtClean="0"/>
              <a:t>Sınav başlamadan önce, </a:t>
            </a:r>
            <a:r>
              <a:rPr lang="tr-TR" sz="2400" b="1" smtClean="0"/>
              <a:t>adayın soru kitapçığı üzerindeki </a:t>
            </a:r>
            <a:r>
              <a:rPr lang="tr-TR" sz="2400" b="1" u="sng" smtClean="0">
                <a:solidFill>
                  <a:srgbClr val="FF0000"/>
                </a:solidFill>
              </a:rPr>
              <a:t>KAREKOD Etiketini</a:t>
            </a:r>
            <a:r>
              <a:rPr lang="tr-TR" sz="2400" b="1" smtClean="0">
                <a:solidFill>
                  <a:srgbClr val="FF0000"/>
                </a:solidFill>
              </a:rPr>
              <a:t> </a:t>
            </a:r>
            <a:r>
              <a:rPr lang="tr-TR" sz="2400" b="1" smtClean="0"/>
              <a:t>alarak </a:t>
            </a:r>
            <a:r>
              <a:rPr lang="tr-TR" sz="2400" b="1" u="sng" smtClean="0"/>
              <a:t>Salon Aday Yoklama Listesinde</a:t>
            </a:r>
            <a:r>
              <a:rPr lang="tr-TR" sz="2400" b="1" smtClean="0"/>
              <a:t> yer alan, adaya </a:t>
            </a:r>
            <a:r>
              <a:rPr lang="tr-TR" sz="2400" b="1" u="sng" smtClean="0">
                <a:solidFill>
                  <a:srgbClr val="FF0000"/>
                </a:solidFill>
              </a:rPr>
              <a:t>ait olan ve ilgili test için ayrılmış</a:t>
            </a:r>
            <a:r>
              <a:rPr lang="tr-TR" sz="2400" b="1" smtClean="0">
                <a:solidFill>
                  <a:srgbClr val="FF0000"/>
                </a:solidFill>
              </a:rPr>
              <a:t> </a:t>
            </a:r>
            <a:r>
              <a:rPr lang="tr-TR" sz="2400" b="1" smtClean="0"/>
              <a:t>yere yapıştırınız.</a:t>
            </a:r>
          </a:p>
          <a:p>
            <a:pPr marL="457200" indent="-457200" algn="just">
              <a:buFont typeface="Arial" charset="0"/>
              <a:buAutoNum type="arabicPeriod" startAt="5"/>
            </a:pPr>
            <a:r>
              <a:rPr lang="tr-TR" sz="2400" b="1" smtClean="0"/>
              <a:t>İlk testin süresi bittiğinde, cevaplama süresinin bittiğini söyleyerek  soru kitapçıklarını toplayınız.</a:t>
            </a:r>
          </a:p>
          <a:p>
            <a:pPr marL="457200" indent="-457200" algn="just">
              <a:buFont typeface="Arial" charset="0"/>
              <a:buNone/>
            </a:pPr>
            <a:r>
              <a:rPr lang="tr-TR" sz="2400" b="1" smtClean="0"/>
              <a:t>	</a:t>
            </a:r>
            <a:r>
              <a:rPr lang="tr-TR" sz="2400" b="1" u="sng" smtClean="0">
                <a:solidFill>
                  <a:srgbClr val="FF0000"/>
                </a:solidFill>
              </a:rPr>
              <a:t>Bu sırada cevap kâğıtları adaylarda kalacaktır. </a:t>
            </a:r>
          </a:p>
        </p:txBody>
      </p:sp>
      <p:sp>
        <p:nvSpPr>
          <p:cNvPr id="138242" name="4 Slayt Numarası Yer Tutucusu"/>
          <p:cNvSpPr>
            <a:spLocks noGrp="1"/>
          </p:cNvSpPr>
          <p:nvPr>
            <p:ph type="sldNum" sz="quarter" idx="12"/>
          </p:nvPr>
        </p:nvSpPr>
        <p:spPr bwMode="auto">
          <a:xfrm>
            <a:off x="8172450" y="6480175"/>
            <a:ext cx="503238"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857F790A-5B69-4F01-86E6-A475A94E6EDF}" type="slidenum">
              <a:rPr lang="tr-TR">
                <a:cs typeface="Arial" charset="0"/>
              </a:rPr>
              <a:pPr fontAlgn="base">
                <a:spcBef>
                  <a:spcPct val="0"/>
                </a:spcBef>
                <a:spcAft>
                  <a:spcPct val="0"/>
                </a:spcAft>
              </a:pPr>
              <a:t>54</a:t>
            </a:fld>
            <a:endParaRPr lang="tr-TR">
              <a:cs typeface="Arial" charset="0"/>
            </a:endParaRPr>
          </a:p>
        </p:txBody>
      </p:sp>
      <p:sp>
        <p:nvSpPr>
          <p:cNvPr id="6" name="1 Başlık"/>
          <p:cNvSpPr txBox="1">
            <a:spLocks/>
          </p:cNvSpPr>
          <p:nvPr/>
        </p:nvSpPr>
        <p:spPr>
          <a:xfrm>
            <a:off x="2124075" y="333375"/>
            <a:ext cx="6624638" cy="71913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tr-TR" sz="2400" b="1" u="sng" dirty="0" smtClean="0">
                <a:solidFill>
                  <a:srgbClr val="FF0000"/>
                </a:solidFill>
              </a:rPr>
              <a:t>LİSANS YERLEŞTİRME </a:t>
            </a:r>
            <a:r>
              <a:rPr lang="tr-TR" sz="2400" b="1" u="sng" smtClean="0">
                <a:solidFill>
                  <a:srgbClr val="FF0000"/>
                </a:solidFill>
              </a:rPr>
              <a:t>SINAVLARI (LYS) </a:t>
            </a:r>
            <a:r>
              <a:rPr lang="tr-TR" sz="2400" b="1" u="sng" dirty="0" smtClean="0">
                <a:solidFill>
                  <a:srgbClr val="FF0000"/>
                </a:solidFill>
              </a:rPr>
              <a:t>UYGULAMA ESASLARI</a:t>
            </a:r>
          </a:p>
        </p:txBody>
      </p:sp>
      <p:sp>
        <p:nvSpPr>
          <p:cNvPr id="138244"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063E558-685E-496F-8714-13CDFD3F128B}" type="datetime1">
              <a:rPr lang="tr-TR">
                <a:cs typeface="Arial" charset="0"/>
              </a:rPr>
              <a:pPr fontAlgn="base">
                <a:spcBef>
                  <a:spcPct val="0"/>
                </a:spcBef>
                <a:spcAft>
                  <a:spcPct val="0"/>
                </a:spcAft>
              </a:pPr>
              <a:t>11.06.2013</a:t>
            </a:fld>
            <a:endParaRPr lang="tr-TR">
              <a:cs typeface="Arial" charset="0"/>
            </a:endParaRPr>
          </a:p>
        </p:txBody>
      </p:sp>
      <p:sp>
        <p:nvSpPr>
          <p:cNvPr id="2" name="Metin kutusu 1"/>
          <p:cNvSpPr txBox="1"/>
          <p:nvPr/>
        </p:nvSpPr>
        <p:spPr>
          <a:xfrm>
            <a:off x="820738" y="5157788"/>
            <a:ext cx="7704137" cy="830262"/>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tr-TR" sz="2400" b="1" u="sng" dirty="0">
                <a:solidFill>
                  <a:srgbClr val="FF0000"/>
                </a:solidFill>
              </a:rPr>
              <a:t>NOT:</a:t>
            </a:r>
            <a:r>
              <a:rPr lang="tr-TR" sz="2400" b="1" dirty="0"/>
              <a:t> Adayların kısa bir süre için bile olsa sınav salonundan dışarı çıkmasına/ayrılmasına kesinlikle izin vermeyiniz. </a:t>
            </a:r>
            <a:endParaRPr lang="tr-TR" sz="2400" b="1" dirty="0"/>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2 İçerik Yer Tutucusu"/>
          <p:cNvSpPr>
            <a:spLocks noGrp="1"/>
          </p:cNvSpPr>
          <p:nvPr>
            <p:ph idx="1"/>
          </p:nvPr>
        </p:nvSpPr>
        <p:spPr>
          <a:xfrm>
            <a:off x="395288" y="1773238"/>
            <a:ext cx="8424862" cy="3311525"/>
          </a:xfrm>
        </p:spPr>
        <p:txBody>
          <a:bodyPr/>
          <a:lstStyle/>
          <a:p>
            <a:pPr marL="457200" indent="-457200" algn="just">
              <a:buFont typeface="Arial" charset="0"/>
              <a:buAutoNum type="arabicPeriod" startAt="6"/>
            </a:pPr>
            <a:r>
              <a:rPr lang="tr-TR" sz="2400" b="1" smtClean="0"/>
              <a:t>Hiç ara vermeden </a:t>
            </a:r>
            <a:r>
              <a:rPr lang="tr-TR" sz="2400" b="1" u="sng" smtClean="0"/>
              <a:t>ikinci testin Soru Kitapçığı </a:t>
            </a:r>
            <a:r>
              <a:rPr lang="tr-TR" sz="2400" b="1" smtClean="0"/>
              <a:t>poşetlerini kapalı bir şekilde adaylara dağıtınız.</a:t>
            </a:r>
          </a:p>
          <a:p>
            <a:pPr marL="457200" indent="-457200">
              <a:buFont typeface="Arial" charset="0"/>
              <a:buNone/>
            </a:pPr>
            <a:r>
              <a:rPr lang="tr-TR" sz="2400" b="1" smtClean="0"/>
              <a:t>	Adaylara, soru kitapçığı üzerindeki bilgileri doldurmalarını ve ikinci testin </a:t>
            </a:r>
            <a:r>
              <a:rPr lang="tr-TR" sz="2400" b="1" u="sng" smtClean="0">
                <a:solidFill>
                  <a:srgbClr val="FF0000"/>
                </a:solidFill>
              </a:rPr>
              <a:t>Soru Kitapçık Numarası'nı</a:t>
            </a:r>
            <a:r>
              <a:rPr lang="tr-TR" sz="2400" b="1" smtClean="0"/>
              <a:t>, Cevap Kâğıdında ilgili alana doğru olarak yazıp kodlamalarını söyleyiniz.</a:t>
            </a:r>
          </a:p>
          <a:p>
            <a:pPr marL="457200" indent="-457200" algn="just">
              <a:buFont typeface="Arial" charset="0"/>
              <a:buNone/>
            </a:pPr>
            <a:r>
              <a:rPr lang="tr-TR" sz="2400" b="1" smtClean="0"/>
              <a:t>	İkinci test sınavdaki </a:t>
            </a:r>
            <a:r>
              <a:rPr lang="tr-TR" sz="2400" b="1" u="sng" smtClean="0">
                <a:solidFill>
                  <a:srgbClr val="FF0000"/>
                </a:solidFill>
              </a:rPr>
              <a:t>son test</a:t>
            </a:r>
            <a:r>
              <a:rPr lang="tr-TR" sz="2400" b="1" smtClean="0">
                <a:solidFill>
                  <a:srgbClr val="FF0000"/>
                </a:solidFill>
              </a:rPr>
              <a:t> </a:t>
            </a:r>
            <a:r>
              <a:rPr lang="tr-TR" sz="2400" b="1" smtClean="0"/>
              <a:t>ise tüm adaylara cevap kâğıdı üzerindeki “</a:t>
            </a:r>
            <a:r>
              <a:rPr lang="tr-TR" sz="2400" b="1" u="sng" smtClean="0">
                <a:solidFill>
                  <a:srgbClr val="FF0000"/>
                </a:solidFill>
              </a:rPr>
              <a:t>Soru kitapçık numaralarını doğru kodladım</a:t>
            </a:r>
            <a:r>
              <a:rPr lang="tr-TR" sz="2400" b="1" smtClean="0"/>
              <a:t>." alanını işaretletiniz. </a:t>
            </a:r>
          </a:p>
        </p:txBody>
      </p:sp>
      <p:sp>
        <p:nvSpPr>
          <p:cNvPr id="139266" name="4 Slayt Numarası Yer Tutucusu"/>
          <p:cNvSpPr>
            <a:spLocks noGrp="1"/>
          </p:cNvSpPr>
          <p:nvPr>
            <p:ph type="sldNum" sz="quarter" idx="12"/>
          </p:nvPr>
        </p:nvSpPr>
        <p:spPr bwMode="auto">
          <a:xfrm>
            <a:off x="8101013" y="6480175"/>
            <a:ext cx="5746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8B08E15-8E1B-4D1C-9A23-B21E988E079B}" type="slidenum">
              <a:rPr lang="tr-TR">
                <a:cs typeface="Arial" charset="0"/>
              </a:rPr>
              <a:pPr fontAlgn="base">
                <a:spcBef>
                  <a:spcPct val="0"/>
                </a:spcBef>
                <a:spcAft>
                  <a:spcPct val="0"/>
                </a:spcAft>
              </a:pPr>
              <a:t>55</a:t>
            </a:fld>
            <a:endParaRPr lang="tr-TR">
              <a:cs typeface="Arial" charset="0"/>
            </a:endParaRPr>
          </a:p>
        </p:txBody>
      </p:sp>
      <p:sp>
        <p:nvSpPr>
          <p:cNvPr id="6" name="1 Başlık"/>
          <p:cNvSpPr txBox="1">
            <a:spLocks/>
          </p:cNvSpPr>
          <p:nvPr/>
        </p:nvSpPr>
        <p:spPr>
          <a:xfrm>
            <a:off x="2124075" y="333375"/>
            <a:ext cx="6624638" cy="71913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tr-TR" sz="2400" b="1" u="sng" dirty="0" smtClean="0">
                <a:solidFill>
                  <a:srgbClr val="FF0000"/>
                </a:solidFill>
              </a:rPr>
              <a:t>LİSANS YERLEŞTİRME </a:t>
            </a:r>
            <a:r>
              <a:rPr lang="tr-TR" sz="2400" b="1" u="sng" smtClean="0">
                <a:solidFill>
                  <a:srgbClr val="FF0000"/>
                </a:solidFill>
              </a:rPr>
              <a:t>SINAVLARI (LYS) </a:t>
            </a:r>
            <a:r>
              <a:rPr lang="tr-TR" sz="2400" b="1" u="sng" dirty="0" smtClean="0">
                <a:solidFill>
                  <a:srgbClr val="FF0000"/>
                </a:solidFill>
              </a:rPr>
              <a:t>UYGULAMA ESASLARI</a:t>
            </a:r>
          </a:p>
        </p:txBody>
      </p:sp>
      <p:sp>
        <p:nvSpPr>
          <p:cNvPr id="139268"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8E87E3-1260-4F67-8C5A-0FEA8DAD6868}"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2 İçerik Yer Tutucusu"/>
          <p:cNvSpPr>
            <a:spLocks noGrp="1"/>
          </p:cNvSpPr>
          <p:nvPr>
            <p:ph idx="1"/>
          </p:nvPr>
        </p:nvSpPr>
        <p:spPr>
          <a:xfrm>
            <a:off x="468313" y="1773238"/>
            <a:ext cx="8424862" cy="3024187"/>
          </a:xfrm>
        </p:spPr>
        <p:txBody>
          <a:bodyPr/>
          <a:lstStyle/>
          <a:p>
            <a:pPr marL="457200" indent="-457200" algn="just">
              <a:buFont typeface="Arial" charset="0"/>
              <a:buNone/>
            </a:pPr>
            <a:r>
              <a:rPr lang="tr-TR" sz="2400" b="1" smtClean="0"/>
              <a:t>7. Adaylar bu işlemleri tamamlandıktan sonra "</a:t>
            </a:r>
            <a:r>
              <a:rPr lang="tr-TR" sz="2400" b="1" u="sng" smtClean="0">
                <a:solidFill>
                  <a:srgbClr val="FF0000"/>
                </a:solidFill>
              </a:rPr>
              <a:t>Sınav başlamıştır</a:t>
            </a:r>
            <a:r>
              <a:rPr lang="tr-TR" sz="2400" b="1" smtClean="0"/>
              <a:t>" diyerek </a:t>
            </a:r>
            <a:r>
              <a:rPr lang="tr-TR" sz="2400" b="1" u="sng" smtClean="0"/>
              <a:t>ikinci testin cevaplama süresini </a:t>
            </a:r>
            <a:r>
              <a:rPr lang="tr-TR" sz="2400" b="1" smtClean="0"/>
              <a:t>başlatınız.</a:t>
            </a:r>
          </a:p>
          <a:p>
            <a:pPr marL="457200" indent="-457200">
              <a:buFont typeface="Arial" charset="0"/>
              <a:buNone/>
            </a:pPr>
            <a:r>
              <a:rPr lang="tr-TR" sz="2400" b="1" smtClean="0"/>
              <a:t>	Süreyi "</a:t>
            </a:r>
            <a:r>
              <a:rPr lang="tr-TR" sz="2400" b="1" u="sng" smtClean="0">
                <a:solidFill>
                  <a:srgbClr val="FF0000"/>
                </a:solidFill>
              </a:rPr>
              <a:t>Sınav başlamıştır</a:t>
            </a:r>
            <a:r>
              <a:rPr lang="tr-TR" sz="2400" b="1" smtClean="0"/>
              <a:t>" duyurusundan itibaren hesaplayınız.</a:t>
            </a:r>
          </a:p>
          <a:p>
            <a:pPr marL="457200" indent="-457200" algn="just">
              <a:buFont typeface="Arial" charset="0"/>
              <a:buNone/>
            </a:pPr>
            <a:r>
              <a:rPr lang="tr-TR" sz="2400" b="1" smtClean="0"/>
              <a:t>	Soru kitapçığı toplama/dağıtma işlemlerinde geçen süreyi tabloda görülen cevaplama sürelerine </a:t>
            </a:r>
            <a:r>
              <a:rPr lang="tr-TR" sz="2400" b="1" u="sng" smtClean="0"/>
              <a:t>kesinlikle dâhil etmeyiniz</a:t>
            </a:r>
            <a:r>
              <a:rPr lang="tr-TR" sz="2400" b="1" smtClean="0"/>
              <a:t>.</a:t>
            </a:r>
          </a:p>
        </p:txBody>
      </p:sp>
      <p:sp>
        <p:nvSpPr>
          <p:cNvPr id="140290" name="4 Slayt Numarası Yer Tutucusu"/>
          <p:cNvSpPr>
            <a:spLocks noGrp="1"/>
          </p:cNvSpPr>
          <p:nvPr>
            <p:ph type="sldNum" sz="quarter" idx="12"/>
          </p:nvPr>
        </p:nvSpPr>
        <p:spPr bwMode="auto">
          <a:xfrm>
            <a:off x="8101013" y="6480175"/>
            <a:ext cx="5746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F1D36CA4-796B-4FC7-852A-6225D5DB06DA}" type="slidenum">
              <a:rPr lang="tr-TR">
                <a:cs typeface="Arial" charset="0"/>
              </a:rPr>
              <a:pPr fontAlgn="base">
                <a:spcBef>
                  <a:spcPct val="0"/>
                </a:spcBef>
                <a:spcAft>
                  <a:spcPct val="0"/>
                </a:spcAft>
              </a:pPr>
              <a:t>56</a:t>
            </a:fld>
            <a:endParaRPr lang="tr-TR">
              <a:cs typeface="Arial" charset="0"/>
            </a:endParaRPr>
          </a:p>
        </p:txBody>
      </p:sp>
      <p:sp>
        <p:nvSpPr>
          <p:cNvPr id="6" name="1 Başlık"/>
          <p:cNvSpPr txBox="1">
            <a:spLocks/>
          </p:cNvSpPr>
          <p:nvPr/>
        </p:nvSpPr>
        <p:spPr>
          <a:xfrm>
            <a:off x="2124075" y="333375"/>
            <a:ext cx="6624638" cy="71913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tr-TR" sz="2400" b="1" u="sng" dirty="0" smtClean="0">
                <a:solidFill>
                  <a:srgbClr val="FF0000"/>
                </a:solidFill>
              </a:rPr>
              <a:t>LİSANS YERLEŞTİRME </a:t>
            </a:r>
            <a:r>
              <a:rPr lang="tr-TR" sz="2400" b="1" u="sng" smtClean="0">
                <a:solidFill>
                  <a:srgbClr val="FF0000"/>
                </a:solidFill>
              </a:rPr>
              <a:t>SINAVLARI (LYS) </a:t>
            </a:r>
            <a:r>
              <a:rPr lang="tr-TR" sz="2400" b="1" u="sng" dirty="0" smtClean="0">
                <a:solidFill>
                  <a:srgbClr val="FF0000"/>
                </a:solidFill>
              </a:rPr>
              <a:t>UYGULAMA ESASLARI</a:t>
            </a:r>
          </a:p>
        </p:txBody>
      </p:sp>
      <p:sp>
        <p:nvSpPr>
          <p:cNvPr id="140292"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2317B1-7D36-4724-BA99-6546277F5A6C}"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2 İçerik Yer Tutucusu"/>
          <p:cNvSpPr>
            <a:spLocks noGrp="1"/>
          </p:cNvSpPr>
          <p:nvPr>
            <p:ph idx="1"/>
          </p:nvPr>
        </p:nvSpPr>
        <p:spPr>
          <a:xfrm>
            <a:off x="395288" y="1196975"/>
            <a:ext cx="8424862" cy="4968875"/>
          </a:xfrm>
        </p:spPr>
        <p:txBody>
          <a:bodyPr/>
          <a:lstStyle/>
          <a:p>
            <a:pPr marL="457200" indent="-457200" algn="just">
              <a:buFont typeface="Arial" charset="0"/>
              <a:buNone/>
            </a:pPr>
            <a:r>
              <a:rPr lang="tr-TR" sz="2400" b="1" smtClean="0"/>
              <a:t>8. Adayların, </a:t>
            </a:r>
            <a:r>
              <a:rPr lang="tr-TR" sz="2400" b="1" u="sng" smtClean="0">
                <a:solidFill>
                  <a:srgbClr val="FF0000"/>
                </a:solidFill>
              </a:rPr>
              <a:t>ikinci testin Soru Kitapçık Numarası</a:t>
            </a:r>
            <a:r>
              <a:rPr lang="tr-TR" sz="2400" b="1" smtClean="0"/>
              <a:t>'nı Cevap Kâğıdında ilgili alana doğru ve eksiksiz olarak yazıp kodladıklarını adayları rahatsız etmeden kontrol ediniz. </a:t>
            </a:r>
            <a:r>
              <a:rPr lang="tr-TR" sz="2400" b="1" u="sng" smtClean="0"/>
              <a:t>Sınav başlamadan önce, </a:t>
            </a:r>
            <a:r>
              <a:rPr lang="tr-TR" sz="2400" b="1" smtClean="0"/>
              <a:t>adayın soru kitapçığı üzerindeki </a:t>
            </a:r>
            <a:r>
              <a:rPr lang="tr-TR" sz="2400" b="1" u="sng" smtClean="0">
                <a:solidFill>
                  <a:srgbClr val="FF0000"/>
                </a:solidFill>
              </a:rPr>
              <a:t>KAREKOD Etiketini</a:t>
            </a:r>
            <a:r>
              <a:rPr lang="tr-TR" sz="2400" b="1" smtClean="0">
                <a:solidFill>
                  <a:srgbClr val="FF0000"/>
                </a:solidFill>
              </a:rPr>
              <a:t> </a:t>
            </a:r>
            <a:r>
              <a:rPr lang="tr-TR" sz="2400" b="1" smtClean="0"/>
              <a:t>alarak </a:t>
            </a:r>
            <a:r>
              <a:rPr lang="tr-TR" sz="2400" b="1" u="sng" smtClean="0"/>
              <a:t>Salon Aday Yoklama Listesinde</a:t>
            </a:r>
            <a:r>
              <a:rPr lang="tr-TR" sz="2400" b="1" smtClean="0"/>
              <a:t> yer alan, adaya </a:t>
            </a:r>
            <a:r>
              <a:rPr lang="tr-TR" sz="2400" b="1" u="sng" smtClean="0">
                <a:solidFill>
                  <a:srgbClr val="FF0000"/>
                </a:solidFill>
              </a:rPr>
              <a:t>ait olan ve ilgili test için ayrılmış</a:t>
            </a:r>
            <a:r>
              <a:rPr lang="tr-TR" sz="2400" b="1" smtClean="0">
                <a:solidFill>
                  <a:srgbClr val="FF0000"/>
                </a:solidFill>
              </a:rPr>
              <a:t> </a:t>
            </a:r>
            <a:r>
              <a:rPr lang="tr-TR" sz="2400" b="1" smtClean="0"/>
              <a:t>yere yapıştırınız.</a:t>
            </a:r>
          </a:p>
          <a:p>
            <a:pPr marL="457200" indent="-457200" algn="just">
              <a:buFont typeface="Arial" charset="0"/>
              <a:buNone/>
            </a:pPr>
            <a:r>
              <a:rPr lang="tr-TR" sz="2400" b="1" smtClean="0"/>
              <a:t>9. İkinci testin süresi bittiğinde, testin cevaplama süresinin bittiğini söyleyiniz.</a:t>
            </a:r>
          </a:p>
          <a:p>
            <a:pPr marL="457200" indent="-457200" algn="just">
              <a:buFont typeface="Arial" charset="0"/>
              <a:buNone/>
            </a:pPr>
            <a:r>
              <a:rPr lang="tr-TR" sz="2400" b="1" smtClean="0"/>
              <a:t>	</a:t>
            </a:r>
            <a:r>
              <a:rPr lang="tr-TR" sz="2400" b="1" u="sng" smtClean="0"/>
              <a:t>Eğer sınavda toplam iki test varsa ikinci testin Soru Kitapçıkları ile Cevap Kâğıtlarını toplayınız ve sınavı bitiriniz.</a:t>
            </a:r>
          </a:p>
          <a:p>
            <a:pPr marL="457200" indent="-457200" algn="just">
              <a:buFont typeface="Arial" charset="0"/>
              <a:buNone/>
            </a:pPr>
            <a:r>
              <a:rPr lang="tr-TR" sz="2400" b="1" smtClean="0"/>
              <a:t>	Eğer sınavda üç test varsa, ikinci test için yaptığınız işlemleri üçüncü test için tekrarlayınız ve test bittiğinde Soru Kitapçıkları ile Cevap Kâğıtlarını toplayarak sınavı bitiriniz. </a:t>
            </a:r>
          </a:p>
        </p:txBody>
      </p:sp>
      <p:sp>
        <p:nvSpPr>
          <p:cNvPr id="141314" name="4 Slayt Numarası Yer Tutucusu"/>
          <p:cNvSpPr>
            <a:spLocks noGrp="1"/>
          </p:cNvSpPr>
          <p:nvPr>
            <p:ph type="sldNum" sz="quarter" idx="12"/>
          </p:nvPr>
        </p:nvSpPr>
        <p:spPr bwMode="auto">
          <a:xfrm>
            <a:off x="8027988" y="6480175"/>
            <a:ext cx="647700"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363673BF-562A-4C52-9780-EC33EF943E46}" type="slidenum">
              <a:rPr lang="tr-TR">
                <a:cs typeface="Arial" charset="0"/>
              </a:rPr>
              <a:pPr fontAlgn="base">
                <a:spcBef>
                  <a:spcPct val="0"/>
                </a:spcBef>
                <a:spcAft>
                  <a:spcPct val="0"/>
                </a:spcAft>
              </a:pPr>
              <a:t>57</a:t>
            </a:fld>
            <a:endParaRPr lang="tr-TR">
              <a:cs typeface="Arial" charset="0"/>
            </a:endParaRPr>
          </a:p>
        </p:txBody>
      </p:sp>
      <p:sp>
        <p:nvSpPr>
          <p:cNvPr id="6" name="1 Başlık"/>
          <p:cNvSpPr txBox="1">
            <a:spLocks/>
          </p:cNvSpPr>
          <p:nvPr/>
        </p:nvSpPr>
        <p:spPr>
          <a:xfrm>
            <a:off x="2124075" y="333375"/>
            <a:ext cx="6624638" cy="71913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tr-TR" sz="2400" b="1" u="sng" dirty="0" smtClean="0">
                <a:solidFill>
                  <a:srgbClr val="FF0000"/>
                </a:solidFill>
              </a:rPr>
              <a:t>LİSANS YERLEŞTİRME </a:t>
            </a:r>
            <a:r>
              <a:rPr lang="tr-TR" sz="2400" b="1" u="sng" smtClean="0">
                <a:solidFill>
                  <a:srgbClr val="FF0000"/>
                </a:solidFill>
              </a:rPr>
              <a:t>SINAVLARI (LYS) </a:t>
            </a:r>
            <a:r>
              <a:rPr lang="tr-TR" sz="2400" b="1" u="sng" dirty="0" smtClean="0">
                <a:solidFill>
                  <a:srgbClr val="FF0000"/>
                </a:solidFill>
              </a:rPr>
              <a:t>UYGULAMA ESASLARI</a:t>
            </a:r>
          </a:p>
        </p:txBody>
      </p:sp>
      <p:sp>
        <p:nvSpPr>
          <p:cNvPr id="141316"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E03FFAB-BC1A-4676-9C2D-8342A920CC6E}"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8163" y="1557338"/>
            <a:ext cx="8137525" cy="3384550"/>
          </a:xfrm>
          <a:solidFill>
            <a:srgbClr val="FFFF00"/>
          </a:solidFill>
        </p:spPr>
        <p:style>
          <a:lnRef idx="2">
            <a:schemeClr val="accent2"/>
          </a:lnRef>
          <a:fillRef idx="1">
            <a:schemeClr val="lt1"/>
          </a:fillRef>
          <a:effectRef idx="0">
            <a:schemeClr val="accent2"/>
          </a:effectRef>
          <a:fontRef idx="minor">
            <a:schemeClr val="dk1"/>
          </a:fontRef>
        </p:style>
        <p:txBody>
          <a:bodyPr rtlCol="0">
            <a:noAutofit/>
          </a:bodyPr>
          <a:lstStyle/>
          <a:p>
            <a:pPr marL="0" indent="0" algn="ctr" fontAlgn="auto">
              <a:spcAft>
                <a:spcPts val="0"/>
              </a:spcAft>
              <a:buFont typeface="Arial" pitchFamily="34" charset="0"/>
              <a:buNone/>
              <a:defRPr/>
            </a:pPr>
            <a:r>
              <a:rPr lang="tr-TR" sz="2800" b="1" u="sng" dirty="0" smtClean="0">
                <a:solidFill>
                  <a:srgbClr val="FF0000"/>
                </a:solidFill>
              </a:rPr>
              <a:t>DİKKAT</a:t>
            </a:r>
            <a:endParaRPr lang="tr-TR" sz="2800" b="1" dirty="0" smtClean="0"/>
          </a:p>
          <a:p>
            <a:pPr algn="just" fontAlgn="auto">
              <a:spcAft>
                <a:spcPts val="0"/>
              </a:spcAft>
              <a:buFont typeface="Wingdings" pitchFamily="2" charset="2"/>
              <a:buChar char="Ø"/>
              <a:defRPr/>
            </a:pPr>
            <a:r>
              <a:rPr lang="tr-TR" sz="2800" b="1" dirty="0" smtClean="0"/>
              <a:t>Sınav </a:t>
            </a:r>
            <a:r>
              <a:rPr lang="tr-TR" sz="2800" b="1" dirty="0"/>
              <a:t>evrakı dağıtım ve toplama işlemlerinde geçen süreyi, </a:t>
            </a:r>
            <a:r>
              <a:rPr lang="tr-TR" sz="2800" b="1" u="sng" dirty="0"/>
              <a:t>her test için verilen cevaplama süresine kesinlikle dâhil etmeyiniz. </a:t>
            </a:r>
            <a:endParaRPr lang="tr-TR" sz="2800" b="1" u="sng" dirty="0" smtClean="0"/>
          </a:p>
          <a:p>
            <a:pPr algn="just" fontAlgn="auto">
              <a:spcAft>
                <a:spcPts val="0"/>
              </a:spcAft>
              <a:buFont typeface="Wingdings" pitchFamily="2" charset="2"/>
              <a:buChar char="Ø"/>
              <a:defRPr/>
            </a:pPr>
            <a:endParaRPr lang="tr-TR" sz="2800" b="1" u="sng" dirty="0"/>
          </a:p>
          <a:p>
            <a:pPr algn="just" fontAlgn="auto">
              <a:spcAft>
                <a:spcPts val="0"/>
              </a:spcAft>
              <a:buFont typeface="Wingdings" pitchFamily="2" charset="2"/>
              <a:buChar char="Ø"/>
              <a:defRPr/>
            </a:pPr>
            <a:r>
              <a:rPr lang="tr-TR" sz="2800" b="1" dirty="0" smtClean="0"/>
              <a:t>Bu </a:t>
            </a:r>
            <a:r>
              <a:rPr lang="tr-TR" sz="2800" b="1" dirty="0"/>
              <a:t>süreler içinde adayların sınav salonundan çıkmasına/ayrılmasına </a:t>
            </a:r>
            <a:r>
              <a:rPr lang="tr-TR" sz="2800" b="1" u="sng" dirty="0"/>
              <a:t>kesinlikle izin vermeyiniz</a:t>
            </a:r>
            <a:r>
              <a:rPr lang="tr-TR" sz="2800" b="1" u="sng" dirty="0" smtClean="0"/>
              <a:t>.</a:t>
            </a:r>
            <a:endParaRPr lang="tr-TR" sz="2800" b="1" u="sng" dirty="0"/>
          </a:p>
          <a:p>
            <a:pPr algn="just" fontAlgn="auto">
              <a:spcAft>
                <a:spcPts val="0"/>
              </a:spcAft>
              <a:buFont typeface="Wingdings" pitchFamily="2" charset="2"/>
              <a:buChar char="Ø"/>
              <a:defRPr/>
            </a:pPr>
            <a:endParaRPr lang="tr-TR" sz="2800" b="1" u="sng" dirty="0"/>
          </a:p>
        </p:txBody>
      </p:sp>
      <p:sp>
        <p:nvSpPr>
          <p:cNvPr id="142338" name="4 Slayt Numarası Yer Tutucusu"/>
          <p:cNvSpPr>
            <a:spLocks noGrp="1"/>
          </p:cNvSpPr>
          <p:nvPr>
            <p:ph type="sldNum" sz="quarter" idx="12"/>
          </p:nvPr>
        </p:nvSpPr>
        <p:spPr bwMode="auto">
          <a:xfrm>
            <a:off x="8101013" y="6480175"/>
            <a:ext cx="5746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EDF1149-E8D6-4E4B-A924-DBDEAF68D17E}" type="slidenum">
              <a:rPr lang="tr-TR">
                <a:cs typeface="Arial" charset="0"/>
              </a:rPr>
              <a:pPr fontAlgn="base">
                <a:spcBef>
                  <a:spcPct val="0"/>
                </a:spcBef>
                <a:spcAft>
                  <a:spcPct val="0"/>
                </a:spcAft>
              </a:pPr>
              <a:t>58</a:t>
            </a:fld>
            <a:endParaRPr lang="tr-TR">
              <a:cs typeface="Arial" charset="0"/>
            </a:endParaRPr>
          </a:p>
        </p:txBody>
      </p:sp>
      <p:sp>
        <p:nvSpPr>
          <p:cNvPr id="6" name="1 Başlık"/>
          <p:cNvSpPr txBox="1">
            <a:spLocks/>
          </p:cNvSpPr>
          <p:nvPr/>
        </p:nvSpPr>
        <p:spPr>
          <a:xfrm>
            <a:off x="2124075" y="333375"/>
            <a:ext cx="6624638" cy="71913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tr-TR" sz="2400" b="1" u="sng" dirty="0" smtClean="0">
                <a:solidFill>
                  <a:srgbClr val="FF0000"/>
                </a:solidFill>
              </a:rPr>
              <a:t>LİSANS YERLEŞTİRME </a:t>
            </a:r>
            <a:r>
              <a:rPr lang="tr-TR" sz="2400" b="1" u="sng" smtClean="0">
                <a:solidFill>
                  <a:srgbClr val="FF0000"/>
                </a:solidFill>
              </a:rPr>
              <a:t>SINAVLARI (LYS) </a:t>
            </a:r>
            <a:r>
              <a:rPr lang="tr-TR" sz="2400" b="1" u="sng" dirty="0" smtClean="0">
                <a:solidFill>
                  <a:srgbClr val="FF0000"/>
                </a:solidFill>
              </a:rPr>
              <a:t>UYGULAMA ESASLARI</a:t>
            </a:r>
          </a:p>
        </p:txBody>
      </p:sp>
      <p:sp>
        <p:nvSpPr>
          <p:cNvPr id="142340"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FC1BE9-04E5-4254-BE98-94B385E1ADA0}"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2 İçerik Yer Tutucusu"/>
          <p:cNvSpPr>
            <a:spLocks noGrp="1"/>
          </p:cNvSpPr>
          <p:nvPr>
            <p:ph idx="1"/>
          </p:nvPr>
        </p:nvSpPr>
        <p:spPr>
          <a:xfrm>
            <a:off x="468313" y="1268413"/>
            <a:ext cx="8229600" cy="4752975"/>
          </a:xfrm>
        </p:spPr>
        <p:txBody>
          <a:bodyPr/>
          <a:lstStyle/>
          <a:p>
            <a:pPr>
              <a:buFont typeface="Wingdings" pitchFamily="2" charset="2"/>
              <a:buChar char="Ø"/>
            </a:pPr>
            <a:r>
              <a:rPr lang="tr-TR" sz="2200" b="1" smtClean="0"/>
              <a:t>Birden fazla testin bulunduğu LYS'lerde, testler arasında yapılan soru kitapçığı dağıtma/toplama işlemleri esnasında </a:t>
            </a:r>
            <a:r>
              <a:rPr lang="tr-TR" sz="2200" b="1" u="sng" smtClean="0">
                <a:solidFill>
                  <a:srgbClr val="FF0000"/>
                </a:solidFill>
              </a:rPr>
              <a:t>nedeni ne olursa olsun</a:t>
            </a:r>
            <a:r>
              <a:rPr lang="tr-TR" sz="2200" b="1" smtClean="0">
                <a:solidFill>
                  <a:srgbClr val="FF0000"/>
                </a:solidFill>
              </a:rPr>
              <a:t> </a:t>
            </a:r>
            <a:r>
              <a:rPr lang="tr-TR" sz="2200" b="1" smtClean="0"/>
              <a:t>adayların sınav salonundan çıkmalarına izin vermeyiniz.</a:t>
            </a:r>
          </a:p>
          <a:p>
            <a:pPr algn="just">
              <a:buFont typeface="Wingdings" pitchFamily="2" charset="2"/>
              <a:buChar char="Ø"/>
            </a:pPr>
            <a:r>
              <a:rPr lang="tr-TR" sz="2200" b="1" smtClean="0"/>
              <a:t>Sınav salonundan çıkmak için ısrar ederek sınav düzenini bozan adayların cevap kâğıtlarını kendilerinden alınız.</a:t>
            </a:r>
          </a:p>
          <a:p>
            <a:pPr algn="just">
              <a:buFont typeface="Wingdings" pitchFamily="2" charset="2"/>
              <a:buChar char="Ø"/>
            </a:pPr>
            <a:r>
              <a:rPr lang="tr-TR" sz="2200" b="1" smtClean="0"/>
              <a:t>Durumu Bina Sınav Sorumlusuna bildirerek adayları salondan çıkarınız.</a:t>
            </a:r>
          </a:p>
          <a:p>
            <a:pPr algn="just">
              <a:buFont typeface="Wingdings" pitchFamily="2" charset="2"/>
              <a:buChar char="Ø"/>
            </a:pPr>
            <a:r>
              <a:rPr lang="tr-TR" sz="2200" b="1" smtClean="0"/>
              <a:t>Bu adaylar  yasak süreler tamamlanıncaya kadar sınav binasında bekletilecektir.</a:t>
            </a:r>
          </a:p>
          <a:p>
            <a:pPr algn="just">
              <a:buFont typeface="Wingdings" pitchFamily="2" charset="2"/>
              <a:buChar char="Ø"/>
            </a:pPr>
            <a:r>
              <a:rPr lang="tr-TR" sz="2200" b="1" smtClean="0"/>
              <a:t>Salon Sınav Tutanağında durumu ayrıntılı olarak belirtiniz.</a:t>
            </a:r>
          </a:p>
          <a:p>
            <a:pPr algn="just">
              <a:buFont typeface="Wingdings" pitchFamily="2" charset="2"/>
              <a:buChar char="Ø"/>
            </a:pPr>
            <a:r>
              <a:rPr lang="tr-TR" sz="2200" b="1" smtClean="0"/>
              <a:t>Sınav salonundan çıkan bir adayı yeniden sınav salonuna kesinlikle almayınız.</a:t>
            </a:r>
          </a:p>
          <a:p>
            <a:pPr>
              <a:buFont typeface="Wingdings" pitchFamily="2" charset="2"/>
              <a:buChar char="Ø"/>
            </a:pPr>
            <a:endParaRPr lang="tr-TR" sz="2200" b="1" smtClean="0"/>
          </a:p>
        </p:txBody>
      </p:sp>
      <p:sp>
        <p:nvSpPr>
          <p:cNvPr id="143362" name="4 Slayt Numarası Yer Tutucusu"/>
          <p:cNvSpPr>
            <a:spLocks noGrp="1"/>
          </p:cNvSpPr>
          <p:nvPr>
            <p:ph type="sldNum" sz="quarter" idx="12"/>
          </p:nvPr>
        </p:nvSpPr>
        <p:spPr bwMode="auto">
          <a:xfrm>
            <a:off x="8027988" y="6480175"/>
            <a:ext cx="647700"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E2955BA2-DB35-4A7D-8F37-F2CCDE94CD15}" type="slidenum">
              <a:rPr lang="tr-TR">
                <a:cs typeface="Arial" charset="0"/>
              </a:rPr>
              <a:pPr fontAlgn="base">
                <a:spcBef>
                  <a:spcPct val="0"/>
                </a:spcBef>
                <a:spcAft>
                  <a:spcPct val="0"/>
                </a:spcAft>
              </a:pPr>
              <a:t>59</a:t>
            </a:fld>
            <a:endParaRPr lang="tr-TR">
              <a:cs typeface="Arial" charset="0"/>
            </a:endParaRPr>
          </a:p>
        </p:txBody>
      </p:sp>
      <p:sp>
        <p:nvSpPr>
          <p:cNvPr id="6" name="1 Başlık"/>
          <p:cNvSpPr txBox="1">
            <a:spLocks/>
          </p:cNvSpPr>
          <p:nvPr/>
        </p:nvSpPr>
        <p:spPr>
          <a:xfrm>
            <a:off x="2124075" y="333375"/>
            <a:ext cx="6624638" cy="71913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tr-TR" sz="2400" b="1" dirty="0" smtClean="0">
                <a:solidFill>
                  <a:srgbClr val="FF0000"/>
                </a:solidFill>
              </a:rPr>
              <a:t>LİSANS YERLEŞTİRME </a:t>
            </a:r>
            <a:r>
              <a:rPr lang="tr-TR" sz="2400" b="1" smtClean="0">
                <a:solidFill>
                  <a:srgbClr val="FF0000"/>
                </a:solidFill>
              </a:rPr>
              <a:t>SINAVLARI (LYS) </a:t>
            </a:r>
            <a:r>
              <a:rPr lang="tr-TR" sz="2400" b="1" dirty="0" smtClean="0">
                <a:solidFill>
                  <a:srgbClr val="FF0000"/>
                </a:solidFill>
              </a:rPr>
              <a:t>UYGULAMA ESASLARI</a:t>
            </a:r>
          </a:p>
        </p:txBody>
      </p:sp>
      <p:sp>
        <p:nvSpPr>
          <p:cNvPr id="143364"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730A2DB-95B5-4A6A-A536-22897C4C8021}"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2 İçerik Yer Tutucusu"/>
          <p:cNvSpPr>
            <a:spLocks noGrp="1"/>
          </p:cNvSpPr>
          <p:nvPr>
            <p:ph idx="1"/>
          </p:nvPr>
        </p:nvSpPr>
        <p:spPr>
          <a:xfrm>
            <a:off x="395288" y="1125538"/>
            <a:ext cx="8353425" cy="5040312"/>
          </a:xfrm>
        </p:spPr>
        <p:txBody>
          <a:bodyPr/>
          <a:lstStyle/>
          <a:p>
            <a:pPr algn="just">
              <a:buFont typeface="Wingdings" pitchFamily="2" charset="2"/>
              <a:buChar char="Ø"/>
            </a:pPr>
            <a:r>
              <a:rPr lang="tr-TR" sz="2400" b="1" smtClean="0">
                <a:ea typeface="ＭＳ Ｐゴシック" pitchFamily="34" charset="-128"/>
              </a:rPr>
              <a:t>Saate Entegre Kamera bulunduğu sınav salonlarında analoğ saat de bulunacaktır. Sınav başlamadan önce analog saati saate entegre kameranın digital saati ile uyumlu hale getiriniz ve sınav boyunca iki saatin uyumluluğunu kontrol ediniz. </a:t>
            </a:r>
          </a:p>
          <a:p>
            <a:pPr algn="just">
              <a:buFont typeface="Wingdings" pitchFamily="2" charset="2"/>
              <a:buChar char="Ø"/>
            </a:pPr>
            <a:endParaRPr lang="tr-TR" sz="2400" b="1" smtClean="0">
              <a:ea typeface="ＭＳ Ｐゴシック" pitchFamily="34" charset="-128"/>
            </a:endParaRPr>
          </a:p>
          <a:p>
            <a:pPr algn="just">
              <a:buFont typeface="Wingdings" pitchFamily="2" charset="2"/>
              <a:buChar char="Ø"/>
            </a:pPr>
            <a:endParaRPr lang="tr-TR" sz="2400" b="1" smtClean="0">
              <a:ea typeface="ＭＳ Ｐゴシック" pitchFamily="34" charset="-128"/>
            </a:endParaRPr>
          </a:p>
          <a:p>
            <a:pPr algn="just">
              <a:buFont typeface="Wingdings" pitchFamily="2" charset="2"/>
              <a:buChar char="Ø"/>
            </a:pPr>
            <a:endParaRPr lang="tr-TR" sz="2400" b="1" smtClean="0">
              <a:ea typeface="ＭＳ Ｐゴシック" pitchFamily="34" charset="-128"/>
            </a:endParaRPr>
          </a:p>
          <a:p>
            <a:pPr algn="just">
              <a:buFont typeface="Wingdings" pitchFamily="2" charset="2"/>
              <a:buChar char="Ø"/>
            </a:pPr>
            <a:endParaRPr lang="tr-TR" sz="2400" b="1" smtClean="0">
              <a:ea typeface="ＭＳ Ｐゴシック" pitchFamily="34" charset="-128"/>
            </a:endParaRPr>
          </a:p>
          <a:p>
            <a:pPr algn="just">
              <a:buFont typeface="Wingdings" pitchFamily="2" charset="2"/>
              <a:buChar char="Ø"/>
            </a:pPr>
            <a:endParaRPr lang="tr-TR" sz="2400" b="1" smtClean="0">
              <a:ea typeface="ＭＳ Ｐゴシック" pitchFamily="34" charset="-128"/>
            </a:endParaRPr>
          </a:p>
          <a:p>
            <a:pPr algn="just">
              <a:buFont typeface="Wingdings" pitchFamily="2" charset="2"/>
              <a:buChar char="Ø"/>
            </a:pPr>
            <a:r>
              <a:rPr lang="tr-TR" sz="2400" b="1" smtClean="0">
                <a:ea typeface="ＭＳ Ｐゴシック" pitchFamily="34" charset="-128"/>
              </a:rPr>
              <a:t>Olası elektirik kesintisi durumunda digital saat görünürlüğünü kaybedeceğinden analog saatin digital saat ile uyumu son derece önemlidir.</a:t>
            </a:r>
          </a:p>
        </p:txBody>
      </p:sp>
      <p:sp>
        <p:nvSpPr>
          <p:cNvPr id="6" name="1 Başlık"/>
          <p:cNvSpPr>
            <a:spLocks noGrp="1"/>
          </p:cNvSpPr>
          <p:nvPr>
            <p:ph type="title"/>
          </p:nvPr>
        </p:nvSpPr>
        <p:spPr>
          <a:xfrm>
            <a:off x="2051050" y="288925"/>
            <a:ext cx="6877050" cy="692150"/>
          </a:xfrm>
          <a:extLst/>
        </p:spPr>
        <p:txBody>
          <a:bodyPr rtlCol="0" anchor="t">
            <a:normAutofit/>
          </a:bodyPr>
          <a:lstStyle/>
          <a:p>
            <a:pPr algn="r" fontAlgn="auto">
              <a:spcAft>
                <a:spcPts val="0"/>
              </a:spcAft>
              <a:defRPr/>
            </a:pPr>
            <a:r>
              <a:rPr lang="tr-TR" sz="2800" b="1" u="sng" dirty="0" smtClean="0">
                <a:solidFill>
                  <a:srgbClr val="FF0000"/>
                </a:solidFill>
                <a:latin typeface="+mn-lt"/>
                <a:ea typeface="ＭＳ Ｐゴシック" pitchFamily="34" charset="-128"/>
              </a:rPr>
              <a:t>SALON BAŞKANI GÖREV VE YETKİLERİ</a:t>
            </a:r>
          </a:p>
        </p:txBody>
      </p:sp>
      <p:sp>
        <p:nvSpPr>
          <p:cNvPr id="45059" name="7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B224F7-2848-4672-ABA9-78FC494FF5D7}" type="slidenum">
              <a:rPr lang="tr-TR">
                <a:cs typeface="Arial" charset="0"/>
              </a:rPr>
              <a:pPr fontAlgn="base">
                <a:spcBef>
                  <a:spcPct val="0"/>
                </a:spcBef>
                <a:spcAft>
                  <a:spcPct val="0"/>
                </a:spcAft>
              </a:pPr>
              <a:t>6</a:t>
            </a:fld>
            <a:endParaRPr lang="tr-TR">
              <a:cs typeface="Arial" charset="0"/>
            </a:endParaRPr>
          </a:p>
        </p:txBody>
      </p:sp>
      <p:sp>
        <p:nvSpPr>
          <p:cNvPr id="45060" name="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705139-9CEF-45E9-9231-7EF469750FD8}" type="datetime1">
              <a:rPr lang="tr-TR">
                <a:cs typeface="Arial" charset="0"/>
              </a:rPr>
              <a:pPr fontAlgn="base">
                <a:spcBef>
                  <a:spcPct val="0"/>
                </a:spcBef>
                <a:spcAft>
                  <a:spcPct val="0"/>
                </a:spcAft>
              </a:pPr>
              <a:t>11.06.2013</a:t>
            </a:fld>
            <a:endParaRPr lang="tr-TR">
              <a:cs typeface="Arial" charset="0"/>
            </a:endParaRPr>
          </a:p>
        </p:txBody>
      </p:sp>
      <p:grpSp>
        <p:nvGrpSpPr>
          <p:cNvPr id="45061" name="Grup 9"/>
          <p:cNvGrpSpPr>
            <a:grpSpLocks/>
          </p:cNvGrpSpPr>
          <p:nvPr/>
        </p:nvGrpSpPr>
        <p:grpSpPr bwMode="auto">
          <a:xfrm>
            <a:off x="1042988" y="2708275"/>
            <a:ext cx="7389812" cy="2116138"/>
            <a:chOff x="1115616" y="4142497"/>
            <a:chExt cx="7389207" cy="2115066"/>
          </a:xfrm>
        </p:grpSpPr>
        <p:pic>
          <p:nvPicPr>
            <p:cNvPr id="45062" name="Picture 5"/>
            <p:cNvPicPr>
              <a:picLocks noChangeAspect="1" noChangeArrowheads="1"/>
            </p:cNvPicPr>
            <p:nvPr/>
          </p:nvPicPr>
          <p:blipFill>
            <a:blip r:embed="rId2"/>
            <a:srcRect/>
            <a:stretch>
              <a:fillRect/>
            </a:stretch>
          </p:blipFill>
          <p:spPr bwMode="auto">
            <a:xfrm>
              <a:off x="6012160" y="4142497"/>
              <a:ext cx="2492663" cy="2115065"/>
            </a:xfrm>
            <a:prstGeom prst="rect">
              <a:avLst/>
            </a:prstGeom>
            <a:noFill/>
            <a:ln w="9525">
              <a:noFill/>
              <a:miter lim="800000"/>
              <a:headEnd/>
              <a:tailEnd/>
            </a:ln>
          </p:spPr>
        </p:pic>
        <p:pic>
          <p:nvPicPr>
            <p:cNvPr id="45063" name="Picture 29"/>
            <p:cNvPicPr>
              <a:picLocks noChangeAspect="1" noChangeArrowheads="1"/>
            </p:cNvPicPr>
            <p:nvPr/>
          </p:nvPicPr>
          <p:blipFill>
            <a:blip r:embed="rId3"/>
            <a:srcRect/>
            <a:stretch>
              <a:fillRect/>
            </a:stretch>
          </p:blipFill>
          <p:spPr bwMode="auto">
            <a:xfrm>
              <a:off x="1115616" y="4142498"/>
              <a:ext cx="4735248" cy="2115065"/>
            </a:xfrm>
            <a:prstGeom prst="rect">
              <a:avLst/>
            </a:prstGeom>
            <a:noFill/>
            <a:ln w="9525">
              <a:noFill/>
              <a:miter lim="800000"/>
              <a:headEnd/>
              <a:tailEnd/>
            </a:ln>
          </p:spPr>
        </p:pic>
      </p:grpSp>
    </p:spTree>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stretch>
            <a:fillRect/>
          </a:stretch>
        </p:blipFill>
        <p:spPr>
          <a:xfrm>
            <a:off x="539750" y="1268413"/>
            <a:ext cx="8275638" cy="4752975"/>
          </a:xfrm>
        </p:spPr>
        <p:style>
          <a:lnRef idx="2">
            <a:schemeClr val="accent2"/>
          </a:lnRef>
          <a:fillRef idx="1">
            <a:schemeClr val="lt1"/>
          </a:fillRef>
          <a:effectRef idx="0">
            <a:schemeClr val="accent2"/>
          </a:effectRef>
          <a:fontRef idx="minor">
            <a:schemeClr val="dk1"/>
          </a:fontRef>
        </p:style>
      </p:pic>
      <p:sp>
        <p:nvSpPr>
          <p:cNvPr id="144386" name="5 Slayt Numarası Yer Tutucusu"/>
          <p:cNvSpPr>
            <a:spLocks noGrp="1"/>
          </p:cNvSpPr>
          <p:nvPr>
            <p:ph type="sldNum" sz="quarter" idx="12"/>
          </p:nvPr>
        </p:nvSpPr>
        <p:spPr bwMode="auto">
          <a:xfrm>
            <a:off x="8027988" y="6480175"/>
            <a:ext cx="647700"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F0D6CF4A-EB06-4CC3-B78A-C41C81016916}" type="slidenum">
              <a:rPr lang="tr-TR">
                <a:cs typeface="Arial" charset="0"/>
              </a:rPr>
              <a:pPr fontAlgn="base">
                <a:spcBef>
                  <a:spcPct val="0"/>
                </a:spcBef>
                <a:spcAft>
                  <a:spcPct val="0"/>
                </a:spcAft>
              </a:pPr>
              <a:t>60</a:t>
            </a:fld>
            <a:endParaRPr lang="tr-TR">
              <a:cs typeface="Arial" charset="0"/>
            </a:endParaRPr>
          </a:p>
        </p:txBody>
      </p:sp>
      <p:sp>
        <p:nvSpPr>
          <p:cNvPr id="7" name="1 Başlık"/>
          <p:cNvSpPr txBox="1">
            <a:spLocks/>
          </p:cNvSpPr>
          <p:nvPr/>
        </p:nvSpPr>
        <p:spPr>
          <a:xfrm>
            <a:off x="2124075" y="333375"/>
            <a:ext cx="6624638" cy="71913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tr-TR" sz="2400" b="1" dirty="0" smtClean="0">
                <a:solidFill>
                  <a:srgbClr val="FF0000"/>
                </a:solidFill>
              </a:rPr>
              <a:t>LİSANS YERLEŞTİRME </a:t>
            </a:r>
            <a:r>
              <a:rPr lang="tr-TR" sz="2400" b="1" smtClean="0">
                <a:solidFill>
                  <a:srgbClr val="FF0000"/>
                </a:solidFill>
              </a:rPr>
              <a:t>SINAVLARI (LYS) </a:t>
            </a:r>
            <a:r>
              <a:rPr lang="tr-TR" sz="2400" b="1" dirty="0" smtClean="0">
                <a:solidFill>
                  <a:srgbClr val="FF0000"/>
                </a:solidFill>
              </a:rPr>
              <a:t>UYGULAMA ESASLARI</a:t>
            </a:r>
          </a:p>
        </p:txBody>
      </p:sp>
      <p:sp>
        <p:nvSpPr>
          <p:cNvPr id="144388"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3E4576-CE5B-44BE-9595-90C642AF300D}"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çerik Yer Tutucusu 2"/>
          <p:cNvSpPr>
            <a:spLocks noGrp="1"/>
          </p:cNvSpPr>
          <p:nvPr>
            <p:ph idx="1"/>
          </p:nvPr>
        </p:nvSpPr>
        <p:spPr>
          <a:xfrm>
            <a:off x="622300" y="1052513"/>
            <a:ext cx="7981950" cy="936625"/>
          </a:xfrm>
        </p:spPr>
        <p:txBody>
          <a:bodyPr rtlCol="0">
            <a:noAutofit/>
          </a:bodyPr>
          <a:lstStyle/>
          <a:p>
            <a:pPr fontAlgn="auto">
              <a:spcAft>
                <a:spcPts val="0"/>
              </a:spcAft>
              <a:buFont typeface="Wingdings" pitchFamily="2" charset="2"/>
              <a:buChar char="Ø"/>
              <a:defRPr/>
            </a:pPr>
            <a:r>
              <a:rPr lang="tr-TR" sz="2400" b="1" u="sng" dirty="0" smtClean="0">
                <a:solidFill>
                  <a:srgbClr val="FF0000"/>
                </a:solidFill>
              </a:rPr>
              <a:t>KAREKOD Etiket Uygulaması:</a:t>
            </a:r>
            <a:endParaRPr lang="tr-TR" sz="2400" b="1" dirty="0"/>
          </a:p>
          <a:p>
            <a:pPr marL="0" indent="0" fontAlgn="auto">
              <a:spcAft>
                <a:spcPts val="0"/>
              </a:spcAft>
              <a:buFont typeface="Arial" pitchFamily="34" charset="0"/>
              <a:buNone/>
              <a:defRPr/>
            </a:pPr>
            <a:r>
              <a:rPr lang="tr-TR" sz="2400" b="1" dirty="0" err="1" smtClean="0"/>
              <a:t>GİS’te</a:t>
            </a:r>
            <a:r>
              <a:rPr lang="tr-TR" sz="2400" b="1" dirty="0" smtClean="0"/>
              <a:t> </a:t>
            </a:r>
            <a:r>
              <a:rPr lang="tr-TR" sz="2400" b="1" dirty="0" err="1" smtClean="0"/>
              <a:t>varolan</a:t>
            </a:r>
            <a:r>
              <a:rPr lang="tr-TR" sz="2400" b="1" dirty="0" smtClean="0"/>
              <a:t> animasyonu mutlaka izleyiniz</a:t>
            </a:r>
          </a:p>
          <a:p>
            <a:pPr marL="0" indent="0" fontAlgn="auto">
              <a:spcAft>
                <a:spcPts val="0"/>
              </a:spcAft>
              <a:buFont typeface="Arial" pitchFamily="34" charset="0"/>
              <a:buNone/>
              <a:defRPr/>
            </a:pPr>
            <a:endParaRPr lang="tr-TR" sz="2400" b="1" dirty="0" smtClean="0">
              <a:solidFill>
                <a:srgbClr val="FF0000"/>
              </a:solidFill>
            </a:endParaRPr>
          </a:p>
        </p:txBody>
      </p:sp>
      <p:sp>
        <p:nvSpPr>
          <p:cNvPr id="14" name="Başlık 1"/>
          <p:cNvSpPr txBox="1">
            <a:spLocks/>
          </p:cNvSpPr>
          <p:nvPr/>
        </p:nvSpPr>
        <p:spPr>
          <a:xfrm>
            <a:off x="2700338" y="333375"/>
            <a:ext cx="6210300" cy="719138"/>
          </a:xfrm>
          <a:prstGeom prst="rect">
            <a:avLst/>
          </a:prstGeom>
        </p:spPr>
        <p:txBody>
          <a:bodyPr/>
          <a:lstStyle>
            <a:lvl1pPr algn="ctr" defTabSz="914400" rtl="0" eaLnBrk="1" latinLnBrk="0" hangingPunct="1">
              <a:spcBef>
                <a:spcPct val="0"/>
              </a:spcBef>
              <a:buNone/>
              <a:defRPr sz="2400" kern="1200">
                <a:solidFill>
                  <a:schemeClr val="tx1"/>
                </a:solidFill>
                <a:latin typeface="+mj-lt"/>
                <a:ea typeface="+mj-ea"/>
                <a:cs typeface="+mj-cs"/>
              </a:defRPr>
            </a:lvl1pPr>
          </a:lstStyle>
          <a:p>
            <a:pPr algn="r" fontAlgn="auto">
              <a:spcAft>
                <a:spcPts val="0"/>
              </a:spcAft>
              <a:defRPr/>
            </a:pPr>
            <a:r>
              <a:rPr lang="tr-TR" sz="2800" b="1" u="sng" dirty="0" smtClean="0">
                <a:solidFill>
                  <a:srgbClr val="FF0000"/>
                </a:solidFill>
                <a:latin typeface="+mn-lt"/>
              </a:rPr>
              <a:t>YENİ SINAV GÜVENLİĞİ UYGULAMALARI</a:t>
            </a:r>
          </a:p>
        </p:txBody>
      </p:sp>
      <p:pic>
        <p:nvPicPr>
          <p:cNvPr id="15" name="Picture 5" descr="C:\Users\mehmetali.yildiz\AppData\Local\Microsoft\Windows\Temporary Internet Files\Content.Outlook\P8XP68T1\once.jpg"/>
          <p:cNvPicPr>
            <a:picLocks noChangeAspect="1" noChangeArrowheads="1"/>
          </p:cNvPicPr>
          <p:nvPr/>
        </p:nvPicPr>
        <p:blipFill>
          <a:blip r:embed="rId2"/>
          <a:srcRect/>
          <a:stretch>
            <a:fillRect/>
          </a:stretch>
        </p:blipFill>
        <p:spPr bwMode="auto">
          <a:xfrm>
            <a:off x="827088" y="1989138"/>
            <a:ext cx="7777162" cy="4186237"/>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pic>
      <p:sp>
        <p:nvSpPr>
          <p:cNvPr id="146436" name="5 Slayt Numarası Yer Tutucusu"/>
          <p:cNvSpPr>
            <a:spLocks noGrp="1"/>
          </p:cNvSpPr>
          <p:nvPr>
            <p:ph type="sldNum" sz="quarter" idx="12"/>
          </p:nvPr>
        </p:nvSpPr>
        <p:spPr bwMode="auto">
          <a:xfrm>
            <a:off x="8101013" y="6480175"/>
            <a:ext cx="5746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B81797F-3F54-46B6-BA12-5FB563A3A18E}" type="slidenum">
              <a:rPr lang="tr-TR">
                <a:cs typeface="Arial" charset="0"/>
              </a:rPr>
              <a:pPr fontAlgn="base">
                <a:spcBef>
                  <a:spcPct val="0"/>
                </a:spcBef>
                <a:spcAft>
                  <a:spcPct val="0"/>
                </a:spcAft>
              </a:pPr>
              <a:t>61</a:t>
            </a:fld>
            <a:endParaRPr lang="tr-TR">
              <a:cs typeface="Arial" charset="0"/>
            </a:endParaRPr>
          </a:p>
        </p:txBody>
      </p:sp>
      <p:sp>
        <p:nvSpPr>
          <p:cNvPr id="146437"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F467C1-FE8D-41D2-AACE-69473F07806F}"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çerik Yer Tutucusu 2"/>
          <p:cNvSpPr>
            <a:spLocks noGrp="1"/>
          </p:cNvSpPr>
          <p:nvPr>
            <p:ph idx="1"/>
          </p:nvPr>
        </p:nvSpPr>
        <p:spPr>
          <a:xfrm>
            <a:off x="395288" y="1196975"/>
            <a:ext cx="8515350" cy="1152525"/>
          </a:xfrm>
        </p:spPr>
        <p:txBody>
          <a:bodyPr rtlCol="0">
            <a:noAutofit/>
          </a:bodyPr>
          <a:lstStyle/>
          <a:p>
            <a:pPr fontAlgn="auto">
              <a:spcAft>
                <a:spcPts val="0"/>
              </a:spcAft>
              <a:buFont typeface="Wingdings" pitchFamily="2" charset="2"/>
              <a:buChar char="Ø"/>
              <a:defRPr/>
            </a:pPr>
            <a:r>
              <a:rPr lang="tr-TR" sz="2400" b="1" u="sng" dirty="0" smtClean="0">
                <a:solidFill>
                  <a:srgbClr val="FF0000"/>
                </a:solidFill>
              </a:rPr>
              <a:t>Saate Entegre Kamera Uygulaması:</a:t>
            </a:r>
          </a:p>
          <a:p>
            <a:pPr marL="0" indent="0" fontAlgn="auto">
              <a:spcAft>
                <a:spcPts val="0"/>
              </a:spcAft>
              <a:buFont typeface="Arial" pitchFamily="34" charset="0"/>
              <a:buNone/>
              <a:defRPr/>
            </a:pPr>
            <a:r>
              <a:rPr lang="tr-TR" sz="2400" b="1" dirty="0" smtClean="0"/>
              <a:t>Saate Entegre Kamera ile Analog Saatin Aynı zamanı göstermesine dikkat ediniz</a:t>
            </a:r>
          </a:p>
          <a:p>
            <a:pPr marL="0" indent="0" fontAlgn="auto">
              <a:spcAft>
                <a:spcPts val="0"/>
              </a:spcAft>
              <a:buFont typeface="Arial" pitchFamily="34" charset="0"/>
              <a:buNone/>
              <a:defRPr/>
            </a:pPr>
            <a:endParaRPr lang="tr-TR" sz="2400" b="1" u="sng" dirty="0" smtClean="0">
              <a:solidFill>
                <a:srgbClr val="FF0000"/>
              </a:solidFill>
            </a:endParaRPr>
          </a:p>
        </p:txBody>
      </p:sp>
      <p:sp>
        <p:nvSpPr>
          <p:cNvPr id="14" name="Başlık 1"/>
          <p:cNvSpPr txBox="1">
            <a:spLocks/>
          </p:cNvSpPr>
          <p:nvPr/>
        </p:nvSpPr>
        <p:spPr>
          <a:xfrm>
            <a:off x="2700338" y="333375"/>
            <a:ext cx="6210300" cy="719138"/>
          </a:xfrm>
          <a:prstGeom prst="rect">
            <a:avLst/>
          </a:prstGeom>
        </p:spPr>
        <p:txBody>
          <a:bodyPr/>
          <a:lstStyle>
            <a:lvl1pPr algn="ctr" defTabSz="914400" rtl="0" eaLnBrk="1" latinLnBrk="0" hangingPunct="1">
              <a:spcBef>
                <a:spcPct val="0"/>
              </a:spcBef>
              <a:buNone/>
              <a:defRPr sz="2400" kern="1200">
                <a:solidFill>
                  <a:schemeClr val="tx1"/>
                </a:solidFill>
                <a:latin typeface="+mj-lt"/>
                <a:ea typeface="+mj-ea"/>
                <a:cs typeface="+mj-cs"/>
              </a:defRPr>
            </a:lvl1pPr>
          </a:lstStyle>
          <a:p>
            <a:pPr algn="r" fontAlgn="auto">
              <a:spcAft>
                <a:spcPts val="0"/>
              </a:spcAft>
              <a:defRPr/>
            </a:pPr>
            <a:r>
              <a:rPr lang="tr-TR" sz="2800" b="1" u="sng" dirty="0" smtClean="0">
                <a:solidFill>
                  <a:srgbClr val="FF0000"/>
                </a:solidFill>
                <a:latin typeface="+mn-lt"/>
              </a:rPr>
              <a:t>YENİ SINAV GÜVENLİĞİ UYGULAMALARI</a:t>
            </a:r>
          </a:p>
        </p:txBody>
      </p:sp>
      <p:sp>
        <p:nvSpPr>
          <p:cNvPr id="147459" name="7 Slayt Numarası Yer Tutucusu"/>
          <p:cNvSpPr>
            <a:spLocks noGrp="1"/>
          </p:cNvSpPr>
          <p:nvPr>
            <p:ph type="sldNum" sz="quarter" idx="12"/>
          </p:nvPr>
        </p:nvSpPr>
        <p:spPr bwMode="auto">
          <a:xfrm>
            <a:off x="8101013" y="6480175"/>
            <a:ext cx="5746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A9BD5FFC-87AE-4DFA-99E4-3E1D22469385}" type="slidenum">
              <a:rPr lang="tr-TR">
                <a:cs typeface="Arial" charset="0"/>
              </a:rPr>
              <a:pPr fontAlgn="base">
                <a:spcBef>
                  <a:spcPct val="0"/>
                </a:spcBef>
                <a:spcAft>
                  <a:spcPct val="0"/>
                </a:spcAft>
              </a:pPr>
              <a:t>62</a:t>
            </a:fld>
            <a:endParaRPr lang="tr-TR">
              <a:cs typeface="Arial" charset="0"/>
            </a:endParaRPr>
          </a:p>
        </p:txBody>
      </p:sp>
      <p:sp>
        <p:nvSpPr>
          <p:cNvPr id="147460" name="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397FFEF-AA97-469C-86AD-A8CC4B2BCB8F}" type="datetime1">
              <a:rPr lang="tr-TR">
                <a:cs typeface="Arial" charset="0"/>
              </a:rPr>
              <a:pPr fontAlgn="base">
                <a:spcBef>
                  <a:spcPct val="0"/>
                </a:spcBef>
                <a:spcAft>
                  <a:spcPct val="0"/>
                </a:spcAft>
              </a:pPr>
              <a:t>11.06.2013</a:t>
            </a:fld>
            <a:endParaRPr lang="tr-TR">
              <a:cs typeface="Arial" charset="0"/>
            </a:endParaRPr>
          </a:p>
        </p:txBody>
      </p:sp>
      <p:grpSp>
        <p:nvGrpSpPr>
          <p:cNvPr id="147461" name="Grup 9"/>
          <p:cNvGrpSpPr>
            <a:grpSpLocks/>
          </p:cNvGrpSpPr>
          <p:nvPr/>
        </p:nvGrpSpPr>
        <p:grpSpPr bwMode="auto">
          <a:xfrm>
            <a:off x="900113" y="2636838"/>
            <a:ext cx="7388225" cy="2114550"/>
            <a:chOff x="1115616" y="4142497"/>
            <a:chExt cx="7389207" cy="2115066"/>
          </a:xfrm>
        </p:grpSpPr>
        <p:pic>
          <p:nvPicPr>
            <p:cNvPr id="147462" name="Picture 5"/>
            <p:cNvPicPr>
              <a:picLocks noChangeAspect="1" noChangeArrowheads="1"/>
            </p:cNvPicPr>
            <p:nvPr/>
          </p:nvPicPr>
          <p:blipFill>
            <a:blip r:embed="rId2"/>
            <a:srcRect/>
            <a:stretch>
              <a:fillRect/>
            </a:stretch>
          </p:blipFill>
          <p:spPr bwMode="auto">
            <a:xfrm>
              <a:off x="6012160" y="4142497"/>
              <a:ext cx="2492663" cy="2115065"/>
            </a:xfrm>
            <a:prstGeom prst="rect">
              <a:avLst/>
            </a:prstGeom>
            <a:noFill/>
            <a:ln w="9525">
              <a:noFill/>
              <a:miter lim="800000"/>
              <a:headEnd/>
              <a:tailEnd/>
            </a:ln>
          </p:spPr>
        </p:pic>
        <p:pic>
          <p:nvPicPr>
            <p:cNvPr id="147463" name="Picture 29"/>
            <p:cNvPicPr>
              <a:picLocks noChangeAspect="1" noChangeArrowheads="1"/>
            </p:cNvPicPr>
            <p:nvPr/>
          </p:nvPicPr>
          <p:blipFill>
            <a:blip r:embed="rId3"/>
            <a:srcRect/>
            <a:stretch>
              <a:fillRect/>
            </a:stretch>
          </p:blipFill>
          <p:spPr bwMode="auto">
            <a:xfrm>
              <a:off x="1115616" y="4142498"/>
              <a:ext cx="4735248" cy="2115065"/>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288" y="1268413"/>
            <a:ext cx="8229600" cy="4752975"/>
          </a:xfrm>
        </p:spPr>
        <p:style>
          <a:lnRef idx="2">
            <a:schemeClr val="accent2"/>
          </a:lnRef>
          <a:fillRef idx="1">
            <a:schemeClr val="lt1"/>
          </a:fillRef>
          <a:effectRef idx="0">
            <a:schemeClr val="accent2"/>
          </a:effectRef>
          <a:fontRef idx="minor">
            <a:schemeClr val="dk1"/>
          </a:fontRef>
        </p:style>
        <p:txBody>
          <a:bodyPr rtlCol="0">
            <a:normAutofit lnSpcReduction="10000"/>
          </a:bodyPr>
          <a:lstStyle/>
          <a:p>
            <a:pPr algn="just" fontAlgn="auto">
              <a:spcAft>
                <a:spcPts val="0"/>
              </a:spcAft>
              <a:buFont typeface="Wingdings" pitchFamily="2" charset="2"/>
              <a:buChar char="Ø"/>
              <a:defRPr/>
            </a:pPr>
            <a:r>
              <a:rPr lang="tr-TR" sz="2400" b="1" dirty="0" smtClean="0">
                <a:solidFill>
                  <a:srgbClr val="FF0000"/>
                </a:solidFill>
                <a:ea typeface="ＭＳ Ｐゴシック" charset="-128"/>
              </a:rPr>
              <a:t>Kamuoyunda oluşturulan negatif algı göz önüne alınarak adaya erişen </a:t>
            </a:r>
            <a:r>
              <a:rPr lang="tr-TR" sz="2400" b="1" dirty="0" smtClean="0">
                <a:ea typeface="ＭＳ Ｐゴシック" charset="-128"/>
              </a:rPr>
              <a:t>soru kitapçığı üzerinde adaya ait bilgilerin olmadığı, </a:t>
            </a:r>
            <a:r>
              <a:rPr lang="tr-TR" sz="2400" b="1" i="1" u="sng" dirty="0" smtClean="0">
                <a:solidFill>
                  <a:srgbClr val="FF0000"/>
                </a:solidFill>
                <a:ea typeface="ＭＳ Ｐゴシック" charset="-128"/>
                <a:cs typeface="Times New Roman" pitchFamily="18" charset="0"/>
              </a:rPr>
              <a:t>her adaya farklı soru kitapçığı </a:t>
            </a:r>
            <a:r>
              <a:rPr lang="tr-TR" sz="2400" b="1" i="1" dirty="0" smtClean="0">
                <a:ea typeface="ＭＳ Ｐゴシック" charset="-128"/>
              </a:rPr>
              <a:t>verilecek</a:t>
            </a:r>
            <a:r>
              <a:rPr lang="tr-TR" sz="2400" b="1" dirty="0" smtClean="0">
                <a:ea typeface="ＭＳ Ｐゴシック" charset="-128"/>
              </a:rPr>
              <a:t>.</a:t>
            </a:r>
          </a:p>
          <a:p>
            <a:pPr algn="just" fontAlgn="auto">
              <a:spcAft>
                <a:spcPts val="0"/>
              </a:spcAft>
              <a:buFont typeface="Wingdings" pitchFamily="2" charset="2"/>
              <a:buChar char="Ø"/>
              <a:defRPr/>
            </a:pPr>
            <a:endParaRPr lang="tr-TR" sz="2400" b="1" dirty="0" smtClean="0">
              <a:ea typeface="ＭＳ Ｐゴシック" charset="-128"/>
            </a:endParaRPr>
          </a:p>
          <a:p>
            <a:pPr algn="just" fontAlgn="auto">
              <a:spcAft>
                <a:spcPts val="0"/>
              </a:spcAft>
              <a:buFont typeface="Wingdings" pitchFamily="2" charset="2"/>
              <a:buChar char="Ø"/>
              <a:defRPr/>
            </a:pPr>
            <a:r>
              <a:rPr lang="tr-TR" sz="2400" b="1" dirty="0" smtClean="0">
                <a:ea typeface="ＭＳ Ｐゴシック" charset="-128"/>
              </a:rPr>
              <a:t>Bu uygulamada yine tüm adaylara aynı sorular sorulmasına rağmen, soruların sırası ve cevap seçeneklerinin sıralaması her aday için farklı olacaktır.</a:t>
            </a:r>
          </a:p>
          <a:p>
            <a:pPr algn="just" fontAlgn="auto">
              <a:spcAft>
                <a:spcPts val="0"/>
              </a:spcAft>
              <a:buFont typeface="Wingdings" pitchFamily="2" charset="2"/>
              <a:buChar char="Ø"/>
              <a:defRPr/>
            </a:pPr>
            <a:endParaRPr lang="tr-TR" sz="2400" b="1" dirty="0" smtClean="0"/>
          </a:p>
          <a:p>
            <a:pPr algn="just" fontAlgn="auto">
              <a:spcAft>
                <a:spcPts val="0"/>
              </a:spcAft>
              <a:buFont typeface="Wingdings" pitchFamily="2" charset="2"/>
              <a:buChar char="Ø"/>
              <a:defRPr/>
            </a:pPr>
            <a:r>
              <a:rPr lang="tr-TR" sz="2400" b="1" dirty="0" smtClean="0"/>
              <a:t>Soru kitapçıkları adaylara rastgele bir şekilde dağıtılacaktır.</a:t>
            </a:r>
          </a:p>
          <a:p>
            <a:pPr algn="just" fontAlgn="auto">
              <a:spcAft>
                <a:spcPts val="0"/>
              </a:spcAft>
              <a:buFont typeface="Wingdings" pitchFamily="2" charset="2"/>
              <a:buChar char="Ø"/>
              <a:defRPr/>
            </a:pPr>
            <a:endParaRPr lang="tr-TR" sz="2400" b="1" dirty="0" smtClean="0"/>
          </a:p>
          <a:p>
            <a:pPr algn="just" fontAlgn="auto">
              <a:spcAft>
                <a:spcPts val="0"/>
              </a:spcAft>
              <a:buFont typeface="Wingdings" pitchFamily="2" charset="2"/>
              <a:buChar char="Ø"/>
              <a:defRPr/>
            </a:pPr>
            <a:r>
              <a:rPr lang="tr-TR" sz="2400" b="1" dirty="0" smtClean="0"/>
              <a:t>Cevap kağıtlarının üzerinde adayın fotoğrafı ve kimlik bilgileri bulunacaktır. </a:t>
            </a:r>
          </a:p>
        </p:txBody>
      </p:sp>
      <p:sp>
        <p:nvSpPr>
          <p:cNvPr id="9" name="Başlık 1"/>
          <p:cNvSpPr txBox="1">
            <a:spLocks/>
          </p:cNvSpPr>
          <p:nvPr/>
        </p:nvSpPr>
        <p:spPr>
          <a:xfrm>
            <a:off x="2411413" y="292100"/>
            <a:ext cx="6211887" cy="720725"/>
          </a:xfrm>
          <a:prstGeom prst="rect">
            <a:avLst/>
          </a:prstGeom>
        </p:spPr>
        <p:txBody>
          <a:bodyPr/>
          <a:lstStyle>
            <a:lvl1pPr algn="ctr" defTabSz="914400" rtl="0" eaLnBrk="1" latinLnBrk="0" hangingPunct="1">
              <a:spcBef>
                <a:spcPct val="0"/>
              </a:spcBef>
              <a:buNone/>
              <a:defRPr sz="2400" kern="1200">
                <a:solidFill>
                  <a:schemeClr val="tx1"/>
                </a:solidFill>
                <a:latin typeface="+mj-lt"/>
                <a:ea typeface="+mj-ea"/>
                <a:cs typeface="+mj-cs"/>
              </a:defRPr>
            </a:lvl1pPr>
          </a:lstStyle>
          <a:p>
            <a:pPr algn="r" fontAlgn="auto">
              <a:spcAft>
                <a:spcPts val="0"/>
              </a:spcAft>
              <a:defRPr/>
            </a:pPr>
            <a:r>
              <a:rPr lang="tr-TR" sz="2800" b="1" u="sng" dirty="0" smtClean="0">
                <a:solidFill>
                  <a:srgbClr val="FF0000"/>
                </a:solidFill>
                <a:latin typeface="+mn-lt"/>
              </a:rPr>
              <a:t>HER ADAYA FARKLI SORU KİTAPCIĞI</a:t>
            </a:r>
          </a:p>
        </p:txBody>
      </p:sp>
      <p:sp>
        <p:nvSpPr>
          <p:cNvPr id="152579" name="4 Slayt Numarası Yer Tutucusu"/>
          <p:cNvSpPr>
            <a:spLocks noGrp="1"/>
          </p:cNvSpPr>
          <p:nvPr>
            <p:ph type="sldNum" sz="quarter" idx="12"/>
          </p:nvPr>
        </p:nvSpPr>
        <p:spPr bwMode="auto">
          <a:xfrm>
            <a:off x="7956550" y="6453188"/>
            <a:ext cx="719138" cy="35083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07F6D8A-9198-4FF8-ACB4-01AA465A02DE}" type="slidenum">
              <a:rPr lang="tr-TR">
                <a:cs typeface="Arial" charset="0"/>
              </a:rPr>
              <a:pPr fontAlgn="base">
                <a:spcBef>
                  <a:spcPct val="0"/>
                </a:spcBef>
                <a:spcAft>
                  <a:spcPct val="0"/>
                </a:spcAft>
              </a:pPr>
              <a:t>63</a:t>
            </a:fld>
            <a:endParaRPr lang="tr-TR">
              <a:cs typeface="Arial" charset="0"/>
            </a:endParaRPr>
          </a:p>
        </p:txBody>
      </p:sp>
      <p:sp>
        <p:nvSpPr>
          <p:cNvPr id="152580"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D6DADBD-F1BD-47F1-B197-222401DEFAE0}"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63" y="1714500"/>
            <a:ext cx="8229600" cy="2651125"/>
          </a:xfrm>
          <a:solidFill>
            <a:srgbClr val="FFFF00"/>
          </a:solidFill>
          <a:ln>
            <a:solidFill>
              <a:srgbClr val="C00000"/>
            </a:solidFill>
          </a:ln>
        </p:spPr>
        <p:style>
          <a:lnRef idx="2">
            <a:schemeClr val="accent2"/>
          </a:lnRef>
          <a:fillRef idx="1">
            <a:schemeClr val="lt1"/>
          </a:fillRef>
          <a:effectRef idx="0">
            <a:schemeClr val="accent2"/>
          </a:effectRef>
          <a:fontRef idx="minor">
            <a:schemeClr val="dk1"/>
          </a:fontRef>
        </p:style>
        <p:txBody>
          <a:bodyPr rtlCol="0">
            <a:normAutofit lnSpcReduction="10000"/>
          </a:bodyPr>
          <a:lstStyle/>
          <a:p>
            <a:pPr algn="ctr" fontAlgn="auto">
              <a:spcAft>
                <a:spcPts val="0"/>
              </a:spcAft>
              <a:buFont typeface="Arial" pitchFamily="34" charset="0"/>
              <a:buNone/>
              <a:defRPr/>
            </a:pPr>
            <a:r>
              <a:rPr lang="tr-TR" sz="2800" b="1" i="1" u="sng" dirty="0" smtClean="0">
                <a:solidFill>
                  <a:schemeClr val="tx1"/>
                </a:solidFill>
              </a:rPr>
              <a:t>ADAYLAR SORU KİTAPÇIK NUMARASINI CEVAP KAĞITLARINA KODLAMAK ZORUNDADIR.</a:t>
            </a:r>
          </a:p>
          <a:p>
            <a:pPr algn="ctr" fontAlgn="auto">
              <a:spcAft>
                <a:spcPts val="0"/>
              </a:spcAft>
              <a:buFont typeface="Arial" pitchFamily="34" charset="0"/>
              <a:buNone/>
              <a:defRPr/>
            </a:pPr>
            <a:endParaRPr lang="tr-TR" sz="2800" b="1" i="1" u="sng" dirty="0" smtClean="0">
              <a:solidFill>
                <a:schemeClr val="tx1"/>
              </a:solidFill>
            </a:endParaRPr>
          </a:p>
          <a:p>
            <a:pPr algn="ctr" fontAlgn="auto">
              <a:spcAft>
                <a:spcPts val="0"/>
              </a:spcAft>
              <a:buFont typeface="Arial" pitchFamily="34" charset="0"/>
              <a:buNone/>
              <a:defRPr/>
            </a:pPr>
            <a:r>
              <a:rPr lang="tr-TR" sz="2800" b="1" i="1" u="sng" dirty="0" smtClean="0">
                <a:solidFill>
                  <a:schemeClr val="tx1"/>
                </a:solidFill>
              </a:rPr>
              <a:t>SORU KİTAPÇIK NUMARASININ KODLANMAMASININ VEYA YANLIŞ KODLANMASININ SORUMLULUĞU ADAYA AİTTİR.</a:t>
            </a:r>
            <a:endParaRPr lang="tr-TR" sz="2800" b="1" i="1" u="sng" dirty="0">
              <a:solidFill>
                <a:schemeClr val="tx1"/>
              </a:solidFill>
            </a:endParaRPr>
          </a:p>
        </p:txBody>
      </p:sp>
      <p:sp>
        <p:nvSpPr>
          <p:cNvPr id="9" name="Başlık 1"/>
          <p:cNvSpPr txBox="1">
            <a:spLocks/>
          </p:cNvSpPr>
          <p:nvPr/>
        </p:nvSpPr>
        <p:spPr>
          <a:xfrm>
            <a:off x="2627313" y="260350"/>
            <a:ext cx="6211887" cy="720725"/>
          </a:xfrm>
          <a:prstGeom prst="rect">
            <a:avLst/>
          </a:prstGeom>
        </p:spPr>
        <p:txBody>
          <a:bodyPr/>
          <a:lstStyle>
            <a:lvl1pPr algn="ctr" defTabSz="914400" rtl="0" eaLnBrk="1" latinLnBrk="0" hangingPunct="1">
              <a:spcBef>
                <a:spcPct val="0"/>
              </a:spcBef>
              <a:buNone/>
              <a:defRPr sz="2400" kern="1200">
                <a:solidFill>
                  <a:schemeClr val="tx1"/>
                </a:solidFill>
                <a:latin typeface="+mj-lt"/>
                <a:ea typeface="+mj-ea"/>
                <a:cs typeface="+mj-cs"/>
              </a:defRPr>
            </a:lvl1pPr>
          </a:lstStyle>
          <a:p>
            <a:pPr algn="r" fontAlgn="auto">
              <a:spcAft>
                <a:spcPts val="0"/>
              </a:spcAft>
              <a:defRPr/>
            </a:pPr>
            <a:r>
              <a:rPr lang="tr-TR" sz="2800" b="1" u="sng" dirty="0" smtClean="0">
                <a:solidFill>
                  <a:srgbClr val="FF0000"/>
                </a:solidFill>
                <a:latin typeface="+mn-lt"/>
              </a:rPr>
              <a:t>HER ADAYA FARKLI SORU KİTAPCIĞI</a:t>
            </a:r>
          </a:p>
        </p:txBody>
      </p:sp>
      <p:sp>
        <p:nvSpPr>
          <p:cNvPr id="153603" name="4 Slayt Numarası Yer Tutucusu"/>
          <p:cNvSpPr>
            <a:spLocks noGrp="1"/>
          </p:cNvSpPr>
          <p:nvPr>
            <p:ph type="sldNum" sz="quarter" idx="12"/>
          </p:nvPr>
        </p:nvSpPr>
        <p:spPr bwMode="auto">
          <a:xfrm>
            <a:off x="7956550" y="6453188"/>
            <a:ext cx="719138" cy="35083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44D97A1-9030-44B7-AF4B-35DB0DA094D5}" type="slidenum">
              <a:rPr lang="tr-TR">
                <a:cs typeface="Arial" charset="0"/>
              </a:rPr>
              <a:pPr fontAlgn="base">
                <a:spcBef>
                  <a:spcPct val="0"/>
                </a:spcBef>
                <a:spcAft>
                  <a:spcPct val="0"/>
                </a:spcAft>
              </a:pPr>
              <a:t>64</a:t>
            </a:fld>
            <a:endParaRPr lang="tr-TR">
              <a:cs typeface="Arial" charset="0"/>
            </a:endParaRPr>
          </a:p>
        </p:txBody>
      </p:sp>
      <p:sp>
        <p:nvSpPr>
          <p:cNvPr id="153604"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738608-FDF2-4494-BE87-FF07E9722A17}"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600200"/>
            <a:ext cx="8229600" cy="3268663"/>
          </a:xfrm>
          <a:solidFill>
            <a:srgbClr val="FFFF00"/>
          </a:solidFill>
        </p:spPr>
        <p:style>
          <a:lnRef idx="2">
            <a:schemeClr val="accent2"/>
          </a:lnRef>
          <a:fillRef idx="1">
            <a:schemeClr val="lt1"/>
          </a:fillRef>
          <a:effectRef idx="0">
            <a:schemeClr val="accent2"/>
          </a:effectRef>
          <a:fontRef idx="minor">
            <a:schemeClr val="dk1"/>
          </a:fontRef>
        </p:style>
        <p:txBody>
          <a:bodyPr rtlCol="0">
            <a:noAutofit/>
          </a:bodyPr>
          <a:lstStyle/>
          <a:p>
            <a:pPr algn="ctr" fontAlgn="auto">
              <a:spcAft>
                <a:spcPts val="0"/>
              </a:spcAft>
              <a:buFont typeface="Arial" pitchFamily="34" charset="0"/>
              <a:buNone/>
              <a:defRPr/>
            </a:pPr>
            <a:r>
              <a:rPr lang="tr-TR" sz="2400" b="1" dirty="0" smtClean="0">
                <a:solidFill>
                  <a:schemeClr val="tx1"/>
                </a:solidFill>
              </a:rPr>
              <a:t>	</a:t>
            </a:r>
            <a:r>
              <a:rPr lang="tr-TR" sz="2800" b="1" dirty="0" smtClean="0">
                <a:solidFill>
                  <a:schemeClr val="tx1"/>
                </a:solidFill>
              </a:rPr>
              <a:t>ADAYLAR SINAVA BAŞLAMADAN ÖNCE MUTLAKA KİTAPÇIKLARININ SAYFALARINI KONTROL ETMEK DURUMUNDADIRLAR</a:t>
            </a:r>
          </a:p>
          <a:p>
            <a:pPr algn="ctr" fontAlgn="auto">
              <a:spcAft>
                <a:spcPts val="0"/>
              </a:spcAft>
              <a:buFont typeface="Arial" pitchFamily="34" charset="0"/>
              <a:buNone/>
              <a:defRPr/>
            </a:pPr>
            <a:endParaRPr lang="tr-TR" sz="2400" b="1" i="1" u="sng" dirty="0" smtClean="0">
              <a:solidFill>
                <a:schemeClr val="tx1"/>
              </a:solidFill>
            </a:endParaRPr>
          </a:p>
          <a:p>
            <a:pPr algn="ctr" fontAlgn="auto">
              <a:spcAft>
                <a:spcPts val="0"/>
              </a:spcAft>
              <a:buFont typeface="Arial" pitchFamily="34" charset="0"/>
              <a:buNone/>
              <a:defRPr/>
            </a:pPr>
            <a:r>
              <a:rPr lang="tr-TR" sz="2400" b="1" dirty="0" smtClean="0">
                <a:solidFill>
                  <a:schemeClr val="tx1"/>
                </a:solidFill>
              </a:rPr>
              <a:t>EKSİK SORU, EKSİK CEVAP ŞIKLARI, EKSİK SAYFA, YANLIŞ SORU İLE BAŞLAMA, YANLIŞ TEST İLE BAŞLAMA VB. SORUNLAR OLMAMASI İÇİN ÖNCEDEN KONTROL ETMELERİ İSTENECEKTİR.</a:t>
            </a:r>
            <a:endParaRPr lang="tr-TR" sz="2400" b="1" dirty="0">
              <a:solidFill>
                <a:schemeClr val="tx1"/>
              </a:solidFill>
            </a:endParaRPr>
          </a:p>
        </p:txBody>
      </p:sp>
      <p:sp>
        <p:nvSpPr>
          <p:cNvPr id="9" name="Başlık 1"/>
          <p:cNvSpPr txBox="1">
            <a:spLocks/>
          </p:cNvSpPr>
          <p:nvPr/>
        </p:nvSpPr>
        <p:spPr>
          <a:xfrm>
            <a:off x="2484438" y="333375"/>
            <a:ext cx="6210300" cy="719138"/>
          </a:xfrm>
          <a:prstGeom prst="rect">
            <a:avLst/>
          </a:prstGeom>
        </p:spPr>
        <p:txBody>
          <a:bodyPr/>
          <a:lstStyle>
            <a:lvl1pPr algn="ctr" defTabSz="914400" rtl="0" eaLnBrk="1" latinLnBrk="0" hangingPunct="1">
              <a:spcBef>
                <a:spcPct val="0"/>
              </a:spcBef>
              <a:buNone/>
              <a:defRPr sz="2400" kern="1200">
                <a:solidFill>
                  <a:schemeClr val="tx1"/>
                </a:solidFill>
                <a:latin typeface="+mj-lt"/>
                <a:ea typeface="+mj-ea"/>
                <a:cs typeface="+mj-cs"/>
              </a:defRPr>
            </a:lvl1pPr>
          </a:lstStyle>
          <a:p>
            <a:pPr algn="r" fontAlgn="auto">
              <a:spcAft>
                <a:spcPts val="0"/>
              </a:spcAft>
              <a:defRPr/>
            </a:pPr>
            <a:r>
              <a:rPr lang="tr-TR" sz="2800" b="1" u="sng" dirty="0" smtClean="0">
                <a:solidFill>
                  <a:srgbClr val="FF0000"/>
                </a:solidFill>
                <a:latin typeface="+mn-lt"/>
              </a:rPr>
              <a:t>HER ADAYA FARKLI SORU KİTAPCIĞI</a:t>
            </a:r>
          </a:p>
        </p:txBody>
      </p:sp>
      <p:sp>
        <p:nvSpPr>
          <p:cNvPr id="154627" name="4 Slayt Numarası Yer Tutucusu"/>
          <p:cNvSpPr>
            <a:spLocks noGrp="1"/>
          </p:cNvSpPr>
          <p:nvPr>
            <p:ph type="sldNum" sz="quarter" idx="12"/>
          </p:nvPr>
        </p:nvSpPr>
        <p:spPr bwMode="auto">
          <a:xfrm>
            <a:off x="7956550" y="6453188"/>
            <a:ext cx="719138" cy="35083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2C90912-D68A-4528-B2C9-0D6C026F69C2}" type="slidenum">
              <a:rPr lang="tr-TR">
                <a:cs typeface="Arial" charset="0"/>
              </a:rPr>
              <a:pPr fontAlgn="base">
                <a:spcBef>
                  <a:spcPct val="0"/>
                </a:spcBef>
                <a:spcAft>
                  <a:spcPct val="0"/>
                </a:spcAft>
              </a:pPr>
              <a:t>65</a:t>
            </a:fld>
            <a:endParaRPr lang="tr-TR">
              <a:cs typeface="Arial" charset="0"/>
            </a:endParaRPr>
          </a:p>
        </p:txBody>
      </p:sp>
      <p:sp>
        <p:nvSpPr>
          <p:cNvPr id="154628"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FF3CD8-9A56-4ACA-A6F2-EBB8B3B345BB}"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1925638" y="188913"/>
            <a:ext cx="5292725" cy="6192837"/>
          </a:xfrm>
          <a:prstGeom prst="rect">
            <a:avLst/>
          </a:prstGeom>
        </p:spPr>
        <p:style>
          <a:lnRef idx="2">
            <a:schemeClr val="accent2"/>
          </a:lnRef>
          <a:fillRef idx="1">
            <a:schemeClr val="lt1"/>
          </a:fillRef>
          <a:effectRef idx="0">
            <a:schemeClr val="accent2"/>
          </a:effectRef>
          <a:fontRef idx="minor">
            <a:schemeClr val="dk1"/>
          </a:fontRef>
        </p:style>
      </p:pic>
      <p:sp>
        <p:nvSpPr>
          <p:cNvPr id="14" name="13 Köşeleri Yuvarlanmış Dikdörtgen Belirtme Çizgisi"/>
          <p:cNvSpPr/>
          <p:nvPr/>
        </p:nvSpPr>
        <p:spPr>
          <a:xfrm>
            <a:off x="7380288" y="260350"/>
            <a:ext cx="1500187" cy="1504950"/>
          </a:xfrm>
          <a:prstGeom prst="wedgeRoundRectCallout">
            <a:avLst>
              <a:gd name="adj1" fmla="val -98137"/>
              <a:gd name="adj2" fmla="val 3443"/>
              <a:gd name="adj3" fmla="val 16667"/>
            </a:avLst>
          </a:prstGeom>
          <a:ln/>
        </p:spPr>
        <p:style>
          <a:lnRef idx="2">
            <a:schemeClr val="accent5"/>
          </a:lnRef>
          <a:fillRef idx="1">
            <a:schemeClr val="lt1"/>
          </a:fillRef>
          <a:effectRef idx="0">
            <a:schemeClr val="accent5"/>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Felsefe Grubu ile Din Kültürü ve Ahlak Bilgisi kitapçık numarasının kodlandığı alan</a:t>
            </a:r>
            <a:endParaRPr lang="tr-TR" sz="1400" b="1" dirty="0">
              <a:solidFill>
                <a:schemeClr val="tx1"/>
              </a:solidFill>
            </a:endParaRPr>
          </a:p>
        </p:txBody>
      </p:sp>
      <p:sp>
        <p:nvSpPr>
          <p:cNvPr id="13" name="12 Köşeleri Yuvarlanmış Dikdörtgen Belirtme Çizgisi"/>
          <p:cNvSpPr/>
          <p:nvPr/>
        </p:nvSpPr>
        <p:spPr>
          <a:xfrm>
            <a:off x="7462838" y="2205038"/>
            <a:ext cx="1500187" cy="928687"/>
          </a:xfrm>
          <a:prstGeom prst="wedgeRoundRectCallout">
            <a:avLst>
              <a:gd name="adj1" fmla="val -181511"/>
              <a:gd name="adj2" fmla="val -161286"/>
              <a:gd name="adj3" fmla="val 16667"/>
            </a:avLst>
          </a:prstGeom>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Coğrafya-2</a:t>
            </a:r>
          </a:p>
          <a:p>
            <a:pPr algn="ctr" fontAlgn="auto">
              <a:spcBef>
                <a:spcPts val="0"/>
              </a:spcBef>
              <a:spcAft>
                <a:spcPts val="0"/>
              </a:spcAft>
              <a:defRPr/>
            </a:pPr>
            <a:r>
              <a:rPr lang="tr-TR" sz="1400" b="1" dirty="0">
                <a:solidFill>
                  <a:schemeClr val="tx1"/>
                </a:solidFill>
              </a:rPr>
              <a:t>Soru kitapçık numarasının kodlandığı alan</a:t>
            </a:r>
            <a:endParaRPr lang="tr-TR" sz="1400" b="1" dirty="0">
              <a:solidFill>
                <a:schemeClr val="tx1"/>
              </a:solidFill>
            </a:endParaRPr>
          </a:p>
        </p:txBody>
      </p:sp>
      <p:sp>
        <p:nvSpPr>
          <p:cNvPr id="9" name="8 Köşeleri Yuvarlanmış Dikdörtgen Belirtme Çizgisi"/>
          <p:cNvSpPr/>
          <p:nvPr/>
        </p:nvSpPr>
        <p:spPr>
          <a:xfrm>
            <a:off x="7496175" y="3352800"/>
            <a:ext cx="1439863" cy="1009650"/>
          </a:xfrm>
          <a:prstGeom prst="wedgeRoundRectCallout">
            <a:avLst>
              <a:gd name="adj1" fmla="val -254907"/>
              <a:gd name="adj2" fmla="val -241211"/>
              <a:gd name="adj3" fmla="val 16667"/>
            </a:avLst>
          </a:prstGeom>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Tarih Soru kitapçık numarasının kodlandığı alan</a:t>
            </a:r>
            <a:endParaRPr lang="tr-TR" sz="1400" b="1" dirty="0">
              <a:solidFill>
                <a:schemeClr val="tx1"/>
              </a:solidFill>
            </a:endParaRPr>
          </a:p>
        </p:txBody>
      </p:sp>
      <p:sp>
        <p:nvSpPr>
          <p:cNvPr id="27" name="26 Köşeleri Yuvarlanmış Dikdörtgen Belirtme Çizgisi"/>
          <p:cNvSpPr/>
          <p:nvPr/>
        </p:nvSpPr>
        <p:spPr>
          <a:xfrm>
            <a:off x="285750" y="3857625"/>
            <a:ext cx="1512888" cy="714375"/>
          </a:xfrm>
          <a:prstGeom prst="wedgeRoundRectCallout">
            <a:avLst>
              <a:gd name="adj1" fmla="val 116800"/>
              <a:gd name="adj2" fmla="val 20107"/>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Kodlanmış olarak gelen bölüm</a:t>
            </a:r>
            <a:endParaRPr lang="tr-TR" sz="1400" b="1" dirty="0">
              <a:solidFill>
                <a:schemeClr val="tx1"/>
              </a:solidFill>
            </a:endParaRPr>
          </a:p>
        </p:txBody>
      </p:sp>
      <p:sp>
        <p:nvSpPr>
          <p:cNvPr id="28" name="27 Köşeleri Yuvarlanmış Dikdörtgen Belirtme Çizgisi"/>
          <p:cNvSpPr/>
          <p:nvPr/>
        </p:nvSpPr>
        <p:spPr>
          <a:xfrm>
            <a:off x="285750" y="2928938"/>
            <a:ext cx="1693863" cy="647700"/>
          </a:xfrm>
          <a:prstGeom prst="wedgeRoundRectCallout">
            <a:avLst>
              <a:gd name="adj1" fmla="val 96944"/>
              <a:gd name="adj2" fmla="val -22807"/>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a:t>
            </a:r>
          </a:p>
          <a:p>
            <a:pPr algn="ctr" fontAlgn="auto">
              <a:spcBef>
                <a:spcPts val="0"/>
              </a:spcBef>
              <a:spcAft>
                <a:spcPts val="0"/>
              </a:spcAft>
              <a:defRPr/>
            </a:pPr>
            <a:r>
              <a:rPr lang="tr-TR" sz="1400" b="1" dirty="0">
                <a:solidFill>
                  <a:schemeClr val="tx1"/>
                </a:solidFill>
              </a:rPr>
              <a:t>T.C. Kimlik numarasını kodlar.</a:t>
            </a:r>
            <a:endParaRPr lang="tr-TR" sz="1400" b="1" dirty="0">
              <a:solidFill>
                <a:schemeClr val="tx1"/>
              </a:solidFill>
            </a:endParaRPr>
          </a:p>
        </p:txBody>
      </p:sp>
      <p:sp>
        <p:nvSpPr>
          <p:cNvPr id="29" name="28 Köşeleri Yuvarlanmış Dikdörtgen Belirtme Çizgisi"/>
          <p:cNvSpPr/>
          <p:nvPr/>
        </p:nvSpPr>
        <p:spPr>
          <a:xfrm>
            <a:off x="323850" y="1268413"/>
            <a:ext cx="1476375" cy="647700"/>
          </a:xfrm>
          <a:prstGeom prst="wedgeRoundRectCallout">
            <a:avLst>
              <a:gd name="adj1" fmla="val 112363"/>
              <a:gd name="adj2" fmla="val 21098"/>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Adayın kimlik bilgileri ve imzası</a:t>
            </a:r>
            <a:endParaRPr lang="tr-TR" sz="1400" b="1" dirty="0">
              <a:solidFill>
                <a:schemeClr val="tx1"/>
              </a:solidFill>
            </a:endParaRPr>
          </a:p>
        </p:txBody>
      </p:sp>
      <p:sp>
        <p:nvSpPr>
          <p:cNvPr id="31" name="30 Köşeleri Yuvarlanmış Dikdörtgen Belirtme Çizgisi"/>
          <p:cNvSpPr/>
          <p:nvPr/>
        </p:nvSpPr>
        <p:spPr>
          <a:xfrm>
            <a:off x="323850" y="4652963"/>
            <a:ext cx="1439863" cy="928687"/>
          </a:xfrm>
          <a:prstGeom prst="wedgeRoundRectCallout">
            <a:avLst>
              <a:gd name="adj1" fmla="val 132512"/>
              <a:gd name="adj2" fmla="val 35477"/>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Salon başkanı salon ve sıra numaralarını yazar.</a:t>
            </a:r>
            <a:endParaRPr lang="tr-TR" sz="1400" b="1" dirty="0">
              <a:solidFill>
                <a:schemeClr val="tx1"/>
              </a:solidFill>
            </a:endParaRPr>
          </a:p>
        </p:txBody>
      </p:sp>
      <p:sp>
        <p:nvSpPr>
          <p:cNvPr id="32" name="31 Köşeleri Yuvarlanmış Dikdörtgen Belirtme Çizgisi"/>
          <p:cNvSpPr/>
          <p:nvPr/>
        </p:nvSpPr>
        <p:spPr>
          <a:xfrm>
            <a:off x="7361238" y="5013325"/>
            <a:ext cx="1782762" cy="857250"/>
          </a:xfrm>
          <a:prstGeom prst="wedgeRoundRectCallout">
            <a:avLst>
              <a:gd name="adj1" fmla="val -117188"/>
              <a:gd name="adj2" fmla="val -412366"/>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kodlamaları doğru yaptığını  onaylar.</a:t>
            </a:r>
            <a:endParaRPr lang="tr-TR" sz="1400" b="1" dirty="0">
              <a:solidFill>
                <a:schemeClr val="tx1"/>
              </a:solidFill>
            </a:endParaRPr>
          </a:p>
        </p:txBody>
      </p:sp>
      <p:sp>
        <p:nvSpPr>
          <p:cNvPr id="155658" name="11 Slayt Numarası Yer Tutucusu"/>
          <p:cNvSpPr>
            <a:spLocks noGrp="1"/>
          </p:cNvSpPr>
          <p:nvPr>
            <p:ph type="sldNum" sz="quarter" idx="12"/>
          </p:nvPr>
        </p:nvSpPr>
        <p:spPr bwMode="auto">
          <a:xfrm>
            <a:off x="8101013" y="6381750"/>
            <a:ext cx="574675" cy="42227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04DA250C-AE11-4908-8C2B-5345D0EA7236}" type="slidenum">
              <a:rPr lang="tr-TR">
                <a:cs typeface="Arial" charset="0"/>
              </a:rPr>
              <a:pPr fontAlgn="base">
                <a:spcBef>
                  <a:spcPct val="0"/>
                </a:spcBef>
                <a:spcAft>
                  <a:spcPct val="0"/>
                </a:spcAft>
              </a:pPr>
              <a:t>66</a:t>
            </a:fld>
            <a:endParaRPr lang="tr-TR">
              <a:cs typeface="Arial" charset="0"/>
            </a:endParaRPr>
          </a:p>
        </p:txBody>
      </p:sp>
      <p:sp>
        <p:nvSpPr>
          <p:cNvPr id="17" name="16 Metin kutusu"/>
          <p:cNvSpPr txBox="1"/>
          <p:nvPr/>
        </p:nvSpPr>
        <p:spPr>
          <a:xfrm rot="19898328">
            <a:off x="3025775" y="3365500"/>
            <a:ext cx="3321050" cy="522288"/>
          </a:xfrm>
          <a:prstGeom prst="rect">
            <a:avLst/>
          </a:prstGeom>
          <a:solidFill>
            <a:srgbClr val="FFFF00"/>
          </a:solidFill>
        </p:spPr>
        <p:txBody>
          <a:bodyPr>
            <a:spAutoFit/>
          </a:bodyPr>
          <a:lstStyle/>
          <a:p>
            <a:pPr fontAlgn="auto">
              <a:spcBef>
                <a:spcPts val="0"/>
              </a:spcBef>
              <a:spcAft>
                <a:spcPts val="0"/>
              </a:spcAft>
              <a:defRPr/>
            </a:pPr>
            <a:r>
              <a:rPr lang="tr-TR" sz="2800" b="1">
                <a:effectLst>
                  <a:outerShdw blurRad="38100" dist="38100" dir="2700000" algn="tl">
                    <a:srgbClr val="000000">
                      <a:alpha val="43137"/>
                    </a:srgbClr>
                  </a:outerShdw>
                </a:effectLst>
                <a:latin typeface="+mn-lt"/>
                <a:cs typeface="+mn-cs"/>
              </a:rPr>
              <a:t>LYS-4 </a:t>
            </a:r>
            <a:r>
              <a:rPr lang="tr-TR" sz="2800" b="1" dirty="0">
                <a:effectLst>
                  <a:outerShdw blurRad="38100" dist="38100" dir="2700000" algn="tl">
                    <a:srgbClr val="000000">
                      <a:alpha val="43137"/>
                    </a:srgbClr>
                  </a:outerShdw>
                </a:effectLst>
                <a:latin typeface="+mn-lt"/>
                <a:cs typeface="+mn-cs"/>
              </a:rPr>
              <a:t>CEVAP KAĞIDI</a:t>
            </a:r>
            <a:endParaRPr lang="tr-TR" sz="2800" b="1" dirty="0">
              <a:effectLst>
                <a:outerShdw blurRad="38100" dist="38100" dir="2700000" algn="tl">
                  <a:srgbClr val="000000">
                    <a:alpha val="43137"/>
                  </a:srgbClr>
                </a:outerShdw>
              </a:effectLst>
              <a:latin typeface="+mn-lt"/>
              <a:cs typeface="+mn-cs"/>
            </a:endParaRPr>
          </a:p>
        </p:txBody>
      </p:sp>
      <p:sp>
        <p:nvSpPr>
          <p:cNvPr id="18" name="17 Köşeleri Yuvarlanmış Dikdörtgen Belirtme Çizgisi"/>
          <p:cNvSpPr/>
          <p:nvPr/>
        </p:nvSpPr>
        <p:spPr>
          <a:xfrm>
            <a:off x="4427538" y="5157788"/>
            <a:ext cx="2376487" cy="719137"/>
          </a:xfrm>
          <a:prstGeom prst="wedgeRoundRectCallout">
            <a:avLst>
              <a:gd name="adj1" fmla="val -94428"/>
              <a:gd name="adj2" fmla="val 96394"/>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sınava girmedi ise, </a:t>
            </a:r>
          </a:p>
          <a:p>
            <a:pPr algn="ctr" fontAlgn="auto">
              <a:spcBef>
                <a:spcPts val="0"/>
              </a:spcBef>
              <a:spcAft>
                <a:spcPts val="0"/>
              </a:spcAft>
              <a:defRPr/>
            </a:pPr>
            <a:r>
              <a:rPr lang="tr-TR" sz="1400" b="1" dirty="0">
                <a:solidFill>
                  <a:schemeClr val="tx1"/>
                </a:solidFill>
              </a:rPr>
              <a:t>Salon başkanı bu kutucuğu işaretler</a:t>
            </a:r>
            <a:endParaRPr lang="tr-TR" sz="1400" b="1" dirty="0">
              <a:solidFill>
                <a:schemeClr val="tx1"/>
              </a:solidFill>
            </a:endParaRPr>
          </a:p>
        </p:txBody>
      </p:sp>
      <p:sp>
        <p:nvSpPr>
          <p:cNvPr id="155661" name="1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94555C-DB94-47F5-A451-D224D63E6B8A}"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1939925" y="188913"/>
            <a:ext cx="5264150" cy="6119812"/>
          </a:xfrm>
          <a:prstGeom prst="rect">
            <a:avLst/>
          </a:prstGeom>
        </p:spPr>
        <p:style>
          <a:lnRef idx="2">
            <a:schemeClr val="accent2"/>
          </a:lnRef>
          <a:fillRef idx="1">
            <a:schemeClr val="lt1"/>
          </a:fillRef>
          <a:effectRef idx="0">
            <a:schemeClr val="accent2"/>
          </a:effectRef>
          <a:fontRef idx="minor">
            <a:schemeClr val="dk1"/>
          </a:fontRef>
        </p:style>
      </p:pic>
      <p:sp>
        <p:nvSpPr>
          <p:cNvPr id="11" name="10 Köşeleri Yuvarlanmış Dikdörtgen Belirtme Çizgisi"/>
          <p:cNvSpPr/>
          <p:nvPr/>
        </p:nvSpPr>
        <p:spPr>
          <a:xfrm>
            <a:off x="7308850" y="476250"/>
            <a:ext cx="1655763" cy="865188"/>
          </a:xfrm>
          <a:prstGeom prst="wedgeRoundRectCallout">
            <a:avLst>
              <a:gd name="adj1" fmla="val -94412"/>
              <a:gd name="adj2" fmla="val 24780"/>
              <a:gd name="adj3" fmla="val 16667"/>
            </a:avLst>
          </a:prstGeom>
          <a:ln/>
        </p:spPr>
        <p:style>
          <a:lnRef idx="2">
            <a:schemeClr val="accent4"/>
          </a:lnRef>
          <a:fillRef idx="1">
            <a:schemeClr val="lt1"/>
          </a:fillRef>
          <a:effectRef idx="0">
            <a:schemeClr val="accent4"/>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Geometri</a:t>
            </a:r>
          </a:p>
          <a:p>
            <a:pPr algn="ctr" fontAlgn="auto">
              <a:spcBef>
                <a:spcPts val="0"/>
              </a:spcBef>
              <a:spcAft>
                <a:spcPts val="0"/>
              </a:spcAft>
              <a:defRPr/>
            </a:pPr>
            <a:r>
              <a:rPr lang="tr-TR" sz="1400" b="1" dirty="0">
                <a:solidFill>
                  <a:schemeClr val="tx1"/>
                </a:solidFill>
              </a:rPr>
              <a:t>Soru kitapçık numarasının kodlandığı alan</a:t>
            </a:r>
            <a:endParaRPr lang="tr-TR" sz="1400" b="1" dirty="0">
              <a:solidFill>
                <a:schemeClr val="tx1"/>
              </a:solidFill>
            </a:endParaRPr>
          </a:p>
        </p:txBody>
      </p:sp>
      <p:sp>
        <p:nvSpPr>
          <p:cNvPr id="7" name="6 Köşeleri Yuvarlanmış Dikdörtgen Belirtme Çizgisi"/>
          <p:cNvSpPr/>
          <p:nvPr/>
        </p:nvSpPr>
        <p:spPr>
          <a:xfrm>
            <a:off x="250825" y="1412875"/>
            <a:ext cx="1549400" cy="792163"/>
          </a:xfrm>
          <a:prstGeom prst="wedgeRoundRectCallout">
            <a:avLst>
              <a:gd name="adj1" fmla="val 120998"/>
              <a:gd name="adj2" fmla="val -19062"/>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kimlik bilgilerini yazar ve imzalar.</a:t>
            </a:r>
            <a:endParaRPr lang="tr-TR" sz="1400" b="1" dirty="0">
              <a:solidFill>
                <a:schemeClr val="tx1"/>
              </a:solidFill>
            </a:endParaRPr>
          </a:p>
        </p:txBody>
      </p:sp>
      <p:sp>
        <p:nvSpPr>
          <p:cNvPr id="12" name="11 Köşeleri Yuvarlanmış Dikdörtgen Belirtme Çizgisi"/>
          <p:cNvSpPr/>
          <p:nvPr/>
        </p:nvSpPr>
        <p:spPr>
          <a:xfrm>
            <a:off x="7358063" y="1571625"/>
            <a:ext cx="1571625" cy="928688"/>
          </a:xfrm>
          <a:prstGeom prst="wedgeRoundRectCallout">
            <a:avLst>
              <a:gd name="adj1" fmla="val -123534"/>
              <a:gd name="adj2" fmla="val -18420"/>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kodlamaları doğru yaptığını  onaylar.</a:t>
            </a:r>
            <a:endParaRPr lang="tr-TR" sz="1400" b="1" dirty="0">
              <a:solidFill>
                <a:schemeClr val="tx1"/>
              </a:solidFill>
            </a:endParaRPr>
          </a:p>
        </p:txBody>
      </p:sp>
      <p:sp>
        <p:nvSpPr>
          <p:cNvPr id="10" name="9 Köşeleri Yuvarlanmış Dikdörtgen Belirtme Çizgisi"/>
          <p:cNvSpPr/>
          <p:nvPr/>
        </p:nvSpPr>
        <p:spPr>
          <a:xfrm>
            <a:off x="7308850" y="2636838"/>
            <a:ext cx="1655763" cy="863600"/>
          </a:xfrm>
          <a:prstGeom prst="wedgeRoundRectCallout">
            <a:avLst>
              <a:gd name="adj1" fmla="val -216430"/>
              <a:gd name="adj2" fmla="val -197393"/>
              <a:gd name="adj3" fmla="val 16667"/>
            </a:avLst>
          </a:prstGeom>
          <a:ln/>
        </p:spPr>
        <p:style>
          <a:lnRef idx="2">
            <a:schemeClr val="accent5"/>
          </a:lnRef>
          <a:fillRef idx="1">
            <a:schemeClr val="lt1"/>
          </a:fillRef>
          <a:effectRef idx="0">
            <a:schemeClr val="accent5"/>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Matematik </a:t>
            </a:r>
          </a:p>
          <a:p>
            <a:pPr algn="ctr" fontAlgn="auto">
              <a:spcBef>
                <a:spcPts val="0"/>
              </a:spcBef>
              <a:spcAft>
                <a:spcPts val="0"/>
              </a:spcAft>
              <a:defRPr/>
            </a:pPr>
            <a:r>
              <a:rPr lang="tr-TR" sz="1400" b="1" dirty="0">
                <a:solidFill>
                  <a:schemeClr val="tx1"/>
                </a:solidFill>
              </a:rPr>
              <a:t>Soru kitapçık numarasının kodlandığı alan</a:t>
            </a:r>
            <a:endParaRPr lang="tr-TR" sz="1400" b="1" dirty="0">
              <a:solidFill>
                <a:schemeClr val="tx1"/>
              </a:solidFill>
            </a:endParaRPr>
          </a:p>
        </p:txBody>
      </p:sp>
      <p:sp>
        <p:nvSpPr>
          <p:cNvPr id="26" name="25 Köşeleri Yuvarlanmış Dikdörtgen Belirtme Çizgisi"/>
          <p:cNvSpPr/>
          <p:nvPr/>
        </p:nvSpPr>
        <p:spPr>
          <a:xfrm>
            <a:off x="214313" y="2500313"/>
            <a:ext cx="1693862" cy="714375"/>
          </a:xfrm>
          <a:prstGeom prst="wedgeRoundRectCallout">
            <a:avLst>
              <a:gd name="adj1" fmla="val 104442"/>
              <a:gd name="adj2" fmla="val -26234"/>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a:t>
            </a:r>
          </a:p>
          <a:p>
            <a:pPr algn="ctr" fontAlgn="auto">
              <a:spcBef>
                <a:spcPts val="0"/>
              </a:spcBef>
              <a:spcAft>
                <a:spcPts val="0"/>
              </a:spcAft>
              <a:defRPr/>
            </a:pPr>
            <a:r>
              <a:rPr lang="tr-TR" sz="1400" b="1" dirty="0">
                <a:solidFill>
                  <a:schemeClr val="tx1"/>
                </a:solidFill>
              </a:rPr>
              <a:t>T.C. kimlik numarasını kodlar.</a:t>
            </a:r>
            <a:endParaRPr lang="tr-TR" sz="1400" b="1" dirty="0">
              <a:solidFill>
                <a:schemeClr val="tx1"/>
              </a:solidFill>
            </a:endParaRPr>
          </a:p>
        </p:txBody>
      </p:sp>
      <p:sp>
        <p:nvSpPr>
          <p:cNvPr id="31" name="30 Köşeleri Yuvarlanmış Dikdörtgen Belirtme Çizgisi"/>
          <p:cNvSpPr/>
          <p:nvPr/>
        </p:nvSpPr>
        <p:spPr>
          <a:xfrm>
            <a:off x="201613" y="4071938"/>
            <a:ext cx="1512887" cy="714375"/>
          </a:xfrm>
          <a:prstGeom prst="wedgeRoundRectCallout">
            <a:avLst>
              <a:gd name="adj1" fmla="val 125919"/>
              <a:gd name="adj2" fmla="val -25098"/>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Kodlanmış olarak gelen bölüm</a:t>
            </a:r>
            <a:endParaRPr lang="tr-TR" sz="1400" b="1" dirty="0">
              <a:solidFill>
                <a:schemeClr val="tx1"/>
              </a:solidFill>
            </a:endParaRPr>
          </a:p>
        </p:txBody>
      </p:sp>
      <p:sp>
        <p:nvSpPr>
          <p:cNvPr id="24" name="23 Köşeleri Yuvarlanmış Dikdörtgen Belirtme Çizgisi"/>
          <p:cNvSpPr/>
          <p:nvPr/>
        </p:nvSpPr>
        <p:spPr>
          <a:xfrm>
            <a:off x="250825" y="5013325"/>
            <a:ext cx="1404938" cy="928688"/>
          </a:xfrm>
          <a:prstGeom prst="wedgeRoundRectCallout">
            <a:avLst>
              <a:gd name="adj1" fmla="val 141811"/>
              <a:gd name="adj2" fmla="val -5937"/>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Salon başkanı salon ve sıra numaralarını yazar.</a:t>
            </a:r>
            <a:endParaRPr lang="tr-TR" sz="1400" b="1" dirty="0">
              <a:solidFill>
                <a:schemeClr val="tx1"/>
              </a:solidFill>
            </a:endParaRPr>
          </a:p>
        </p:txBody>
      </p:sp>
      <p:sp>
        <p:nvSpPr>
          <p:cNvPr id="156681" name="13 Slayt Numarası Yer Tutucusu"/>
          <p:cNvSpPr>
            <a:spLocks noGrp="1"/>
          </p:cNvSpPr>
          <p:nvPr>
            <p:ph type="sldNum" sz="quarter" idx="12"/>
          </p:nvPr>
        </p:nvSpPr>
        <p:spPr bwMode="auto">
          <a:xfrm>
            <a:off x="8027988" y="6453188"/>
            <a:ext cx="647700" cy="35083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6B043FCE-6095-44D0-BD82-49F007843964}" type="slidenum">
              <a:rPr lang="tr-TR">
                <a:cs typeface="Arial" charset="0"/>
              </a:rPr>
              <a:pPr fontAlgn="base">
                <a:spcBef>
                  <a:spcPct val="0"/>
                </a:spcBef>
                <a:spcAft>
                  <a:spcPct val="0"/>
                </a:spcAft>
              </a:pPr>
              <a:t>67</a:t>
            </a:fld>
            <a:endParaRPr lang="tr-TR">
              <a:cs typeface="Arial" charset="0"/>
            </a:endParaRPr>
          </a:p>
        </p:txBody>
      </p:sp>
      <p:sp>
        <p:nvSpPr>
          <p:cNvPr id="15" name="14 Köşeleri Yuvarlanmış Dikdörtgen Belirtme Çizgisi"/>
          <p:cNvSpPr/>
          <p:nvPr/>
        </p:nvSpPr>
        <p:spPr>
          <a:xfrm>
            <a:off x="4427538" y="5157788"/>
            <a:ext cx="2376487" cy="719137"/>
          </a:xfrm>
          <a:prstGeom prst="wedgeRoundRectCallout">
            <a:avLst>
              <a:gd name="adj1" fmla="val -91985"/>
              <a:gd name="adj2" fmla="val 84300"/>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sınava girmedi ise, </a:t>
            </a:r>
          </a:p>
          <a:p>
            <a:pPr algn="ctr" fontAlgn="auto">
              <a:spcBef>
                <a:spcPts val="0"/>
              </a:spcBef>
              <a:spcAft>
                <a:spcPts val="0"/>
              </a:spcAft>
              <a:defRPr/>
            </a:pPr>
            <a:r>
              <a:rPr lang="tr-TR" sz="1400" b="1" dirty="0">
                <a:solidFill>
                  <a:schemeClr val="tx1"/>
                </a:solidFill>
              </a:rPr>
              <a:t>Salon başkanı bu kutucuğu işaretler</a:t>
            </a:r>
            <a:endParaRPr lang="tr-TR" sz="1400" b="1" dirty="0">
              <a:solidFill>
                <a:schemeClr val="tx1"/>
              </a:solidFill>
            </a:endParaRPr>
          </a:p>
        </p:txBody>
      </p:sp>
      <p:sp>
        <p:nvSpPr>
          <p:cNvPr id="16" name="15 Metin kutusu"/>
          <p:cNvSpPr txBox="1"/>
          <p:nvPr/>
        </p:nvSpPr>
        <p:spPr>
          <a:xfrm rot="19898328">
            <a:off x="3025775" y="3365500"/>
            <a:ext cx="3321050" cy="522288"/>
          </a:xfrm>
          <a:prstGeom prst="rect">
            <a:avLst/>
          </a:prstGeom>
          <a:solidFill>
            <a:srgbClr val="FFFF00"/>
          </a:solidFill>
        </p:spPr>
        <p:txBody>
          <a:bodyPr>
            <a:spAutoFit/>
          </a:bodyPr>
          <a:lstStyle/>
          <a:p>
            <a:pPr fontAlgn="auto">
              <a:spcBef>
                <a:spcPts val="0"/>
              </a:spcBef>
              <a:spcAft>
                <a:spcPts val="0"/>
              </a:spcAft>
              <a:defRPr/>
            </a:pPr>
            <a:r>
              <a:rPr lang="tr-TR" sz="2800" b="1">
                <a:effectLst>
                  <a:outerShdw blurRad="38100" dist="38100" dir="2700000" algn="tl">
                    <a:srgbClr val="000000">
                      <a:alpha val="43137"/>
                    </a:srgbClr>
                  </a:outerShdw>
                </a:effectLst>
                <a:latin typeface="+mn-lt"/>
                <a:cs typeface="+mn-cs"/>
              </a:rPr>
              <a:t>LYS-1 </a:t>
            </a:r>
            <a:r>
              <a:rPr lang="tr-TR" sz="2800" b="1" dirty="0">
                <a:effectLst>
                  <a:outerShdw blurRad="38100" dist="38100" dir="2700000" algn="tl">
                    <a:srgbClr val="000000">
                      <a:alpha val="43137"/>
                    </a:srgbClr>
                  </a:outerShdw>
                </a:effectLst>
                <a:latin typeface="+mn-lt"/>
                <a:cs typeface="+mn-cs"/>
              </a:rPr>
              <a:t>CEVAP KAĞIDI</a:t>
            </a:r>
            <a:endParaRPr lang="tr-TR" sz="2800" b="1" dirty="0">
              <a:effectLst>
                <a:outerShdw blurRad="38100" dist="38100" dir="2700000" algn="tl">
                  <a:srgbClr val="000000">
                    <a:alpha val="43137"/>
                  </a:srgbClr>
                </a:outerShdw>
              </a:effectLst>
              <a:latin typeface="+mn-lt"/>
              <a:cs typeface="+mn-cs"/>
            </a:endParaRPr>
          </a:p>
        </p:txBody>
      </p:sp>
      <p:sp>
        <p:nvSpPr>
          <p:cNvPr id="156684" name="1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89E544-64DF-446E-A10B-A955BB083DDD}"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1931988" y="188913"/>
            <a:ext cx="5280025" cy="6192837"/>
          </a:xfrm>
          <a:prstGeom prst="rect">
            <a:avLst/>
          </a:prstGeom>
        </p:spPr>
        <p:style>
          <a:lnRef idx="2">
            <a:schemeClr val="accent2"/>
          </a:lnRef>
          <a:fillRef idx="1">
            <a:schemeClr val="lt1"/>
          </a:fillRef>
          <a:effectRef idx="0">
            <a:schemeClr val="accent2"/>
          </a:effectRef>
          <a:fontRef idx="minor">
            <a:schemeClr val="dk1"/>
          </a:fontRef>
        </p:style>
      </p:pic>
      <p:sp>
        <p:nvSpPr>
          <p:cNvPr id="9" name="8 Köşeleri Yuvarlanmış Dikdörtgen Belirtme Çizgisi"/>
          <p:cNvSpPr/>
          <p:nvPr/>
        </p:nvSpPr>
        <p:spPr>
          <a:xfrm>
            <a:off x="7072313" y="357188"/>
            <a:ext cx="1835150" cy="792162"/>
          </a:xfrm>
          <a:prstGeom prst="wedgeRoundRectCallout">
            <a:avLst>
              <a:gd name="adj1" fmla="val -182676"/>
              <a:gd name="adj2" fmla="val 30615"/>
              <a:gd name="adj3" fmla="val 16667"/>
            </a:avLst>
          </a:prstGeom>
          <a:ln/>
        </p:spPr>
        <p:style>
          <a:lnRef idx="2">
            <a:schemeClr val="accent5"/>
          </a:lnRef>
          <a:fillRef idx="1">
            <a:schemeClr val="lt1"/>
          </a:fillRef>
          <a:effectRef idx="0">
            <a:schemeClr val="accent5"/>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Yabancı Dil Soru kitapçık numarasının kodlandığı alan</a:t>
            </a:r>
            <a:endParaRPr lang="tr-TR" sz="1400" b="1" dirty="0">
              <a:solidFill>
                <a:schemeClr val="tx1"/>
              </a:solidFill>
            </a:endParaRPr>
          </a:p>
        </p:txBody>
      </p:sp>
      <p:sp>
        <p:nvSpPr>
          <p:cNvPr id="26" name="25 Köşeleri Yuvarlanmış Dikdörtgen Belirtme Çizgisi"/>
          <p:cNvSpPr/>
          <p:nvPr/>
        </p:nvSpPr>
        <p:spPr>
          <a:xfrm>
            <a:off x="285750" y="3857625"/>
            <a:ext cx="1512888" cy="714375"/>
          </a:xfrm>
          <a:prstGeom prst="wedgeRoundRectCallout">
            <a:avLst>
              <a:gd name="adj1" fmla="val 111041"/>
              <a:gd name="adj2" fmla="val 22139"/>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Kodlanmış olarak gelen bölüm</a:t>
            </a:r>
            <a:endParaRPr lang="tr-TR" sz="1400" b="1" dirty="0">
              <a:solidFill>
                <a:schemeClr val="tx1"/>
              </a:solidFill>
            </a:endParaRPr>
          </a:p>
        </p:txBody>
      </p:sp>
      <p:sp>
        <p:nvSpPr>
          <p:cNvPr id="27" name="26 Köşeleri Yuvarlanmış Dikdörtgen Belirtme Çizgisi"/>
          <p:cNvSpPr/>
          <p:nvPr/>
        </p:nvSpPr>
        <p:spPr>
          <a:xfrm>
            <a:off x="250825" y="2636838"/>
            <a:ext cx="1512888" cy="647700"/>
          </a:xfrm>
          <a:prstGeom prst="wedgeRoundRectCallout">
            <a:avLst>
              <a:gd name="adj1" fmla="val 114182"/>
              <a:gd name="adj2" fmla="val -22807"/>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T.C. Kimlik numarasını kodlar.</a:t>
            </a:r>
            <a:endParaRPr lang="tr-TR" sz="1400" b="1" dirty="0">
              <a:solidFill>
                <a:schemeClr val="tx1"/>
              </a:solidFill>
            </a:endParaRPr>
          </a:p>
        </p:txBody>
      </p:sp>
      <p:sp>
        <p:nvSpPr>
          <p:cNvPr id="28" name="27 Köşeleri Yuvarlanmış Dikdörtgen Belirtme Çizgisi"/>
          <p:cNvSpPr/>
          <p:nvPr/>
        </p:nvSpPr>
        <p:spPr>
          <a:xfrm>
            <a:off x="323850" y="1268413"/>
            <a:ext cx="1476375" cy="647700"/>
          </a:xfrm>
          <a:prstGeom prst="wedgeRoundRectCallout">
            <a:avLst>
              <a:gd name="adj1" fmla="val 109414"/>
              <a:gd name="adj2" fmla="val 12139"/>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Adayın kimlik bilgileri ve imzası</a:t>
            </a:r>
            <a:endParaRPr lang="tr-TR" sz="1400" b="1" dirty="0">
              <a:solidFill>
                <a:schemeClr val="tx1"/>
              </a:solidFill>
            </a:endParaRPr>
          </a:p>
        </p:txBody>
      </p:sp>
      <p:sp>
        <p:nvSpPr>
          <p:cNvPr id="30" name="29 Köşeleri Yuvarlanmış Dikdörtgen Belirtme Çizgisi"/>
          <p:cNvSpPr/>
          <p:nvPr/>
        </p:nvSpPr>
        <p:spPr>
          <a:xfrm>
            <a:off x="250825" y="4797425"/>
            <a:ext cx="1404938" cy="928688"/>
          </a:xfrm>
          <a:prstGeom prst="wedgeRoundRectCallout">
            <a:avLst>
              <a:gd name="adj1" fmla="val 133546"/>
              <a:gd name="adj2" fmla="val 24537"/>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Salon başkanı salon ve sıra numaralarını yazar.</a:t>
            </a:r>
            <a:endParaRPr lang="tr-TR" sz="1400" b="1" dirty="0">
              <a:solidFill>
                <a:schemeClr val="tx1"/>
              </a:solidFill>
            </a:endParaRPr>
          </a:p>
        </p:txBody>
      </p:sp>
      <p:sp>
        <p:nvSpPr>
          <p:cNvPr id="31" name="30 Köşeleri Yuvarlanmış Dikdörtgen Belirtme Çizgisi"/>
          <p:cNvSpPr/>
          <p:nvPr/>
        </p:nvSpPr>
        <p:spPr>
          <a:xfrm>
            <a:off x="7380288" y="1484313"/>
            <a:ext cx="1428750" cy="928687"/>
          </a:xfrm>
          <a:prstGeom prst="wedgeRoundRectCallout">
            <a:avLst>
              <a:gd name="adj1" fmla="val -182136"/>
              <a:gd name="adj2" fmla="val -12821"/>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kodlamaları doğru yaptığını  onaylar.</a:t>
            </a:r>
            <a:endParaRPr lang="tr-TR" sz="1400" b="1" dirty="0">
              <a:solidFill>
                <a:schemeClr val="tx1"/>
              </a:solidFill>
            </a:endParaRPr>
          </a:p>
        </p:txBody>
      </p:sp>
      <p:sp>
        <p:nvSpPr>
          <p:cNvPr id="157704" name="10 Slayt Numarası Yer Tutucusu"/>
          <p:cNvSpPr>
            <a:spLocks noGrp="1"/>
          </p:cNvSpPr>
          <p:nvPr>
            <p:ph type="sldNum" sz="quarter" idx="12"/>
          </p:nvPr>
        </p:nvSpPr>
        <p:spPr bwMode="auto">
          <a:xfrm>
            <a:off x="7956550" y="6453188"/>
            <a:ext cx="719138" cy="35083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BF88CF9-7C01-40B1-877D-5B4291A19E4E}" type="slidenum">
              <a:rPr lang="tr-TR">
                <a:cs typeface="Arial" charset="0"/>
              </a:rPr>
              <a:pPr fontAlgn="base">
                <a:spcBef>
                  <a:spcPct val="0"/>
                </a:spcBef>
                <a:spcAft>
                  <a:spcPct val="0"/>
                </a:spcAft>
              </a:pPr>
              <a:t>68</a:t>
            </a:fld>
            <a:endParaRPr lang="tr-TR">
              <a:cs typeface="Arial" charset="0"/>
            </a:endParaRPr>
          </a:p>
        </p:txBody>
      </p:sp>
      <p:sp>
        <p:nvSpPr>
          <p:cNvPr id="13" name="12 Metin kutusu"/>
          <p:cNvSpPr txBox="1"/>
          <p:nvPr/>
        </p:nvSpPr>
        <p:spPr>
          <a:xfrm rot="19898328">
            <a:off x="3025775" y="3365500"/>
            <a:ext cx="3321050" cy="522288"/>
          </a:xfrm>
          <a:prstGeom prst="rect">
            <a:avLst/>
          </a:prstGeom>
          <a:solidFill>
            <a:srgbClr val="FFFF00"/>
          </a:solidFill>
        </p:spPr>
        <p:txBody>
          <a:bodyPr>
            <a:spAutoFit/>
          </a:bodyPr>
          <a:lstStyle/>
          <a:p>
            <a:pPr fontAlgn="auto">
              <a:spcBef>
                <a:spcPts val="0"/>
              </a:spcBef>
              <a:spcAft>
                <a:spcPts val="0"/>
              </a:spcAft>
              <a:defRPr/>
            </a:pPr>
            <a:r>
              <a:rPr lang="tr-TR" sz="2800" b="1">
                <a:effectLst>
                  <a:outerShdw blurRad="38100" dist="38100" dir="2700000" algn="tl">
                    <a:srgbClr val="000000">
                      <a:alpha val="43137"/>
                    </a:srgbClr>
                  </a:outerShdw>
                </a:effectLst>
                <a:latin typeface="+mn-lt"/>
                <a:cs typeface="+mn-cs"/>
              </a:rPr>
              <a:t>LYS-5 </a:t>
            </a:r>
            <a:r>
              <a:rPr lang="tr-TR" sz="2800" b="1" dirty="0">
                <a:effectLst>
                  <a:outerShdw blurRad="38100" dist="38100" dir="2700000" algn="tl">
                    <a:srgbClr val="000000">
                      <a:alpha val="43137"/>
                    </a:srgbClr>
                  </a:outerShdw>
                </a:effectLst>
                <a:latin typeface="+mn-lt"/>
                <a:cs typeface="+mn-cs"/>
              </a:rPr>
              <a:t>CEVAP KAĞIDI</a:t>
            </a:r>
            <a:endParaRPr lang="tr-TR" sz="2800" b="1" dirty="0">
              <a:effectLst>
                <a:outerShdw blurRad="38100" dist="38100" dir="2700000" algn="tl">
                  <a:srgbClr val="000000">
                    <a:alpha val="43137"/>
                  </a:srgbClr>
                </a:outerShdw>
              </a:effectLst>
              <a:latin typeface="+mn-lt"/>
              <a:cs typeface="+mn-cs"/>
            </a:endParaRPr>
          </a:p>
        </p:txBody>
      </p:sp>
      <p:sp>
        <p:nvSpPr>
          <p:cNvPr id="14" name="13 Köşeleri Yuvarlanmış Dikdörtgen Belirtme Çizgisi"/>
          <p:cNvSpPr/>
          <p:nvPr/>
        </p:nvSpPr>
        <p:spPr>
          <a:xfrm>
            <a:off x="6588125" y="5157788"/>
            <a:ext cx="2376488" cy="719137"/>
          </a:xfrm>
          <a:prstGeom prst="wedgeRoundRectCallout">
            <a:avLst>
              <a:gd name="adj1" fmla="val -184827"/>
              <a:gd name="adj2" fmla="val 96394"/>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sınava girmedi ise, </a:t>
            </a:r>
          </a:p>
          <a:p>
            <a:pPr algn="ctr" fontAlgn="auto">
              <a:spcBef>
                <a:spcPts val="0"/>
              </a:spcBef>
              <a:spcAft>
                <a:spcPts val="0"/>
              </a:spcAft>
              <a:defRPr/>
            </a:pPr>
            <a:r>
              <a:rPr lang="tr-TR" sz="1400" b="1" dirty="0">
                <a:solidFill>
                  <a:schemeClr val="tx1"/>
                </a:solidFill>
              </a:rPr>
              <a:t>Salon başkanı bu kutucuğu işaretler</a:t>
            </a:r>
            <a:endParaRPr lang="tr-TR" sz="1400" b="1" dirty="0">
              <a:solidFill>
                <a:schemeClr val="tx1"/>
              </a:solidFill>
            </a:endParaRPr>
          </a:p>
        </p:txBody>
      </p:sp>
      <p:sp>
        <p:nvSpPr>
          <p:cNvPr id="157707" name="14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97DB12-E2B8-4AA4-AB19-4BD9A03D075E}"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1936750" y="188913"/>
            <a:ext cx="5270500" cy="6119812"/>
          </a:xfrm>
          <a:prstGeom prst="rect">
            <a:avLst/>
          </a:prstGeom>
        </p:spPr>
        <p:style>
          <a:lnRef idx="2">
            <a:schemeClr val="accent2"/>
          </a:lnRef>
          <a:fillRef idx="1">
            <a:schemeClr val="lt1"/>
          </a:fillRef>
          <a:effectRef idx="0">
            <a:schemeClr val="accent2"/>
          </a:effectRef>
          <a:fontRef idx="minor">
            <a:schemeClr val="dk1"/>
          </a:fontRef>
        </p:style>
      </p:pic>
      <p:sp>
        <p:nvSpPr>
          <p:cNvPr id="14" name="13 Köşeleri Yuvarlanmış Dikdörtgen Belirtme Çizgisi"/>
          <p:cNvSpPr/>
          <p:nvPr/>
        </p:nvSpPr>
        <p:spPr>
          <a:xfrm>
            <a:off x="7312025" y="692150"/>
            <a:ext cx="1714500" cy="865188"/>
          </a:xfrm>
          <a:prstGeom prst="wedgeRoundRectCallout">
            <a:avLst>
              <a:gd name="adj1" fmla="val -94028"/>
              <a:gd name="adj2" fmla="val -38547"/>
              <a:gd name="adj3" fmla="val 16667"/>
            </a:avLst>
          </a:prstGeom>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Biyoloji</a:t>
            </a:r>
          </a:p>
          <a:p>
            <a:pPr algn="ctr" fontAlgn="auto">
              <a:spcBef>
                <a:spcPts val="0"/>
              </a:spcBef>
              <a:spcAft>
                <a:spcPts val="0"/>
              </a:spcAft>
              <a:defRPr/>
            </a:pPr>
            <a:r>
              <a:rPr lang="tr-TR" sz="1400" b="1" dirty="0">
                <a:solidFill>
                  <a:schemeClr val="tx1"/>
                </a:solidFill>
              </a:rPr>
              <a:t>Soru kitapçık numarasının kodlandığı alan</a:t>
            </a:r>
            <a:endParaRPr lang="tr-TR" sz="1400" b="1" dirty="0">
              <a:solidFill>
                <a:schemeClr val="tx1"/>
              </a:solidFill>
            </a:endParaRPr>
          </a:p>
        </p:txBody>
      </p:sp>
      <p:sp>
        <p:nvSpPr>
          <p:cNvPr id="10" name="9 Köşeleri Yuvarlanmış Dikdörtgen Belirtme Çizgisi"/>
          <p:cNvSpPr/>
          <p:nvPr/>
        </p:nvSpPr>
        <p:spPr>
          <a:xfrm>
            <a:off x="7451725" y="2852738"/>
            <a:ext cx="1500188" cy="936625"/>
          </a:xfrm>
          <a:prstGeom prst="wedgeRoundRectCallout">
            <a:avLst>
              <a:gd name="adj1" fmla="val -237900"/>
              <a:gd name="adj2" fmla="val -215218"/>
              <a:gd name="adj3" fmla="val 16667"/>
            </a:avLst>
          </a:prstGeom>
          <a:ln/>
        </p:spPr>
        <p:style>
          <a:lnRef idx="2">
            <a:schemeClr val="accent4"/>
          </a:lnRef>
          <a:fillRef idx="1">
            <a:schemeClr val="lt1"/>
          </a:fillRef>
          <a:effectRef idx="0">
            <a:schemeClr val="accent4"/>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Fizik</a:t>
            </a:r>
          </a:p>
          <a:p>
            <a:pPr algn="ctr" fontAlgn="auto">
              <a:spcBef>
                <a:spcPts val="0"/>
              </a:spcBef>
              <a:spcAft>
                <a:spcPts val="0"/>
              </a:spcAft>
              <a:defRPr/>
            </a:pPr>
            <a:r>
              <a:rPr lang="tr-TR" sz="1400" b="1" dirty="0">
                <a:solidFill>
                  <a:schemeClr val="tx1"/>
                </a:solidFill>
              </a:rPr>
              <a:t>Soru kitapçık numarasının kodlandığı alan</a:t>
            </a:r>
            <a:endParaRPr lang="tr-TR" sz="1400" b="1" dirty="0">
              <a:solidFill>
                <a:schemeClr val="tx1"/>
              </a:solidFill>
            </a:endParaRPr>
          </a:p>
        </p:txBody>
      </p:sp>
      <p:sp>
        <p:nvSpPr>
          <p:cNvPr id="9" name="8 Köşeleri Yuvarlanmış Dikdörtgen Belirtme Çizgisi"/>
          <p:cNvSpPr/>
          <p:nvPr/>
        </p:nvSpPr>
        <p:spPr>
          <a:xfrm>
            <a:off x="7464425" y="1628775"/>
            <a:ext cx="1571625" cy="1008063"/>
          </a:xfrm>
          <a:prstGeom prst="wedgeRoundRectCallout">
            <a:avLst>
              <a:gd name="adj1" fmla="val -161904"/>
              <a:gd name="adj2" fmla="val -102424"/>
              <a:gd name="adj3" fmla="val 16667"/>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Kimya </a:t>
            </a:r>
          </a:p>
          <a:p>
            <a:pPr algn="ctr" fontAlgn="auto">
              <a:spcBef>
                <a:spcPts val="0"/>
              </a:spcBef>
              <a:spcAft>
                <a:spcPts val="0"/>
              </a:spcAft>
              <a:defRPr/>
            </a:pPr>
            <a:r>
              <a:rPr lang="tr-TR" sz="1400" b="1" dirty="0">
                <a:solidFill>
                  <a:schemeClr val="tx1"/>
                </a:solidFill>
              </a:rPr>
              <a:t>Soru kitapçık numarasının kodlandığı alan</a:t>
            </a:r>
            <a:endParaRPr lang="tr-TR" sz="1400" b="1" dirty="0">
              <a:solidFill>
                <a:schemeClr val="tx1"/>
              </a:solidFill>
            </a:endParaRPr>
          </a:p>
        </p:txBody>
      </p:sp>
      <p:sp>
        <p:nvSpPr>
          <p:cNvPr id="7" name="6 Köşeleri Yuvarlanmış Dikdörtgen Belirtme Çizgisi"/>
          <p:cNvSpPr/>
          <p:nvPr/>
        </p:nvSpPr>
        <p:spPr>
          <a:xfrm>
            <a:off x="285750" y="3857625"/>
            <a:ext cx="1512888" cy="714375"/>
          </a:xfrm>
          <a:prstGeom prst="wedgeRoundRectCallout">
            <a:avLst>
              <a:gd name="adj1" fmla="val 115840"/>
              <a:gd name="adj2" fmla="val 16044"/>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Kodlanmış olarak gelen bölüm</a:t>
            </a:r>
            <a:endParaRPr lang="tr-TR" sz="1400" b="1" dirty="0">
              <a:solidFill>
                <a:schemeClr val="tx1"/>
              </a:solidFill>
            </a:endParaRPr>
          </a:p>
        </p:txBody>
      </p:sp>
      <p:sp>
        <p:nvSpPr>
          <p:cNvPr id="13" name="12 Köşeleri Yuvarlanmış Dikdörtgen Belirtme Çizgisi"/>
          <p:cNvSpPr/>
          <p:nvPr/>
        </p:nvSpPr>
        <p:spPr>
          <a:xfrm>
            <a:off x="273050" y="2852738"/>
            <a:ext cx="1635125" cy="647700"/>
          </a:xfrm>
          <a:prstGeom prst="wedgeRoundRectCallout">
            <a:avLst>
              <a:gd name="adj1" fmla="val 101371"/>
              <a:gd name="adj2" fmla="val -22807"/>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a:t>
            </a:r>
          </a:p>
          <a:p>
            <a:pPr algn="ctr" fontAlgn="auto">
              <a:spcBef>
                <a:spcPts val="0"/>
              </a:spcBef>
              <a:spcAft>
                <a:spcPts val="0"/>
              </a:spcAft>
              <a:defRPr/>
            </a:pPr>
            <a:r>
              <a:rPr lang="tr-TR" sz="1400" b="1" dirty="0">
                <a:solidFill>
                  <a:schemeClr val="tx1"/>
                </a:solidFill>
              </a:rPr>
              <a:t>T.C. Kimlik numarasını kodlar.</a:t>
            </a:r>
            <a:endParaRPr lang="tr-TR" sz="1400" b="1" dirty="0">
              <a:solidFill>
                <a:schemeClr val="tx1"/>
              </a:solidFill>
            </a:endParaRPr>
          </a:p>
        </p:txBody>
      </p:sp>
      <p:sp>
        <p:nvSpPr>
          <p:cNvPr id="6" name="5 Köşeleri Yuvarlanmış Dikdörtgen Belirtme Çizgisi"/>
          <p:cNvSpPr/>
          <p:nvPr/>
        </p:nvSpPr>
        <p:spPr>
          <a:xfrm>
            <a:off x="250825" y="1268413"/>
            <a:ext cx="1477963" cy="647700"/>
          </a:xfrm>
          <a:prstGeom prst="wedgeRoundRectCallout">
            <a:avLst>
              <a:gd name="adj1" fmla="val 119243"/>
              <a:gd name="adj2" fmla="val 21098"/>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Adayın kimlik bilgileri ve imzası</a:t>
            </a:r>
            <a:endParaRPr lang="tr-TR" sz="1400" b="1" dirty="0">
              <a:solidFill>
                <a:schemeClr val="tx1"/>
              </a:solidFill>
            </a:endParaRPr>
          </a:p>
        </p:txBody>
      </p:sp>
      <p:sp>
        <p:nvSpPr>
          <p:cNvPr id="25" name="24 Köşeleri Yuvarlanmış Dikdörtgen Belirtme Çizgisi"/>
          <p:cNvSpPr/>
          <p:nvPr/>
        </p:nvSpPr>
        <p:spPr>
          <a:xfrm>
            <a:off x="285750" y="5143500"/>
            <a:ext cx="1404938" cy="928688"/>
          </a:xfrm>
          <a:prstGeom prst="wedgeRoundRectCallout">
            <a:avLst>
              <a:gd name="adj1" fmla="val 136016"/>
              <a:gd name="adj2" fmla="val -20276"/>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Salon başkanı salon ve sıra numaralarını yazar.</a:t>
            </a:r>
            <a:endParaRPr lang="tr-TR" sz="1400" b="1" dirty="0">
              <a:solidFill>
                <a:schemeClr val="tx1"/>
              </a:solidFill>
            </a:endParaRPr>
          </a:p>
        </p:txBody>
      </p:sp>
      <p:sp>
        <p:nvSpPr>
          <p:cNvPr id="11" name="10 Köşeleri Yuvarlanmış Dikdörtgen Belirtme Çizgisi"/>
          <p:cNvSpPr/>
          <p:nvPr/>
        </p:nvSpPr>
        <p:spPr>
          <a:xfrm>
            <a:off x="7380288" y="5013325"/>
            <a:ext cx="1571625" cy="857250"/>
          </a:xfrm>
          <a:prstGeom prst="wedgeRoundRectCallout">
            <a:avLst>
              <a:gd name="adj1" fmla="val -124016"/>
              <a:gd name="adj2" fmla="val -415511"/>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kodlamaları doğru yaptığını  onaylar.</a:t>
            </a:r>
            <a:endParaRPr lang="tr-TR" sz="1400" b="1" dirty="0">
              <a:solidFill>
                <a:schemeClr val="tx1"/>
              </a:solidFill>
            </a:endParaRPr>
          </a:p>
        </p:txBody>
      </p:sp>
      <p:sp>
        <p:nvSpPr>
          <p:cNvPr id="158730" name="14 Slayt Numarası Yer Tutucusu"/>
          <p:cNvSpPr>
            <a:spLocks noGrp="1"/>
          </p:cNvSpPr>
          <p:nvPr>
            <p:ph type="sldNum" sz="quarter" idx="12"/>
          </p:nvPr>
        </p:nvSpPr>
        <p:spPr bwMode="auto">
          <a:xfrm>
            <a:off x="7956550" y="6453188"/>
            <a:ext cx="719138" cy="35083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27DB2334-35A1-4EE8-86A9-B12EB27B6213}" type="slidenum">
              <a:rPr lang="tr-TR">
                <a:cs typeface="Arial" charset="0"/>
              </a:rPr>
              <a:pPr fontAlgn="base">
                <a:spcBef>
                  <a:spcPct val="0"/>
                </a:spcBef>
                <a:spcAft>
                  <a:spcPct val="0"/>
                </a:spcAft>
              </a:pPr>
              <a:t>69</a:t>
            </a:fld>
            <a:endParaRPr lang="tr-TR">
              <a:cs typeface="Arial" charset="0"/>
            </a:endParaRPr>
          </a:p>
        </p:txBody>
      </p:sp>
      <p:sp>
        <p:nvSpPr>
          <p:cNvPr id="17" name="16 Metin kutusu"/>
          <p:cNvSpPr txBox="1"/>
          <p:nvPr/>
        </p:nvSpPr>
        <p:spPr>
          <a:xfrm rot="19898328">
            <a:off x="3025775" y="3365500"/>
            <a:ext cx="3321050" cy="522288"/>
          </a:xfrm>
          <a:prstGeom prst="rect">
            <a:avLst/>
          </a:prstGeom>
          <a:solidFill>
            <a:srgbClr val="FFFF00"/>
          </a:solidFill>
        </p:spPr>
        <p:txBody>
          <a:bodyPr>
            <a:spAutoFit/>
          </a:bodyPr>
          <a:lstStyle/>
          <a:p>
            <a:pPr fontAlgn="auto">
              <a:spcBef>
                <a:spcPts val="0"/>
              </a:spcBef>
              <a:spcAft>
                <a:spcPts val="0"/>
              </a:spcAft>
              <a:defRPr/>
            </a:pPr>
            <a:r>
              <a:rPr lang="tr-TR" sz="2800" b="1">
                <a:effectLst>
                  <a:outerShdw blurRad="38100" dist="38100" dir="2700000" algn="tl">
                    <a:srgbClr val="000000">
                      <a:alpha val="43137"/>
                    </a:srgbClr>
                  </a:outerShdw>
                </a:effectLst>
                <a:latin typeface="+mn-lt"/>
                <a:cs typeface="+mn-cs"/>
              </a:rPr>
              <a:t>LYS-2 </a:t>
            </a:r>
            <a:r>
              <a:rPr lang="tr-TR" sz="2800" b="1" dirty="0">
                <a:effectLst>
                  <a:outerShdw blurRad="38100" dist="38100" dir="2700000" algn="tl">
                    <a:srgbClr val="000000">
                      <a:alpha val="43137"/>
                    </a:srgbClr>
                  </a:outerShdw>
                </a:effectLst>
                <a:latin typeface="+mn-lt"/>
                <a:cs typeface="+mn-cs"/>
              </a:rPr>
              <a:t>CEVAP KAĞIDI</a:t>
            </a:r>
            <a:endParaRPr lang="tr-TR" sz="2800" b="1" dirty="0">
              <a:effectLst>
                <a:outerShdw blurRad="38100" dist="38100" dir="2700000" algn="tl">
                  <a:srgbClr val="000000">
                    <a:alpha val="43137"/>
                  </a:srgbClr>
                </a:outerShdw>
              </a:effectLst>
              <a:latin typeface="+mn-lt"/>
              <a:cs typeface="+mn-cs"/>
            </a:endParaRPr>
          </a:p>
        </p:txBody>
      </p:sp>
      <p:sp>
        <p:nvSpPr>
          <p:cNvPr id="18" name="17 Köşeleri Yuvarlanmış Dikdörtgen Belirtme Çizgisi"/>
          <p:cNvSpPr/>
          <p:nvPr/>
        </p:nvSpPr>
        <p:spPr>
          <a:xfrm>
            <a:off x="4427538" y="5157788"/>
            <a:ext cx="2376487" cy="719137"/>
          </a:xfrm>
          <a:prstGeom prst="wedgeRoundRectCallout">
            <a:avLst>
              <a:gd name="adj1" fmla="val -94428"/>
              <a:gd name="adj2" fmla="val 90347"/>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sınava girmedi ise, </a:t>
            </a:r>
          </a:p>
          <a:p>
            <a:pPr algn="ctr" fontAlgn="auto">
              <a:spcBef>
                <a:spcPts val="0"/>
              </a:spcBef>
              <a:spcAft>
                <a:spcPts val="0"/>
              </a:spcAft>
              <a:defRPr/>
            </a:pPr>
            <a:r>
              <a:rPr lang="tr-TR" sz="1400" b="1" dirty="0">
                <a:solidFill>
                  <a:schemeClr val="tx1"/>
                </a:solidFill>
              </a:rPr>
              <a:t>Salon başkanı bu kutucuğu işaretler</a:t>
            </a:r>
            <a:endParaRPr lang="tr-TR" sz="1400" b="1" dirty="0">
              <a:solidFill>
                <a:schemeClr val="tx1"/>
              </a:solidFill>
            </a:endParaRPr>
          </a:p>
        </p:txBody>
      </p:sp>
      <p:sp>
        <p:nvSpPr>
          <p:cNvPr id="158733" name="1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9C153FC-63EA-41C5-92BF-F148C5DA5173}"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11188" y="1196975"/>
            <a:ext cx="8189912" cy="3311525"/>
          </a:xfrm>
          <a:ln>
            <a:solidFill>
              <a:srgbClr val="FFFFFF"/>
            </a:solidFill>
          </a:ln>
        </p:spPr>
        <p:style>
          <a:lnRef idx="2">
            <a:schemeClr val="accent2"/>
          </a:lnRef>
          <a:fillRef idx="1">
            <a:schemeClr val="lt1"/>
          </a:fillRef>
          <a:effectRef idx="0">
            <a:schemeClr val="accent2"/>
          </a:effectRef>
          <a:fontRef idx="minor">
            <a:schemeClr val="dk1"/>
          </a:fontRef>
        </p:style>
        <p:txBody>
          <a:bodyPr rtlCol="0">
            <a:noAutofit/>
          </a:bodyPr>
          <a:lstStyle/>
          <a:p>
            <a:pPr marL="457200" indent="-457200" fontAlgn="auto">
              <a:spcAft>
                <a:spcPts val="0"/>
              </a:spcAft>
              <a:buFont typeface="Wingdings" pitchFamily="2" charset="2"/>
              <a:buChar char="Ø"/>
              <a:defRPr/>
            </a:pPr>
            <a:r>
              <a:rPr lang="tr-TR" sz="2200" b="1" dirty="0" smtClean="0">
                <a:solidFill>
                  <a:schemeClr val="tx1"/>
                </a:solidFill>
                <a:latin typeface="+mj-lt"/>
                <a:ea typeface="ＭＳ Ｐゴシック" pitchFamily="34" charset="-128"/>
              </a:rPr>
              <a:t>Salon görevlileri sınav başlama saatinden </a:t>
            </a:r>
            <a:r>
              <a:rPr lang="tr-TR" sz="2200" b="1" u="sng" dirty="0" smtClean="0">
                <a:solidFill>
                  <a:srgbClr val="FF0000"/>
                </a:solidFill>
                <a:latin typeface="+mj-lt"/>
                <a:ea typeface="ＭＳ Ｐゴシック" pitchFamily="34" charset="-128"/>
              </a:rPr>
              <a:t>10-15 dakika </a:t>
            </a:r>
            <a:r>
              <a:rPr lang="tr-TR" sz="2200" b="1" dirty="0" smtClean="0">
                <a:solidFill>
                  <a:schemeClr val="tx1"/>
                </a:solidFill>
                <a:latin typeface="+mj-lt"/>
                <a:ea typeface="ＭＳ Ｐゴシック" pitchFamily="34" charset="-128"/>
              </a:rPr>
              <a:t>önce cevap kağıtlarını adaylara dağıtacaktır.</a:t>
            </a:r>
          </a:p>
          <a:p>
            <a:pPr marL="457200" indent="-457200" fontAlgn="auto">
              <a:spcAft>
                <a:spcPts val="0"/>
              </a:spcAft>
              <a:buFont typeface="Wingdings" pitchFamily="2" charset="2"/>
              <a:buChar char="Ø"/>
              <a:defRPr/>
            </a:pPr>
            <a:r>
              <a:rPr lang="tr-TR" sz="2200" b="1" dirty="0" smtClean="0">
                <a:solidFill>
                  <a:schemeClr val="tx1"/>
                </a:solidFill>
                <a:latin typeface="+mj-lt"/>
                <a:ea typeface="ＭＳ Ｐゴシック" pitchFamily="34" charset="-128"/>
              </a:rPr>
              <a:t>Bu işlemi takiben, soru kitapçıklarını poşet içerisinde </a:t>
            </a:r>
            <a:r>
              <a:rPr lang="tr-TR" sz="2200" b="1" u="sng" dirty="0" smtClean="0">
                <a:solidFill>
                  <a:srgbClr val="FF0000"/>
                </a:solidFill>
                <a:latin typeface="+mj-lt"/>
                <a:ea typeface="ＭＳ Ｐゴシック" pitchFamily="34" charset="-128"/>
              </a:rPr>
              <a:t>rastgele</a:t>
            </a:r>
            <a:r>
              <a:rPr lang="tr-TR" sz="2200" b="1" dirty="0" smtClean="0">
                <a:solidFill>
                  <a:schemeClr val="tx1"/>
                </a:solidFill>
                <a:latin typeface="+mj-lt"/>
                <a:ea typeface="ＭＳ Ｐゴシック" pitchFamily="34" charset="-128"/>
              </a:rPr>
              <a:t> adaylara </a:t>
            </a:r>
            <a:r>
              <a:rPr lang="tr-TR" sz="2200" b="1" u="sng" dirty="0" smtClean="0">
                <a:solidFill>
                  <a:srgbClr val="FF0000"/>
                </a:solidFill>
                <a:latin typeface="+mj-lt"/>
                <a:ea typeface="ＭＳ Ｐゴシック" pitchFamily="34" charset="-128"/>
              </a:rPr>
              <a:t>elden</a:t>
            </a:r>
            <a:r>
              <a:rPr lang="tr-TR" sz="2200" b="1" dirty="0" smtClean="0">
                <a:solidFill>
                  <a:schemeClr val="tx1"/>
                </a:solidFill>
                <a:latin typeface="+mj-lt"/>
                <a:ea typeface="ＭＳ Ｐゴシック" pitchFamily="34" charset="-128"/>
              </a:rPr>
              <a:t> verecektir.</a:t>
            </a:r>
          </a:p>
          <a:p>
            <a:pPr marL="457200" indent="-457200" fontAlgn="auto">
              <a:spcAft>
                <a:spcPts val="0"/>
              </a:spcAft>
              <a:buFont typeface="Wingdings" pitchFamily="2" charset="2"/>
              <a:buChar char="Ø"/>
              <a:defRPr/>
            </a:pPr>
            <a:r>
              <a:rPr lang="tr-TR" sz="2200" b="1" dirty="0" smtClean="0">
                <a:solidFill>
                  <a:schemeClr val="tx1"/>
                </a:solidFill>
                <a:latin typeface="+mj-lt"/>
                <a:ea typeface="ＭＳ Ｐゴシック" pitchFamily="34" charset="-128"/>
              </a:rPr>
              <a:t>Soru kitapçığı poşeti sadece aday tarafından açılabilir.</a:t>
            </a:r>
          </a:p>
          <a:p>
            <a:pPr marL="457200" indent="-457200" fontAlgn="auto">
              <a:spcAft>
                <a:spcPts val="0"/>
              </a:spcAft>
              <a:buFont typeface="Wingdings" pitchFamily="2" charset="2"/>
              <a:buChar char="Ø"/>
              <a:defRPr/>
            </a:pPr>
            <a:r>
              <a:rPr lang="tr-TR" sz="2200" b="1" dirty="0" smtClean="0">
                <a:solidFill>
                  <a:schemeClr val="tx1"/>
                </a:solidFill>
                <a:latin typeface="+mj-lt"/>
                <a:ea typeface="ＭＳ Ｐゴシック" pitchFamily="34" charset="-128"/>
              </a:rPr>
              <a:t>Adaylar </a:t>
            </a:r>
            <a:r>
              <a:rPr lang="tr-TR" sz="2200" b="1" dirty="0" smtClean="0">
                <a:solidFill>
                  <a:srgbClr val="FF0000"/>
                </a:solidFill>
                <a:latin typeface="+mj-lt"/>
                <a:ea typeface="ＭＳ Ｐゴシック" pitchFamily="34" charset="-128"/>
              </a:rPr>
              <a:t>Soru Kitapçık Numarasını </a:t>
            </a:r>
            <a:r>
              <a:rPr lang="tr-TR" sz="2200" b="1" dirty="0" smtClean="0">
                <a:solidFill>
                  <a:schemeClr val="tx1"/>
                </a:solidFill>
                <a:latin typeface="+mj-lt"/>
                <a:ea typeface="ＭＳ Ｐゴシック" pitchFamily="34" charset="-128"/>
              </a:rPr>
              <a:t>Cevap Kağıtlarına </a:t>
            </a:r>
            <a:r>
              <a:rPr lang="tr-TR" sz="2200" b="1" dirty="0" smtClean="0">
                <a:solidFill>
                  <a:srgbClr val="FF0000"/>
                </a:solidFill>
                <a:latin typeface="+mj-lt"/>
                <a:ea typeface="ＭＳ Ｐゴシック" pitchFamily="34" charset="-128"/>
              </a:rPr>
              <a:t>Kodlamak</a:t>
            </a:r>
            <a:r>
              <a:rPr lang="tr-TR" sz="2200" b="1" dirty="0" smtClean="0">
                <a:solidFill>
                  <a:schemeClr val="tx1"/>
                </a:solidFill>
                <a:latin typeface="+mj-lt"/>
                <a:ea typeface="ＭＳ Ｐゴシック" pitchFamily="34" charset="-128"/>
              </a:rPr>
              <a:t> Zorundadır.</a:t>
            </a:r>
          </a:p>
          <a:p>
            <a:pPr marL="457200" indent="-457200" fontAlgn="auto">
              <a:spcAft>
                <a:spcPts val="0"/>
              </a:spcAft>
              <a:buFont typeface="Wingdings" pitchFamily="2" charset="2"/>
              <a:buChar char="Ø"/>
              <a:defRPr/>
            </a:pPr>
            <a:r>
              <a:rPr lang="tr-TR" sz="2200" b="1" dirty="0" smtClean="0">
                <a:solidFill>
                  <a:schemeClr val="tx1"/>
                </a:solidFill>
                <a:latin typeface="+mj-lt"/>
                <a:ea typeface="ＭＳ Ｐゴシック" pitchFamily="34" charset="-128"/>
              </a:rPr>
              <a:t>Soru Kitapçık Numarasının </a:t>
            </a:r>
            <a:r>
              <a:rPr lang="tr-TR" sz="2200" b="1" dirty="0" smtClean="0">
                <a:solidFill>
                  <a:srgbClr val="FF0000"/>
                </a:solidFill>
                <a:latin typeface="+mj-lt"/>
                <a:ea typeface="ＭＳ Ｐゴシック" pitchFamily="34" charset="-128"/>
              </a:rPr>
              <a:t>Yanlış</a:t>
            </a:r>
            <a:r>
              <a:rPr lang="tr-TR" sz="2200" b="1" dirty="0" smtClean="0">
                <a:solidFill>
                  <a:schemeClr val="tx1"/>
                </a:solidFill>
                <a:latin typeface="+mj-lt"/>
                <a:ea typeface="ＭＳ Ｐゴシック" pitchFamily="34" charset="-128"/>
              </a:rPr>
              <a:t> Kodlanmasının </a:t>
            </a:r>
            <a:r>
              <a:rPr lang="tr-TR" sz="2200" b="1" u="sng" dirty="0" smtClean="0">
                <a:solidFill>
                  <a:srgbClr val="FF0000"/>
                </a:solidFill>
                <a:latin typeface="+mj-lt"/>
                <a:ea typeface="ＭＳ Ｐゴシック" pitchFamily="34" charset="-128"/>
              </a:rPr>
              <a:t>SORUMLULUĞU ADAYA AİTTİR.</a:t>
            </a:r>
          </a:p>
        </p:txBody>
      </p:sp>
      <p:sp>
        <p:nvSpPr>
          <p:cNvPr id="6" name="2 İçerik Yer Tutucusu"/>
          <p:cNvSpPr txBox="1">
            <a:spLocks/>
          </p:cNvSpPr>
          <p:nvPr/>
        </p:nvSpPr>
        <p:spPr bwMode="auto">
          <a:xfrm>
            <a:off x="666750" y="4581525"/>
            <a:ext cx="8189913" cy="1665288"/>
          </a:xfrm>
          <a:prstGeom prst="rect">
            <a:avLst/>
          </a:prstGeom>
          <a:solidFill>
            <a:srgbClr val="FFFF00"/>
          </a:solidFill>
          <a:ln w="25400" cap="flat" cmpd="sng" algn="ctr">
            <a:solidFill>
              <a:srgbClr val="FF0000"/>
            </a:solidFill>
            <a:prstDash val="solid"/>
            <a:miter lim="800000"/>
            <a:headEnd/>
            <a:tailEnd/>
          </a:ln>
        </p:spPr>
        <p:style>
          <a:lnRef idx="2">
            <a:schemeClr val="accent2"/>
          </a:lnRef>
          <a:fillRef idx="1">
            <a:schemeClr val="lt1"/>
          </a:fillRef>
          <a:effectRef idx="0">
            <a:schemeClr val="accent2"/>
          </a:effectRef>
          <a:fontRef idx="minor">
            <a:schemeClr val="dk1"/>
          </a:fontRef>
        </p:style>
        <p:txBody>
          <a:bodyPr>
            <a:normAutofit fontScale="85000" lnSpcReduction="10000"/>
          </a:bodyPr>
          <a:lstStyle/>
          <a:p>
            <a:pPr marL="342900" indent="-342900" algn="ctr" eaLnBrk="0" fontAlgn="auto" hangingPunct="0">
              <a:lnSpc>
                <a:spcPct val="90000"/>
              </a:lnSpc>
              <a:spcBef>
                <a:spcPct val="20000"/>
              </a:spcBef>
              <a:spcAft>
                <a:spcPts val="0"/>
              </a:spcAft>
              <a:buFont typeface="Arial" pitchFamily="34" charset="0"/>
              <a:buNone/>
              <a:defRPr/>
            </a:pPr>
            <a:r>
              <a:rPr lang="tr-TR" sz="2400" b="1" i="1" dirty="0">
                <a:solidFill>
                  <a:schemeClr val="tx1"/>
                </a:solidFill>
                <a:latin typeface="+mj-lt"/>
                <a:ea typeface="ＭＳ Ｐゴシック" pitchFamily="34" charset="-128"/>
              </a:rPr>
              <a:t>2012 Sınavlarında yapılan</a:t>
            </a:r>
          </a:p>
          <a:p>
            <a:pPr marL="342900" indent="-342900" algn="ctr" eaLnBrk="0" fontAlgn="auto" hangingPunct="0">
              <a:lnSpc>
                <a:spcPct val="90000"/>
              </a:lnSpc>
              <a:spcBef>
                <a:spcPct val="20000"/>
              </a:spcBef>
              <a:spcAft>
                <a:spcPts val="0"/>
              </a:spcAft>
              <a:buFont typeface="Arial" pitchFamily="34" charset="0"/>
              <a:buNone/>
              <a:defRPr/>
            </a:pPr>
            <a:r>
              <a:rPr lang="tr-TR" sz="2400" b="1" i="1" dirty="0">
                <a:solidFill>
                  <a:schemeClr val="tx1"/>
                </a:solidFill>
                <a:latin typeface="+mj-lt"/>
                <a:ea typeface="ＭＳ Ｐゴシック" pitchFamily="34" charset="-128"/>
              </a:rPr>
              <a:t>“Salon görevlisi Adayın Soru kitapçığı numarasını</a:t>
            </a:r>
            <a:r>
              <a:rPr lang="tr-TR" sz="2400" b="1" i="1" dirty="0">
                <a:solidFill>
                  <a:schemeClr val="tx2">
                    <a:lumMod val="60000"/>
                    <a:lumOff val="40000"/>
                  </a:schemeClr>
                </a:solidFill>
                <a:latin typeface="+mj-lt"/>
                <a:ea typeface="ＭＳ Ｐゴシック" pitchFamily="34" charset="-128"/>
              </a:rPr>
              <a:t>, </a:t>
            </a:r>
            <a:r>
              <a:rPr lang="tr-TR" sz="2400" b="1" i="1" u="sng" dirty="0">
                <a:solidFill>
                  <a:srgbClr val="FF0000"/>
                </a:solidFill>
                <a:latin typeface="+mj-lt"/>
                <a:ea typeface="ＭＳ Ｐゴシック" pitchFamily="34" charset="-128"/>
              </a:rPr>
              <a:t>cevap kağıdı </a:t>
            </a:r>
            <a:r>
              <a:rPr lang="tr-TR" sz="2400" b="1" i="1" dirty="0">
                <a:solidFill>
                  <a:schemeClr val="tx1"/>
                </a:solidFill>
                <a:latin typeface="+mj-lt"/>
                <a:ea typeface="ＭＳ Ｐゴシック" pitchFamily="34" charset="-128"/>
              </a:rPr>
              <a:t>ve</a:t>
            </a:r>
            <a:r>
              <a:rPr lang="tr-TR" sz="2400" b="1" i="1" dirty="0">
                <a:solidFill>
                  <a:schemeClr val="tx2">
                    <a:lumMod val="60000"/>
                    <a:lumOff val="40000"/>
                  </a:schemeClr>
                </a:solidFill>
                <a:latin typeface="+mj-lt"/>
                <a:ea typeface="ＭＳ Ｐゴシック" pitchFamily="34" charset="-128"/>
              </a:rPr>
              <a:t> </a:t>
            </a:r>
            <a:r>
              <a:rPr lang="tr-TR" sz="2400" b="1" i="1" u="sng" dirty="0">
                <a:solidFill>
                  <a:srgbClr val="FF0000"/>
                </a:solidFill>
                <a:latin typeface="+mj-lt"/>
                <a:ea typeface="ＭＳ Ｐゴシック" pitchFamily="34" charset="-128"/>
              </a:rPr>
              <a:t>soru kitapçığı üzerine </a:t>
            </a:r>
            <a:r>
              <a:rPr lang="tr-TR" sz="2400" b="1" i="1" dirty="0">
                <a:solidFill>
                  <a:schemeClr val="tx1"/>
                </a:solidFill>
                <a:latin typeface="+mj-lt"/>
                <a:ea typeface="ＭＳ Ｐゴシック" pitchFamily="34" charset="-128"/>
              </a:rPr>
              <a:t>doğru kodlayıp kodlamadığını kontrol edecek ve ilgili alanı imzalayacaktır.” şeklindeki uygulama  </a:t>
            </a:r>
          </a:p>
          <a:p>
            <a:pPr marL="342900" indent="-342900" algn="ctr" eaLnBrk="0" fontAlgn="auto" hangingPunct="0">
              <a:lnSpc>
                <a:spcPct val="90000"/>
              </a:lnSpc>
              <a:spcBef>
                <a:spcPct val="20000"/>
              </a:spcBef>
              <a:spcAft>
                <a:spcPts val="0"/>
              </a:spcAft>
              <a:buFont typeface="Arial" pitchFamily="34" charset="0"/>
              <a:buNone/>
              <a:defRPr/>
            </a:pPr>
            <a:r>
              <a:rPr lang="tr-TR" sz="4000" b="1" i="1" dirty="0">
                <a:solidFill>
                  <a:schemeClr val="tx1"/>
                </a:solidFill>
                <a:latin typeface="+mj-lt"/>
                <a:ea typeface="ＭＳ Ｐゴシック" pitchFamily="34" charset="-128"/>
              </a:rPr>
              <a:t>2013 Sınav Uygulamalarında </a:t>
            </a:r>
            <a:r>
              <a:rPr lang="tr-TR" sz="4000" b="1" i="1" u="sng" dirty="0">
                <a:solidFill>
                  <a:schemeClr val="tx1"/>
                </a:solidFill>
                <a:latin typeface="+mj-lt"/>
                <a:ea typeface="ＭＳ Ｐゴシック" pitchFamily="34" charset="-128"/>
              </a:rPr>
              <a:t>Kaldırılmıştır.</a:t>
            </a:r>
            <a:endParaRPr lang="tr-TR" sz="2400" b="1" i="1" u="sng" dirty="0">
              <a:solidFill>
                <a:srgbClr val="FF0000"/>
              </a:solidFill>
              <a:ea typeface="ＭＳ Ｐゴシック" pitchFamily="34" charset="-128"/>
            </a:endParaRPr>
          </a:p>
        </p:txBody>
      </p:sp>
      <p:sp>
        <p:nvSpPr>
          <p:cNvPr id="46083" name="8 Dikdörtgen"/>
          <p:cNvSpPr>
            <a:spLocks noChangeArrowheads="1"/>
          </p:cNvSpPr>
          <p:nvPr/>
        </p:nvSpPr>
        <p:spPr bwMode="auto">
          <a:xfrm>
            <a:off x="900113" y="242888"/>
            <a:ext cx="7956550" cy="954087"/>
          </a:xfrm>
          <a:prstGeom prst="rect">
            <a:avLst/>
          </a:prstGeom>
          <a:noFill/>
          <a:ln w="9525">
            <a:noFill/>
            <a:miter lim="800000"/>
            <a:headEnd/>
            <a:tailEnd/>
          </a:ln>
        </p:spPr>
        <p:txBody>
          <a:bodyPr>
            <a:spAutoFit/>
          </a:bodyPr>
          <a:lstStyle/>
          <a:p>
            <a:pPr algn="r"/>
            <a:r>
              <a:rPr lang="tr-TR" sz="2800" b="1" u="sng">
                <a:solidFill>
                  <a:srgbClr val="FF0000"/>
                </a:solidFill>
                <a:latin typeface="Calibri" pitchFamily="34" charset="0"/>
              </a:rPr>
              <a:t>HER ADAYA FARKLI SORU KİTAPÇIĞI</a:t>
            </a:r>
          </a:p>
          <a:p>
            <a:pPr algn="r"/>
            <a:r>
              <a:rPr lang="tr-TR" sz="2800" b="1" u="sng">
                <a:solidFill>
                  <a:srgbClr val="FF0000"/>
                </a:solidFill>
                <a:latin typeface="Calibri" pitchFamily="34" charset="0"/>
              </a:rPr>
              <a:t>SORU KİTAPÇIKLARININ RASTGELE DAĞITILMASI</a:t>
            </a:r>
            <a:endParaRPr lang="tr-TR" sz="2800" u="sng">
              <a:solidFill>
                <a:srgbClr val="FF0000"/>
              </a:solidFill>
              <a:latin typeface="Calibri" pitchFamily="34" charset="0"/>
            </a:endParaRPr>
          </a:p>
        </p:txBody>
      </p:sp>
      <p:sp>
        <p:nvSpPr>
          <p:cNvPr id="46084" name="6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5579A05-FD94-4B33-AA54-8C17E0B19C75}" type="slidenum">
              <a:rPr lang="tr-TR">
                <a:cs typeface="Arial" charset="0"/>
              </a:rPr>
              <a:pPr fontAlgn="base">
                <a:spcBef>
                  <a:spcPct val="0"/>
                </a:spcBef>
                <a:spcAft>
                  <a:spcPct val="0"/>
                </a:spcAft>
              </a:pPr>
              <a:t>7</a:t>
            </a:fld>
            <a:endParaRPr lang="tr-TR">
              <a:cs typeface="Arial" charset="0"/>
            </a:endParaRPr>
          </a:p>
        </p:txBody>
      </p:sp>
      <p:sp>
        <p:nvSpPr>
          <p:cNvPr id="46085" name="7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E9D03A-57E8-42A8-8173-DF9B44BA81B2}"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1928813" y="260350"/>
            <a:ext cx="5286375" cy="6048375"/>
          </a:xfrm>
          <a:prstGeom prst="rect">
            <a:avLst/>
          </a:prstGeom>
        </p:spPr>
        <p:style>
          <a:lnRef idx="2">
            <a:schemeClr val="accent2"/>
          </a:lnRef>
          <a:fillRef idx="1">
            <a:schemeClr val="lt1"/>
          </a:fillRef>
          <a:effectRef idx="0">
            <a:schemeClr val="accent2"/>
          </a:effectRef>
          <a:fontRef idx="minor">
            <a:schemeClr val="dk1"/>
          </a:fontRef>
        </p:style>
      </p:pic>
      <p:sp>
        <p:nvSpPr>
          <p:cNvPr id="9" name="8 Köşeleri Yuvarlanmış Dikdörtgen Belirtme Çizgisi"/>
          <p:cNvSpPr/>
          <p:nvPr/>
        </p:nvSpPr>
        <p:spPr>
          <a:xfrm>
            <a:off x="7019925" y="4076700"/>
            <a:ext cx="1836738" cy="865188"/>
          </a:xfrm>
          <a:prstGeom prst="wedgeRoundRectCallout">
            <a:avLst>
              <a:gd name="adj1" fmla="val -181737"/>
              <a:gd name="adj2" fmla="val -365509"/>
              <a:gd name="adj3" fmla="val 16667"/>
            </a:avLst>
          </a:prstGeom>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Türk Dili ve Edebiyatı Soru kitapçık numarasının kodlandığı alan</a:t>
            </a:r>
            <a:endParaRPr lang="tr-TR" sz="1400" b="1" dirty="0">
              <a:solidFill>
                <a:schemeClr val="tx1"/>
              </a:solidFill>
            </a:endParaRPr>
          </a:p>
        </p:txBody>
      </p:sp>
      <p:sp>
        <p:nvSpPr>
          <p:cNvPr id="14" name="13 Köşeleri Yuvarlanmış Dikdörtgen Belirtme Çizgisi"/>
          <p:cNvSpPr/>
          <p:nvPr/>
        </p:nvSpPr>
        <p:spPr>
          <a:xfrm>
            <a:off x="7500938" y="428625"/>
            <a:ext cx="1441450" cy="863600"/>
          </a:xfrm>
          <a:prstGeom prst="wedgeRoundRectCallout">
            <a:avLst>
              <a:gd name="adj1" fmla="val -108369"/>
              <a:gd name="adj2" fmla="val 18317"/>
              <a:gd name="adj3" fmla="val 16667"/>
            </a:avLst>
          </a:prstGeom>
          <a:ln/>
        </p:spPr>
        <p:style>
          <a:lnRef idx="2">
            <a:schemeClr val="accent4"/>
          </a:lnRef>
          <a:fillRef idx="1">
            <a:schemeClr val="lt1"/>
          </a:fillRef>
          <a:effectRef idx="0">
            <a:schemeClr val="accent4"/>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Coğrafya-1 Soru kitapçık numarasının kodlandığı alan</a:t>
            </a:r>
            <a:endParaRPr lang="tr-TR" sz="1400" b="1" dirty="0">
              <a:solidFill>
                <a:schemeClr val="tx1"/>
              </a:solidFill>
            </a:endParaRPr>
          </a:p>
        </p:txBody>
      </p:sp>
      <p:sp>
        <p:nvSpPr>
          <p:cNvPr id="10" name="9 Köşeleri Yuvarlanmış Dikdörtgen Belirtme Çizgisi"/>
          <p:cNvSpPr/>
          <p:nvPr/>
        </p:nvSpPr>
        <p:spPr>
          <a:xfrm>
            <a:off x="7572375" y="1428750"/>
            <a:ext cx="1428750" cy="928688"/>
          </a:xfrm>
          <a:prstGeom prst="wedgeRoundRectCallout">
            <a:avLst>
              <a:gd name="adj1" fmla="val -143390"/>
              <a:gd name="adj2" fmla="val 599"/>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kodlamaları doğru yaptığını  onaylar.</a:t>
            </a:r>
            <a:endParaRPr lang="tr-TR" sz="1400" b="1" dirty="0">
              <a:solidFill>
                <a:schemeClr val="tx1"/>
              </a:solidFill>
            </a:endParaRPr>
          </a:p>
        </p:txBody>
      </p:sp>
      <p:sp>
        <p:nvSpPr>
          <p:cNvPr id="23" name="22 Köşeleri Yuvarlanmış Dikdörtgen Belirtme Çizgisi"/>
          <p:cNvSpPr/>
          <p:nvPr/>
        </p:nvSpPr>
        <p:spPr>
          <a:xfrm>
            <a:off x="285750" y="3857625"/>
            <a:ext cx="1512888" cy="714375"/>
          </a:xfrm>
          <a:prstGeom prst="wedgeRoundRectCallout">
            <a:avLst>
              <a:gd name="adj1" fmla="val 120639"/>
              <a:gd name="adj2" fmla="val 20107"/>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Kodlanmış olarak gelen bölüm</a:t>
            </a:r>
            <a:endParaRPr lang="tr-TR" sz="1400" b="1" dirty="0">
              <a:solidFill>
                <a:schemeClr val="tx1"/>
              </a:solidFill>
            </a:endParaRPr>
          </a:p>
        </p:txBody>
      </p:sp>
      <p:sp>
        <p:nvSpPr>
          <p:cNvPr id="24" name="23 Köşeleri Yuvarlanmış Dikdörtgen Belirtme Çizgisi"/>
          <p:cNvSpPr/>
          <p:nvPr/>
        </p:nvSpPr>
        <p:spPr>
          <a:xfrm>
            <a:off x="273050" y="2852738"/>
            <a:ext cx="1635125" cy="647700"/>
          </a:xfrm>
          <a:prstGeom prst="wedgeRoundRectCallout">
            <a:avLst>
              <a:gd name="adj1" fmla="val 127620"/>
              <a:gd name="adj2" fmla="val -18328"/>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a:t>
            </a:r>
          </a:p>
          <a:p>
            <a:pPr algn="ctr" fontAlgn="auto">
              <a:spcBef>
                <a:spcPts val="0"/>
              </a:spcBef>
              <a:spcAft>
                <a:spcPts val="0"/>
              </a:spcAft>
              <a:defRPr/>
            </a:pPr>
            <a:r>
              <a:rPr lang="tr-TR" sz="1400" b="1" dirty="0">
                <a:solidFill>
                  <a:schemeClr val="tx1"/>
                </a:solidFill>
              </a:rPr>
              <a:t>T.C. Kimlik numarasını kodlar.</a:t>
            </a:r>
            <a:endParaRPr lang="tr-TR" sz="1400" b="1" dirty="0">
              <a:solidFill>
                <a:schemeClr val="tx1"/>
              </a:solidFill>
            </a:endParaRPr>
          </a:p>
        </p:txBody>
      </p:sp>
      <p:sp>
        <p:nvSpPr>
          <p:cNvPr id="25" name="24 Köşeleri Yuvarlanmış Dikdörtgen Belirtme Çizgisi"/>
          <p:cNvSpPr/>
          <p:nvPr/>
        </p:nvSpPr>
        <p:spPr>
          <a:xfrm>
            <a:off x="250825" y="1268413"/>
            <a:ext cx="1477963" cy="647700"/>
          </a:xfrm>
          <a:prstGeom prst="wedgeRoundRectCallout">
            <a:avLst>
              <a:gd name="adj1" fmla="val 133559"/>
              <a:gd name="adj2" fmla="val 20611"/>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Adayın kimlik bilgileri ve imzası</a:t>
            </a:r>
            <a:endParaRPr lang="tr-TR" sz="1400" b="1" dirty="0">
              <a:solidFill>
                <a:schemeClr val="tx1"/>
              </a:solidFill>
            </a:endParaRPr>
          </a:p>
        </p:txBody>
      </p:sp>
      <p:sp>
        <p:nvSpPr>
          <p:cNvPr id="27" name="26 Köşeleri Yuvarlanmış Dikdörtgen Belirtme Çizgisi"/>
          <p:cNvSpPr/>
          <p:nvPr/>
        </p:nvSpPr>
        <p:spPr>
          <a:xfrm>
            <a:off x="285750" y="5143500"/>
            <a:ext cx="1404938" cy="928688"/>
          </a:xfrm>
          <a:prstGeom prst="wedgeRoundRectCallout">
            <a:avLst>
              <a:gd name="adj1" fmla="val 141811"/>
              <a:gd name="adj2" fmla="val -15315"/>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Salon başkanı salon ve sıra numaralarını yazar.</a:t>
            </a:r>
            <a:endParaRPr lang="tr-TR" sz="1400" b="1" dirty="0">
              <a:solidFill>
                <a:schemeClr val="tx1"/>
              </a:solidFill>
            </a:endParaRPr>
          </a:p>
        </p:txBody>
      </p:sp>
      <p:sp>
        <p:nvSpPr>
          <p:cNvPr id="159753" name="11 Slayt Numarası Yer Tutucusu"/>
          <p:cNvSpPr>
            <a:spLocks noGrp="1"/>
          </p:cNvSpPr>
          <p:nvPr>
            <p:ph type="sldNum" sz="quarter" idx="12"/>
          </p:nvPr>
        </p:nvSpPr>
        <p:spPr bwMode="auto">
          <a:xfrm>
            <a:off x="7956550" y="6453188"/>
            <a:ext cx="719138" cy="35083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E21A8877-FF69-4B6F-93C2-D887A0FF2E1D}" type="slidenum">
              <a:rPr lang="tr-TR">
                <a:cs typeface="Arial" charset="0"/>
              </a:rPr>
              <a:pPr fontAlgn="base">
                <a:spcBef>
                  <a:spcPct val="0"/>
                </a:spcBef>
                <a:spcAft>
                  <a:spcPct val="0"/>
                </a:spcAft>
              </a:pPr>
              <a:t>70</a:t>
            </a:fld>
            <a:endParaRPr lang="tr-TR">
              <a:cs typeface="Arial" charset="0"/>
            </a:endParaRPr>
          </a:p>
        </p:txBody>
      </p:sp>
      <p:sp>
        <p:nvSpPr>
          <p:cNvPr id="13" name="12 Metin kutusu"/>
          <p:cNvSpPr txBox="1"/>
          <p:nvPr/>
        </p:nvSpPr>
        <p:spPr>
          <a:xfrm rot="19898328">
            <a:off x="3025775" y="3365500"/>
            <a:ext cx="3321050" cy="522288"/>
          </a:xfrm>
          <a:prstGeom prst="rect">
            <a:avLst/>
          </a:prstGeom>
          <a:solidFill>
            <a:srgbClr val="FFFF00"/>
          </a:solidFill>
        </p:spPr>
        <p:txBody>
          <a:bodyPr>
            <a:spAutoFit/>
          </a:bodyPr>
          <a:lstStyle/>
          <a:p>
            <a:pPr fontAlgn="auto">
              <a:spcBef>
                <a:spcPts val="0"/>
              </a:spcBef>
              <a:spcAft>
                <a:spcPts val="0"/>
              </a:spcAft>
              <a:defRPr/>
            </a:pPr>
            <a:r>
              <a:rPr lang="tr-TR" sz="2800" b="1">
                <a:effectLst>
                  <a:outerShdw blurRad="38100" dist="38100" dir="2700000" algn="tl">
                    <a:srgbClr val="000000">
                      <a:alpha val="43137"/>
                    </a:srgbClr>
                  </a:outerShdw>
                </a:effectLst>
                <a:latin typeface="+mn-lt"/>
                <a:cs typeface="+mn-cs"/>
              </a:rPr>
              <a:t>LYS-3 </a:t>
            </a:r>
            <a:r>
              <a:rPr lang="tr-TR" sz="2800" b="1" dirty="0">
                <a:effectLst>
                  <a:outerShdw blurRad="38100" dist="38100" dir="2700000" algn="tl">
                    <a:srgbClr val="000000">
                      <a:alpha val="43137"/>
                    </a:srgbClr>
                  </a:outerShdw>
                </a:effectLst>
                <a:latin typeface="+mn-lt"/>
                <a:cs typeface="+mn-cs"/>
              </a:rPr>
              <a:t>CEVAP KAĞIDI</a:t>
            </a:r>
            <a:endParaRPr lang="tr-TR" sz="2800" b="1" dirty="0">
              <a:effectLst>
                <a:outerShdw blurRad="38100" dist="38100" dir="2700000" algn="tl">
                  <a:srgbClr val="000000">
                    <a:alpha val="43137"/>
                  </a:srgbClr>
                </a:outerShdw>
              </a:effectLst>
              <a:latin typeface="+mn-lt"/>
              <a:cs typeface="+mn-cs"/>
            </a:endParaRPr>
          </a:p>
        </p:txBody>
      </p:sp>
      <p:sp>
        <p:nvSpPr>
          <p:cNvPr id="15" name="14 Köşeleri Yuvarlanmış Dikdörtgen Belirtme Çizgisi"/>
          <p:cNvSpPr/>
          <p:nvPr/>
        </p:nvSpPr>
        <p:spPr>
          <a:xfrm>
            <a:off x="4427538" y="5157788"/>
            <a:ext cx="2376487" cy="719137"/>
          </a:xfrm>
          <a:prstGeom prst="wedgeRoundRectCallout">
            <a:avLst>
              <a:gd name="adj1" fmla="val -94428"/>
              <a:gd name="adj2" fmla="val 90347"/>
              <a:gd name="adj3" fmla="val 16667"/>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tr-TR" sz="1400" b="1" dirty="0">
                <a:solidFill>
                  <a:schemeClr val="tx1"/>
                </a:solidFill>
              </a:rPr>
              <a:t>Aday sınava girmedi ise, </a:t>
            </a:r>
          </a:p>
          <a:p>
            <a:pPr algn="ctr" fontAlgn="auto">
              <a:spcBef>
                <a:spcPts val="0"/>
              </a:spcBef>
              <a:spcAft>
                <a:spcPts val="0"/>
              </a:spcAft>
              <a:defRPr/>
            </a:pPr>
            <a:r>
              <a:rPr lang="tr-TR" sz="1400" b="1" dirty="0">
                <a:solidFill>
                  <a:schemeClr val="tx1"/>
                </a:solidFill>
              </a:rPr>
              <a:t>Salon başkanı bu kutucuğu işaretler</a:t>
            </a:r>
            <a:endParaRPr lang="tr-TR" sz="1400" b="1" dirty="0">
              <a:solidFill>
                <a:schemeClr val="tx1"/>
              </a:solidFill>
            </a:endParaRPr>
          </a:p>
        </p:txBody>
      </p:sp>
      <p:sp>
        <p:nvSpPr>
          <p:cNvPr id="159756" name="1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3C291DC-AC81-4C8D-84A3-CDD311A51E58}"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19113" y="1341438"/>
            <a:ext cx="8229600" cy="4857750"/>
          </a:xfrm>
        </p:spPr>
        <p:txBody>
          <a:bodyPr rtlCol="0">
            <a:noAutofit/>
          </a:bodyPr>
          <a:lstStyle/>
          <a:p>
            <a:pPr algn="just" fontAlgn="auto">
              <a:spcAft>
                <a:spcPts val="0"/>
              </a:spcAft>
              <a:buFont typeface="Arial" pitchFamily="34" charset="0"/>
              <a:buNone/>
              <a:defRPr/>
            </a:pPr>
            <a:r>
              <a:rPr lang="tr-TR" sz="1600" b="1" dirty="0" smtClean="0"/>
              <a:t>LYS için her binada en az 2 yedek gözetmen görevlendirilecektir. Bu görevlilerden en az birisi Merkezimiz tarafından bayan olarak görevlendirilecektir.</a:t>
            </a:r>
          </a:p>
          <a:p>
            <a:pPr marL="0" indent="0" algn="just" fontAlgn="auto">
              <a:spcAft>
                <a:spcPts val="0"/>
              </a:spcAft>
              <a:buFont typeface="Arial" pitchFamily="34" charset="0"/>
              <a:buNone/>
              <a:defRPr/>
            </a:pPr>
            <a:r>
              <a:rPr lang="tr-TR" sz="1600" b="1" dirty="0" smtClean="0">
                <a:solidFill>
                  <a:srgbClr val="FF0000"/>
                </a:solidFill>
              </a:rPr>
              <a:t>Yedek gözetmenleri adaylar binaya alınırken kapıda adayların sınava giriş belgelerinin kontrol edilmesi amacıyla görevlendiriniz.</a:t>
            </a:r>
          </a:p>
          <a:p>
            <a:pPr algn="just" fontAlgn="auto">
              <a:spcAft>
                <a:spcPts val="0"/>
              </a:spcAft>
              <a:buFont typeface="Arial" pitchFamily="34" charset="0"/>
              <a:buNone/>
              <a:defRPr/>
            </a:pPr>
            <a:r>
              <a:rPr lang="tr-TR" sz="1600" b="1" u="sng" dirty="0" smtClean="0"/>
              <a:t>Sınava Girmek İçin Gerekli Belgeler </a:t>
            </a:r>
            <a:endParaRPr lang="tr-TR" sz="1600" u="sng" dirty="0" smtClean="0"/>
          </a:p>
          <a:p>
            <a:pPr algn="just" fontAlgn="auto">
              <a:spcAft>
                <a:spcPts val="0"/>
              </a:spcAft>
              <a:buFont typeface="Arial" pitchFamily="34" charset="0"/>
              <a:buNone/>
              <a:defRPr/>
            </a:pPr>
            <a:r>
              <a:rPr lang="tr-TR" sz="1600" dirty="0" smtClean="0"/>
              <a:t>Adayların, sınav salonuna girebilmeleri için yanlarında bulundurmaları gereken belgeler şunlardır:</a:t>
            </a:r>
          </a:p>
          <a:p>
            <a:pPr algn="just" fontAlgn="auto">
              <a:spcAft>
                <a:spcPts val="0"/>
              </a:spcAft>
              <a:buFont typeface="Arial" pitchFamily="34" charset="0"/>
              <a:buNone/>
              <a:defRPr/>
            </a:pPr>
            <a:r>
              <a:rPr lang="tr-TR" sz="1600" b="1" dirty="0" smtClean="0"/>
              <a:t>a)     </a:t>
            </a:r>
            <a:r>
              <a:rPr lang="tr-TR" sz="1600" b="1" u="sng" dirty="0" smtClean="0"/>
              <a:t>Sınava Giriş Belgesi:</a:t>
            </a:r>
            <a:r>
              <a:rPr lang="tr-TR" sz="1600" u="sng" dirty="0" smtClean="0"/>
              <a:t> </a:t>
            </a:r>
          </a:p>
          <a:p>
            <a:pPr algn="just" fontAlgn="auto">
              <a:spcAft>
                <a:spcPts val="0"/>
              </a:spcAft>
              <a:buFont typeface="Arial" pitchFamily="34" charset="0"/>
              <a:buNone/>
              <a:defRPr/>
            </a:pPr>
            <a:r>
              <a:rPr lang="tr-TR" sz="1600" dirty="0" smtClean="0"/>
              <a:t>	Bu belgeyi aday </a:t>
            </a:r>
            <a:r>
              <a:rPr lang="tr-TR" sz="1600" b="1" dirty="0" smtClean="0"/>
              <a:t>https://ais.osym.gov.tr</a:t>
            </a:r>
            <a:r>
              <a:rPr lang="tr-TR" sz="1600" dirty="0" smtClean="0"/>
              <a:t> internet adresinden kendi T.C. Kimlik Numarası ve şifresini kullanarak edinir. Belge renkli olabileceği gibi siyah beyaz da olabilir.</a:t>
            </a:r>
          </a:p>
          <a:p>
            <a:pPr algn="just" fontAlgn="auto">
              <a:spcAft>
                <a:spcPts val="0"/>
              </a:spcAft>
              <a:buFont typeface="Arial" pitchFamily="34" charset="0"/>
              <a:buNone/>
              <a:defRPr/>
            </a:pPr>
            <a:r>
              <a:rPr lang="tr-TR" sz="1600" b="1" dirty="0" smtClean="0"/>
              <a:t>b)	</a:t>
            </a:r>
            <a:r>
              <a:rPr lang="tr-TR" sz="1600" b="1" u="sng" dirty="0" smtClean="0"/>
              <a:t>Nüfus cüzdanı veya pasaport:</a:t>
            </a:r>
            <a:r>
              <a:rPr lang="tr-TR" sz="1600" u="sng" dirty="0" smtClean="0"/>
              <a:t> </a:t>
            </a:r>
          </a:p>
          <a:p>
            <a:pPr algn="just" fontAlgn="auto">
              <a:spcAft>
                <a:spcPts val="0"/>
              </a:spcAft>
              <a:buFont typeface="Arial" pitchFamily="34" charset="0"/>
              <a:buNone/>
              <a:defRPr/>
            </a:pPr>
            <a:r>
              <a:rPr lang="tr-TR" sz="1600" dirty="0" smtClean="0"/>
              <a:t>	Nüfus cüzdanı veya pasaport ile zorunlu askerlik görevini ifa eden er/erbaşlar ve askerî öğrenciler için askerî kimlik belgesi ve Türk vatandaşlığından izin ile ayrılanlar ve bunların kanuni mirasçılarına ait </a:t>
            </a:r>
            <a:r>
              <a:rPr lang="tr-TR" sz="1600" u="sng" dirty="0" smtClean="0"/>
              <a:t>Pembe/Mavi Kartlar</a:t>
            </a:r>
            <a:r>
              <a:rPr lang="tr-TR" sz="1600" dirty="0" smtClean="0"/>
              <a:t>, özel kimlik belgesi olarak kabul edilir. Bunların dışındaki belgeler kesinlikle kabul edilmez. </a:t>
            </a:r>
            <a:r>
              <a:rPr lang="tr-TR" sz="1600" b="1" dirty="0" smtClean="0"/>
              <a:t>Nüfus cüzdanında adayın T.C. Kimlik Numarası ve fotoğrafı bulunmalı, pasaportun süresi geçerli olmalıdır.</a:t>
            </a:r>
          </a:p>
          <a:p>
            <a:pPr marL="0" indent="0" algn="just" fontAlgn="auto">
              <a:spcAft>
                <a:spcPts val="0"/>
              </a:spcAft>
              <a:buFont typeface="Arial" pitchFamily="34" charset="0"/>
              <a:buNone/>
              <a:defRPr/>
            </a:pPr>
            <a:r>
              <a:rPr lang="tr-TR" sz="1600" b="1" u="sng" dirty="0" smtClean="0"/>
              <a:t>Bu iki belge yanında bulunmayan aday sınav binası ve salonuna alınmaz</a:t>
            </a:r>
            <a:r>
              <a:rPr lang="tr-TR" sz="1600" b="1" dirty="0" smtClean="0"/>
              <a:t>. Bu belgeler, adaylar salona alınırken Salon Başkanının gözetiminde titizlikle incelenir, bir adayın yerine başkasını sınava sokmasına olanak verilmez. </a:t>
            </a:r>
          </a:p>
          <a:p>
            <a:pPr algn="just" fontAlgn="auto">
              <a:spcAft>
                <a:spcPts val="0"/>
              </a:spcAft>
              <a:buFont typeface="Arial" pitchFamily="34" charset="0"/>
              <a:buNone/>
              <a:defRPr/>
            </a:pPr>
            <a:endParaRPr lang="tr-TR" sz="1600" dirty="0" smtClean="0"/>
          </a:p>
        </p:txBody>
      </p:sp>
      <p:sp>
        <p:nvSpPr>
          <p:cNvPr id="10" name="Başlık 1"/>
          <p:cNvSpPr txBox="1">
            <a:spLocks/>
          </p:cNvSpPr>
          <p:nvPr/>
        </p:nvSpPr>
        <p:spPr>
          <a:xfrm>
            <a:off x="971550" y="260350"/>
            <a:ext cx="7867650" cy="936625"/>
          </a:xfrm>
          <a:prstGeom prst="rect">
            <a:avLst/>
          </a:prstGeom>
        </p:spPr>
        <p:txBody>
          <a:bodyPr/>
          <a:lstStyle>
            <a:lvl1pPr algn="ctr" defTabSz="914400" rtl="0" eaLnBrk="1" latinLnBrk="0" hangingPunct="1">
              <a:spcBef>
                <a:spcPct val="0"/>
              </a:spcBef>
              <a:buNone/>
              <a:defRPr sz="2400" kern="1200">
                <a:solidFill>
                  <a:schemeClr val="tx1"/>
                </a:solidFill>
                <a:latin typeface="+mj-lt"/>
                <a:ea typeface="+mj-ea"/>
                <a:cs typeface="+mj-cs"/>
              </a:defRPr>
            </a:lvl1pPr>
          </a:lstStyle>
          <a:p>
            <a:pPr algn="r" fontAlgn="auto">
              <a:spcAft>
                <a:spcPts val="0"/>
              </a:spcAft>
              <a:defRPr/>
            </a:pPr>
            <a:r>
              <a:rPr lang="tr-TR" sz="2800" b="1" u="sng" dirty="0" smtClean="0">
                <a:solidFill>
                  <a:srgbClr val="FF0000"/>
                </a:solidFill>
                <a:latin typeface="+mn-lt"/>
              </a:rPr>
              <a:t>YEDEK GÖZETMEN/</a:t>
            </a:r>
          </a:p>
          <a:p>
            <a:pPr algn="r" fontAlgn="auto">
              <a:spcAft>
                <a:spcPts val="0"/>
              </a:spcAft>
              <a:defRPr/>
            </a:pPr>
            <a:r>
              <a:rPr lang="tr-TR" sz="2800" b="1" u="sng" dirty="0" smtClean="0">
                <a:solidFill>
                  <a:srgbClr val="FF0000"/>
                </a:solidFill>
                <a:latin typeface="+mn-lt"/>
              </a:rPr>
              <a:t>BİNA SINAV SORUMLUSUNA YARDIMCI</a:t>
            </a:r>
          </a:p>
        </p:txBody>
      </p:sp>
      <p:sp>
        <p:nvSpPr>
          <p:cNvPr id="164867" name="4 Slayt Numarası Yer Tutucusu"/>
          <p:cNvSpPr>
            <a:spLocks noGrp="1"/>
          </p:cNvSpPr>
          <p:nvPr>
            <p:ph type="sldNum" sz="quarter" idx="12"/>
          </p:nvPr>
        </p:nvSpPr>
        <p:spPr bwMode="auto">
          <a:xfrm>
            <a:off x="8027988" y="6453188"/>
            <a:ext cx="647700" cy="35083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1B2DD0D-1A99-492E-92DC-21753C58A100}" type="slidenum">
              <a:rPr lang="tr-TR">
                <a:cs typeface="Arial" charset="0"/>
              </a:rPr>
              <a:pPr fontAlgn="base">
                <a:spcBef>
                  <a:spcPct val="0"/>
                </a:spcBef>
                <a:spcAft>
                  <a:spcPct val="0"/>
                </a:spcAft>
              </a:pPr>
              <a:t>71</a:t>
            </a:fld>
            <a:endParaRPr lang="tr-TR">
              <a:cs typeface="Arial" charset="0"/>
            </a:endParaRPr>
          </a:p>
        </p:txBody>
      </p:sp>
      <p:sp>
        <p:nvSpPr>
          <p:cNvPr id="164868"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8A69D6-0BA7-46EC-BE6A-B1AA28AD60B9}"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2 İçerik Yer Tutucusu"/>
          <p:cNvSpPr>
            <a:spLocks noGrp="1"/>
          </p:cNvSpPr>
          <p:nvPr>
            <p:ph idx="1"/>
          </p:nvPr>
        </p:nvSpPr>
        <p:spPr>
          <a:xfrm>
            <a:off x="611188" y="1484313"/>
            <a:ext cx="7993062" cy="1858962"/>
          </a:xfrm>
        </p:spPr>
        <p:txBody>
          <a:bodyPr/>
          <a:lstStyle/>
          <a:p>
            <a:pPr>
              <a:buFont typeface="Wingdings" pitchFamily="2" charset="2"/>
              <a:buChar char="Ø"/>
            </a:pPr>
            <a:r>
              <a:rPr lang="tr-TR" sz="2400" b="1" smtClean="0"/>
              <a:t>Görme Engelli Adaylara 14 punto yazı ile yazılmış soru kitapçığı verilecektir.</a:t>
            </a:r>
          </a:p>
          <a:p>
            <a:pPr>
              <a:buFont typeface="Wingdings" pitchFamily="2" charset="2"/>
              <a:buChar char="Ø"/>
            </a:pPr>
            <a:r>
              <a:rPr lang="tr-TR" sz="2400" b="1" smtClean="0"/>
              <a:t>Engelli adayların engel durumlarına göre okuyucu ve işaretleyici verilecektir.</a:t>
            </a:r>
          </a:p>
          <a:p>
            <a:endParaRPr lang="tr-TR" sz="2400" b="1" smtClean="0"/>
          </a:p>
        </p:txBody>
      </p:sp>
      <p:pic>
        <p:nvPicPr>
          <p:cNvPr id="166914" name="Picture 2"/>
          <p:cNvPicPr>
            <a:picLocks noChangeAspect="1" noChangeArrowheads="1"/>
          </p:cNvPicPr>
          <p:nvPr/>
        </p:nvPicPr>
        <p:blipFill>
          <a:blip r:embed="rId2"/>
          <a:srcRect/>
          <a:stretch>
            <a:fillRect/>
          </a:stretch>
        </p:blipFill>
        <p:spPr bwMode="auto">
          <a:xfrm>
            <a:off x="2268538" y="3500438"/>
            <a:ext cx="4967287" cy="2598737"/>
          </a:xfrm>
          <a:prstGeom prst="rect">
            <a:avLst/>
          </a:prstGeom>
          <a:noFill/>
          <a:ln w="9525">
            <a:noFill/>
            <a:miter lim="800000"/>
            <a:headEnd/>
            <a:tailEnd/>
          </a:ln>
        </p:spPr>
      </p:pic>
      <p:sp>
        <p:nvSpPr>
          <p:cNvPr id="12" name="Başlık 1"/>
          <p:cNvSpPr txBox="1">
            <a:spLocks/>
          </p:cNvSpPr>
          <p:nvPr/>
        </p:nvSpPr>
        <p:spPr>
          <a:xfrm>
            <a:off x="2627313" y="260350"/>
            <a:ext cx="6211887" cy="720725"/>
          </a:xfrm>
          <a:prstGeom prst="rect">
            <a:avLst/>
          </a:prstGeom>
        </p:spPr>
        <p:txBody>
          <a:bodyPr/>
          <a:lstStyle>
            <a:lvl1pPr algn="ctr" defTabSz="914400" rtl="0" eaLnBrk="1" latinLnBrk="0" hangingPunct="1">
              <a:spcBef>
                <a:spcPct val="0"/>
              </a:spcBef>
              <a:buNone/>
              <a:defRPr sz="2400" kern="1200">
                <a:solidFill>
                  <a:schemeClr val="tx1"/>
                </a:solidFill>
                <a:latin typeface="+mj-lt"/>
                <a:ea typeface="+mj-ea"/>
                <a:cs typeface="+mj-cs"/>
              </a:defRPr>
            </a:lvl1pPr>
          </a:lstStyle>
          <a:p>
            <a:pPr algn="r" fontAlgn="auto">
              <a:spcAft>
                <a:spcPts val="0"/>
              </a:spcAft>
              <a:defRPr/>
            </a:pPr>
            <a:r>
              <a:rPr lang="tr-TR" sz="2800" b="1" u="sng" dirty="0" smtClean="0">
                <a:solidFill>
                  <a:srgbClr val="FF0000"/>
                </a:solidFill>
                <a:latin typeface="+mn-lt"/>
              </a:rPr>
              <a:t>ENGELLİ ADAYLAR</a:t>
            </a:r>
          </a:p>
        </p:txBody>
      </p:sp>
      <p:sp>
        <p:nvSpPr>
          <p:cNvPr id="166916" name="5 Slayt Numarası Yer Tutucusu"/>
          <p:cNvSpPr>
            <a:spLocks noGrp="1"/>
          </p:cNvSpPr>
          <p:nvPr>
            <p:ph type="sldNum" sz="quarter" idx="12"/>
          </p:nvPr>
        </p:nvSpPr>
        <p:spPr bwMode="auto">
          <a:xfrm>
            <a:off x="8027988" y="6453188"/>
            <a:ext cx="647700" cy="35083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81CCDB0-E3DA-4561-95BC-04DBD3AA274B}" type="slidenum">
              <a:rPr lang="tr-TR">
                <a:cs typeface="Arial" charset="0"/>
              </a:rPr>
              <a:pPr fontAlgn="base">
                <a:spcBef>
                  <a:spcPct val="0"/>
                </a:spcBef>
                <a:spcAft>
                  <a:spcPct val="0"/>
                </a:spcAft>
              </a:pPr>
              <a:t>72</a:t>
            </a:fld>
            <a:endParaRPr lang="tr-TR">
              <a:cs typeface="Arial" charset="0"/>
            </a:endParaRPr>
          </a:p>
        </p:txBody>
      </p:sp>
      <p:sp>
        <p:nvSpPr>
          <p:cNvPr id="166917"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AEFFA4A-C0C0-419C-A67F-AF12F5B813F9}"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2 İçerik Yer Tutucusu"/>
          <p:cNvSpPr>
            <a:spLocks noGrp="1"/>
          </p:cNvSpPr>
          <p:nvPr>
            <p:ph idx="1"/>
          </p:nvPr>
        </p:nvSpPr>
        <p:spPr>
          <a:xfrm>
            <a:off x="684213" y="1557338"/>
            <a:ext cx="7993062" cy="3167062"/>
          </a:xfrm>
          <a:solidFill>
            <a:srgbClr val="FFFF00"/>
          </a:solidFill>
        </p:spPr>
        <p:style>
          <a:lnRef idx="2">
            <a:schemeClr val="accent2"/>
          </a:lnRef>
          <a:fillRef idx="1">
            <a:schemeClr val="lt1"/>
          </a:fillRef>
          <a:effectRef idx="0">
            <a:schemeClr val="accent2"/>
          </a:effectRef>
          <a:fontRef idx="minor">
            <a:schemeClr val="dk1"/>
          </a:fontRef>
        </p:style>
        <p:txBody>
          <a:bodyPr rtlCol="0">
            <a:normAutofit/>
          </a:bodyPr>
          <a:lstStyle/>
          <a:p>
            <a:pPr marL="514350" indent="-514350" fontAlgn="auto">
              <a:spcBef>
                <a:spcPct val="0"/>
              </a:spcBef>
              <a:spcAft>
                <a:spcPts val="0"/>
              </a:spcAft>
              <a:buFont typeface="Arial" charset="0"/>
              <a:buNone/>
              <a:defRPr/>
            </a:pPr>
            <a:r>
              <a:rPr lang="tr-TR" sz="2400" b="1" dirty="0" smtClean="0">
                <a:solidFill>
                  <a:srgbClr val="FF0000"/>
                </a:solidFill>
                <a:ea typeface="ＭＳ Ｐゴシック" pitchFamily="34" charset="-128"/>
              </a:rPr>
              <a:t>ÖSYM</a:t>
            </a:r>
            <a:r>
              <a:rPr lang="tr-TR" sz="2400" b="1" dirty="0" smtClean="0">
                <a:ea typeface="ＭＳ Ｐゴシック" pitchFamily="34" charset="-128"/>
              </a:rPr>
              <a:t> sınavlarında unutulmaması gereken </a:t>
            </a:r>
            <a:r>
              <a:rPr lang="tr-TR" sz="2400" b="1" u="sng" dirty="0" smtClean="0">
                <a:solidFill>
                  <a:srgbClr val="FF0000"/>
                </a:solidFill>
                <a:ea typeface="ＭＳ Ｐゴシック" pitchFamily="34" charset="-128"/>
              </a:rPr>
              <a:t>birinci temel kural: </a:t>
            </a:r>
          </a:p>
          <a:p>
            <a:pPr marL="514350" indent="-514350" fontAlgn="auto">
              <a:spcBef>
                <a:spcPct val="0"/>
              </a:spcBef>
              <a:spcAft>
                <a:spcPts val="0"/>
              </a:spcAft>
              <a:buFont typeface="Wingdings" pitchFamily="2" charset="2"/>
              <a:buChar char="Ø"/>
              <a:defRPr/>
            </a:pPr>
            <a:endParaRPr lang="tr-TR" altLang="ja-JP" sz="2400" b="1" u="sng" dirty="0" smtClean="0">
              <a:solidFill>
                <a:srgbClr val="FF0000"/>
              </a:solidFill>
            </a:endParaRPr>
          </a:p>
          <a:p>
            <a:pPr marL="514350" indent="-514350" fontAlgn="auto">
              <a:spcBef>
                <a:spcPct val="0"/>
              </a:spcBef>
              <a:spcAft>
                <a:spcPts val="0"/>
              </a:spcAft>
              <a:buFont typeface="Wingdings" pitchFamily="2" charset="2"/>
              <a:buChar char="Ø"/>
              <a:defRPr/>
            </a:pPr>
            <a:r>
              <a:rPr lang="ja-JP" altLang="tr-TR" sz="2400" b="1" dirty="0" smtClean="0"/>
              <a:t>“</a:t>
            </a:r>
            <a:r>
              <a:rPr lang="tr-TR" altLang="ja-JP" sz="2400" b="1" dirty="0" smtClean="0"/>
              <a:t>Bir salondaki sınav evrakı sadece o salona aittir, kesinlikle sınav salonu dışına çıkarılamaz.</a:t>
            </a:r>
            <a:r>
              <a:rPr lang="ja-JP" altLang="tr-TR" sz="2400" b="1" dirty="0" smtClean="0"/>
              <a:t>”</a:t>
            </a:r>
            <a:endParaRPr lang="tr-TR" altLang="ja-JP" sz="2400" b="1" dirty="0" smtClean="0"/>
          </a:p>
          <a:p>
            <a:pPr marL="514350" indent="-514350" fontAlgn="auto">
              <a:spcBef>
                <a:spcPct val="0"/>
              </a:spcBef>
              <a:spcAft>
                <a:spcPts val="0"/>
              </a:spcAft>
              <a:buFont typeface="Arial" charset="0"/>
              <a:buNone/>
              <a:defRPr/>
            </a:pPr>
            <a:endParaRPr lang="tr-TR" altLang="ja-JP" sz="2400" b="1" dirty="0" smtClean="0"/>
          </a:p>
          <a:p>
            <a:pPr marL="514350" indent="-514350" fontAlgn="auto">
              <a:spcBef>
                <a:spcPct val="0"/>
              </a:spcBef>
              <a:spcAft>
                <a:spcPts val="0"/>
              </a:spcAft>
              <a:buFont typeface="Wingdings" pitchFamily="2" charset="2"/>
              <a:buChar char="Ø"/>
              <a:defRPr/>
            </a:pPr>
            <a:r>
              <a:rPr lang="tr-TR" sz="2400" b="1" dirty="0" smtClean="0">
                <a:ea typeface="ＭＳ Ｐゴシック" pitchFamily="34" charset="-128"/>
              </a:rPr>
              <a:t>Herhangi bir sınav evrakına ihtiyaç duyulduğunda, Bina Sınav Sorumlusu, Sınav Koordinatörü ile irtibata geçerek Yedek Sınav Evrakı temin edecektir. </a:t>
            </a:r>
          </a:p>
          <a:p>
            <a:pPr marL="514350" indent="-514350" fontAlgn="auto">
              <a:spcBef>
                <a:spcPct val="0"/>
              </a:spcBef>
              <a:spcAft>
                <a:spcPts val="0"/>
              </a:spcAft>
              <a:buFont typeface="Arial" charset="0"/>
              <a:buNone/>
              <a:defRPr/>
            </a:pPr>
            <a:endParaRPr lang="tr-TR" sz="2400" b="1" dirty="0" smtClean="0">
              <a:ea typeface="ＭＳ Ｐゴシック" pitchFamily="34" charset="-128"/>
            </a:endParaRPr>
          </a:p>
          <a:p>
            <a:pPr marL="514350" indent="-514350" fontAlgn="auto">
              <a:spcBef>
                <a:spcPct val="0"/>
              </a:spcBef>
              <a:spcAft>
                <a:spcPts val="0"/>
              </a:spcAft>
              <a:buFont typeface="Wingdings" pitchFamily="2" charset="2"/>
              <a:buChar char="Ø"/>
              <a:defRPr/>
            </a:pPr>
            <a:endParaRPr lang="en-US" sz="2400" dirty="0" smtClean="0">
              <a:ea typeface="ＭＳ Ｐゴシック" pitchFamily="34" charset="-128"/>
            </a:endParaRPr>
          </a:p>
        </p:txBody>
      </p:sp>
      <p:sp>
        <p:nvSpPr>
          <p:cNvPr id="5" name="1 Başlık"/>
          <p:cNvSpPr>
            <a:spLocks noGrp="1"/>
          </p:cNvSpPr>
          <p:nvPr>
            <p:ph type="title"/>
          </p:nvPr>
        </p:nvSpPr>
        <p:spPr>
          <a:xfrm>
            <a:off x="2627313" y="260350"/>
            <a:ext cx="6084887" cy="784225"/>
          </a:xfrm>
        </p:spPr>
        <p:txBody>
          <a:bodyPr rtlCol="0" anchor="t">
            <a:normAutofit fontScale="90000"/>
          </a:bodyPr>
          <a:lstStyle/>
          <a:p>
            <a:pPr algn="r" fontAlgn="auto">
              <a:spcAft>
                <a:spcPts val="0"/>
              </a:spcAft>
              <a:defRPr/>
            </a:pPr>
            <a:r>
              <a:rPr lang="tr-TR" sz="2800" b="1" u="sng" dirty="0" smtClean="0">
                <a:solidFill>
                  <a:srgbClr val="FF0000"/>
                </a:solidFill>
                <a:latin typeface="+mn-lt"/>
                <a:ea typeface="ＭＳ Ｐゴシック" pitchFamily="34" charset="-128"/>
              </a:rPr>
              <a:t>SINAV GÖREVLİLERİNİN DİKKAT ETMESİ GEREKEN GENEL KURALLAR</a:t>
            </a:r>
            <a:endParaRPr lang="tr-TR" sz="2800" u="sng" dirty="0" smtClean="0">
              <a:solidFill>
                <a:srgbClr val="FF0000"/>
              </a:solidFill>
              <a:latin typeface="+mn-lt"/>
              <a:ea typeface="ＭＳ Ｐゴシック" pitchFamily="34" charset="-128"/>
            </a:endParaRPr>
          </a:p>
        </p:txBody>
      </p:sp>
      <p:sp>
        <p:nvSpPr>
          <p:cNvPr id="169987" name="5 Slayt Numarası Yer Tutucusu"/>
          <p:cNvSpPr>
            <a:spLocks noGrp="1"/>
          </p:cNvSpPr>
          <p:nvPr>
            <p:ph type="sldNum" sz="quarter" idx="12"/>
          </p:nvPr>
        </p:nvSpPr>
        <p:spPr bwMode="auto">
          <a:xfrm>
            <a:off x="7956550" y="6480175"/>
            <a:ext cx="719138"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13BEF5C7-F403-4D7F-B407-7E29D43934B3}" type="slidenum">
              <a:rPr lang="tr-TR">
                <a:cs typeface="Arial" charset="0"/>
              </a:rPr>
              <a:pPr fontAlgn="base">
                <a:spcBef>
                  <a:spcPct val="0"/>
                </a:spcBef>
                <a:spcAft>
                  <a:spcPct val="0"/>
                </a:spcAft>
              </a:pPr>
              <a:t>73</a:t>
            </a:fld>
            <a:endParaRPr lang="tr-TR">
              <a:cs typeface="Arial" charset="0"/>
            </a:endParaRPr>
          </a:p>
        </p:txBody>
      </p:sp>
      <p:sp>
        <p:nvSpPr>
          <p:cNvPr id="169988"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D3E682A-7CED-4432-9F54-B105157E2BEF}"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2 İçerik Yer Tutucusu"/>
          <p:cNvSpPr>
            <a:spLocks noGrp="1"/>
          </p:cNvSpPr>
          <p:nvPr>
            <p:ph idx="1"/>
          </p:nvPr>
        </p:nvSpPr>
        <p:spPr>
          <a:xfrm>
            <a:off x="755650" y="1412875"/>
            <a:ext cx="7993063" cy="4392613"/>
          </a:xfrm>
          <a:solidFill>
            <a:srgbClr val="FFFF00"/>
          </a:solidFill>
        </p:spPr>
        <p:style>
          <a:lnRef idx="2">
            <a:schemeClr val="accent2"/>
          </a:lnRef>
          <a:fillRef idx="1">
            <a:schemeClr val="lt1"/>
          </a:fillRef>
          <a:effectRef idx="0">
            <a:schemeClr val="accent2"/>
          </a:effectRef>
          <a:fontRef idx="minor">
            <a:schemeClr val="dk1"/>
          </a:fontRef>
        </p:style>
        <p:txBody>
          <a:bodyPr rtlCol="0">
            <a:normAutofit lnSpcReduction="10000"/>
          </a:bodyPr>
          <a:lstStyle/>
          <a:p>
            <a:pPr marL="514350" indent="-514350" fontAlgn="auto">
              <a:spcBef>
                <a:spcPct val="0"/>
              </a:spcBef>
              <a:spcAft>
                <a:spcPts val="0"/>
              </a:spcAft>
              <a:buFont typeface="Arial" charset="0"/>
              <a:buNone/>
              <a:defRPr/>
            </a:pPr>
            <a:r>
              <a:rPr lang="tr-TR" sz="2400" b="1" dirty="0" smtClean="0">
                <a:solidFill>
                  <a:srgbClr val="FF0000"/>
                </a:solidFill>
                <a:ea typeface="ＭＳ Ｐゴシック" pitchFamily="34" charset="-128"/>
              </a:rPr>
              <a:t>ÖSYM </a:t>
            </a:r>
            <a:r>
              <a:rPr lang="tr-TR" sz="2400" b="1" dirty="0" smtClean="0">
                <a:ea typeface="ＭＳ Ｐゴシック" pitchFamily="34" charset="-128"/>
              </a:rPr>
              <a:t>sınavlarında unutulmaması gereken </a:t>
            </a:r>
            <a:r>
              <a:rPr lang="tr-TR" sz="2400" b="1" u="sng" dirty="0" smtClean="0">
                <a:solidFill>
                  <a:srgbClr val="FF0000"/>
                </a:solidFill>
                <a:ea typeface="ＭＳ Ｐゴシック" pitchFamily="34" charset="-128"/>
              </a:rPr>
              <a:t>ikinci temel kural: </a:t>
            </a:r>
          </a:p>
          <a:p>
            <a:pPr marL="514350" indent="-514350" fontAlgn="auto">
              <a:spcBef>
                <a:spcPct val="0"/>
              </a:spcBef>
              <a:spcAft>
                <a:spcPts val="0"/>
              </a:spcAft>
              <a:buFont typeface="Arial" charset="0"/>
              <a:buNone/>
              <a:defRPr/>
            </a:pPr>
            <a:endParaRPr lang="tr-TR" sz="2400" b="1" u="sng" dirty="0" smtClean="0">
              <a:solidFill>
                <a:srgbClr val="FF0000"/>
              </a:solidFill>
              <a:ea typeface="ＭＳ Ｐゴシック" pitchFamily="34" charset="-128"/>
            </a:endParaRPr>
          </a:p>
          <a:p>
            <a:pPr marL="514350" indent="-514350" fontAlgn="auto">
              <a:spcBef>
                <a:spcPct val="0"/>
              </a:spcBef>
              <a:spcAft>
                <a:spcPts val="0"/>
              </a:spcAft>
              <a:buFont typeface="Wingdings" pitchFamily="2" charset="2"/>
              <a:buChar char="Ø"/>
              <a:defRPr/>
            </a:pPr>
            <a:r>
              <a:rPr lang="ja-JP" altLang="tr-TR" sz="2400" b="1" dirty="0" smtClean="0"/>
              <a:t>“</a:t>
            </a:r>
            <a:r>
              <a:rPr lang="tr-TR" altLang="ja-JP" sz="2400" b="1" dirty="0" smtClean="0"/>
              <a:t>Sınavda,  salondan her ne sebeple olursa olsun dışarı çıkan bir aday tekrar sınav salonuna geri alınmaz.</a:t>
            </a:r>
            <a:r>
              <a:rPr lang="ja-JP" altLang="tr-TR" sz="2400" b="1" dirty="0" smtClean="0"/>
              <a:t>” </a:t>
            </a:r>
            <a:endParaRPr lang="tr-TR" altLang="ja-JP" sz="2400" b="1" dirty="0" smtClean="0"/>
          </a:p>
          <a:p>
            <a:pPr marL="514350" indent="-514350" fontAlgn="auto">
              <a:spcBef>
                <a:spcPct val="0"/>
              </a:spcBef>
              <a:spcAft>
                <a:spcPts val="0"/>
              </a:spcAft>
              <a:buFont typeface="Arial" charset="0"/>
              <a:buNone/>
              <a:defRPr/>
            </a:pPr>
            <a:endParaRPr lang="tr-TR" altLang="ja-JP" sz="2400" b="1" dirty="0" smtClean="0"/>
          </a:p>
          <a:p>
            <a:pPr algn="just" fontAlgn="auto">
              <a:spcAft>
                <a:spcPts val="0"/>
              </a:spcAft>
              <a:buFont typeface="Wingdings" pitchFamily="2" charset="2"/>
              <a:buChar char="Ø"/>
              <a:defRPr/>
            </a:pPr>
            <a:r>
              <a:rPr lang="tr-TR" sz="2400" b="1" u="sng" dirty="0">
                <a:solidFill>
                  <a:srgbClr val="FF0000"/>
                </a:solidFill>
                <a:ea typeface="ＭＳ Ｐゴシック" pitchFamily="34" charset="-128"/>
              </a:rPr>
              <a:t>Genel olarak tüm ÖSYM sınavlarında</a:t>
            </a:r>
            <a:r>
              <a:rPr lang="tr-TR" sz="2400" b="1" dirty="0">
                <a:ea typeface="ＭＳ Ｐゴシック" pitchFamily="34" charset="-128"/>
              </a:rPr>
              <a:t>, sınav başladıktan sonra sınav</a:t>
            </a:r>
            <a:r>
              <a:rPr lang="tr-TR" altLang="ja-JP" sz="2400" b="1" dirty="0"/>
              <a:t> </a:t>
            </a:r>
            <a:r>
              <a:rPr lang="tr-TR" sz="2400" b="1" dirty="0">
                <a:ea typeface="ＭＳ Ｐゴシック" pitchFamily="34" charset="-128"/>
              </a:rPr>
              <a:t> süresinin </a:t>
            </a:r>
            <a:r>
              <a:rPr lang="tr-TR" sz="2400" b="1" dirty="0">
                <a:solidFill>
                  <a:srgbClr val="FF0000"/>
                </a:solidFill>
                <a:ea typeface="ＭＳ Ｐゴシック" pitchFamily="34" charset="-128"/>
              </a:rPr>
              <a:t>¾</a:t>
            </a:r>
            <a:r>
              <a:rPr lang="tr-TR" sz="2400" b="1" dirty="0">
                <a:solidFill>
                  <a:schemeClr val="tx1"/>
                </a:solidFill>
                <a:ea typeface="ＭＳ Ｐゴシック" pitchFamily="34" charset="-128"/>
              </a:rPr>
              <a:t>’ü</a:t>
            </a:r>
            <a:r>
              <a:rPr lang="tr-TR" sz="2400" b="1" dirty="0">
                <a:solidFill>
                  <a:srgbClr val="FF0000"/>
                </a:solidFill>
                <a:ea typeface="ＭＳ Ｐゴシック" pitchFamily="34" charset="-128"/>
              </a:rPr>
              <a:t> </a:t>
            </a:r>
            <a:r>
              <a:rPr lang="tr-TR" sz="2400" b="1" dirty="0">
                <a:ea typeface="ＭＳ Ｐゴシック" pitchFamily="34" charset="-128"/>
              </a:rPr>
              <a:t>tamamlanmadan ve sınavın </a:t>
            </a:r>
            <a:r>
              <a:rPr lang="tr-TR" sz="2400" b="1" dirty="0">
                <a:solidFill>
                  <a:srgbClr val="FF0000"/>
                </a:solidFill>
                <a:ea typeface="ＭＳ Ｐゴシック" pitchFamily="34" charset="-128"/>
              </a:rPr>
              <a:t>son 15 dakikası </a:t>
            </a:r>
            <a:r>
              <a:rPr lang="tr-TR" sz="2400" b="1" dirty="0">
                <a:ea typeface="ＭＳ Ｐゴシック" pitchFamily="34" charset="-128"/>
              </a:rPr>
              <a:t>içinde sınava devam etmek istemeyen adayı dışarı çıkarmayınız.</a:t>
            </a:r>
          </a:p>
          <a:p>
            <a:pPr algn="just" fontAlgn="auto">
              <a:spcAft>
                <a:spcPts val="0"/>
              </a:spcAft>
              <a:buFont typeface="Wingdings" pitchFamily="2" charset="2"/>
              <a:buChar char="Ø"/>
              <a:defRPr/>
            </a:pPr>
            <a:r>
              <a:rPr lang="tr-TR" sz="2400" b="1" u="sng" dirty="0">
                <a:solidFill>
                  <a:schemeClr val="tx1"/>
                </a:solidFill>
              </a:rPr>
              <a:t>Bu süreler, LYS gibi çok oturumlu sınavlarda sınav veya her bir test için özel olduğundan ilgili sınavın kılavuzunda süreler ile ilgili bölümleri dikkatlice okuyunuz.  </a:t>
            </a:r>
            <a:endParaRPr lang="tr-TR" sz="2400" dirty="0">
              <a:solidFill>
                <a:schemeClr val="tx1"/>
              </a:solidFill>
            </a:endParaRPr>
          </a:p>
          <a:p>
            <a:pPr marL="514350" indent="-514350" fontAlgn="auto">
              <a:spcBef>
                <a:spcPct val="0"/>
              </a:spcBef>
              <a:spcAft>
                <a:spcPts val="0"/>
              </a:spcAft>
              <a:buFont typeface="Wingdings" pitchFamily="2" charset="2"/>
              <a:buChar char="Ø"/>
              <a:defRPr/>
            </a:pPr>
            <a:endParaRPr lang="tr-TR" sz="2400" b="1" dirty="0" smtClean="0">
              <a:ea typeface="ＭＳ Ｐゴシック" pitchFamily="34" charset="-128"/>
            </a:endParaRPr>
          </a:p>
          <a:p>
            <a:pPr marL="514350" indent="-514350" fontAlgn="auto">
              <a:spcBef>
                <a:spcPct val="0"/>
              </a:spcBef>
              <a:spcAft>
                <a:spcPts val="0"/>
              </a:spcAft>
              <a:buFont typeface="Arial" charset="0"/>
              <a:buNone/>
              <a:defRPr/>
            </a:pPr>
            <a:endParaRPr lang="en-US" sz="2400" dirty="0" smtClean="0">
              <a:ea typeface="ＭＳ Ｐゴシック" pitchFamily="34" charset="-128"/>
            </a:endParaRPr>
          </a:p>
        </p:txBody>
      </p:sp>
      <p:sp>
        <p:nvSpPr>
          <p:cNvPr id="5" name="1 Başlık"/>
          <p:cNvSpPr>
            <a:spLocks noGrp="1"/>
          </p:cNvSpPr>
          <p:nvPr>
            <p:ph type="title"/>
          </p:nvPr>
        </p:nvSpPr>
        <p:spPr>
          <a:xfrm>
            <a:off x="2339975" y="260350"/>
            <a:ext cx="6445250" cy="865188"/>
          </a:xfrm>
        </p:spPr>
        <p:txBody>
          <a:bodyPr rtlCol="0" anchor="t">
            <a:noAutofit/>
          </a:bodyPr>
          <a:lstStyle/>
          <a:p>
            <a:pPr algn="r" fontAlgn="auto">
              <a:spcAft>
                <a:spcPts val="0"/>
              </a:spcAft>
              <a:defRPr/>
            </a:pPr>
            <a:r>
              <a:rPr lang="tr-TR" sz="2800" b="1" u="sng" dirty="0" smtClean="0">
                <a:solidFill>
                  <a:srgbClr val="FF0000"/>
                </a:solidFill>
                <a:latin typeface="+mn-lt"/>
                <a:ea typeface="ＭＳ Ｐゴシック" pitchFamily="34" charset="-128"/>
              </a:rPr>
              <a:t>SINAV GÖREVLİLERİNİN DİKKAT ETMESİ </a:t>
            </a:r>
            <a:br>
              <a:rPr lang="tr-TR" sz="2800" b="1" u="sng" dirty="0" smtClean="0">
                <a:solidFill>
                  <a:srgbClr val="FF0000"/>
                </a:solidFill>
                <a:latin typeface="+mn-lt"/>
                <a:ea typeface="ＭＳ Ｐゴシック" pitchFamily="34" charset="-128"/>
              </a:rPr>
            </a:br>
            <a:r>
              <a:rPr lang="tr-TR" sz="2800" b="1" u="sng" dirty="0" smtClean="0">
                <a:solidFill>
                  <a:srgbClr val="FF0000"/>
                </a:solidFill>
                <a:latin typeface="+mn-lt"/>
                <a:ea typeface="ＭＳ Ｐゴシック" pitchFamily="34" charset="-128"/>
              </a:rPr>
              <a:t>GEREKEN GENEL KURALLAR</a:t>
            </a:r>
            <a:endParaRPr lang="tr-TR" sz="2800" u="sng" dirty="0" smtClean="0">
              <a:solidFill>
                <a:srgbClr val="FF0000"/>
              </a:solidFill>
              <a:latin typeface="+mn-lt"/>
              <a:ea typeface="ＭＳ Ｐゴシック" pitchFamily="34" charset="-128"/>
            </a:endParaRPr>
          </a:p>
        </p:txBody>
      </p:sp>
      <p:sp>
        <p:nvSpPr>
          <p:cNvPr id="171011" name="5 Slayt Numarası Yer Tutucusu"/>
          <p:cNvSpPr>
            <a:spLocks noGrp="1"/>
          </p:cNvSpPr>
          <p:nvPr>
            <p:ph type="sldNum" sz="quarter" idx="12"/>
          </p:nvPr>
        </p:nvSpPr>
        <p:spPr bwMode="auto">
          <a:xfrm>
            <a:off x="7885113" y="6480175"/>
            <a:ext cx="7905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F440F89-52AD-4B13-903C-7174A2F3F0C5}" type="slidenum">
              <a:rPr lang="tr-TR">
                <a:cs typeface="Arial" charset="0"/>
              </a:rPr>
              <a:pPr fontAlgn="base">
                <a:spcBef>
                  <a:spcPct val="0"/>
                </a:spcBef>
                <a:spcAft>
                  <a:spcPct val="0"/>
                </a:spcAft>
              </a:pPr>
              <a:t>74</a:t>
            </a:fld>
            <a:endParaRPr lang="tr-TR">
              <a:cs typeface="Arial" charset="0"/>
            </a:endParaRPr>
          </a:p>
        </p:txBody>
      </p:sp>
      <p:sp>
        <p:nvSpPr>
          <p:cNvPr id="171012"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44CDE7-486B-441A-B2A5-0B3428605424}"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1 Başlık"/>
          <p:cNvSpPr>
            <a:spLocks noGrp="1"/>
          </p:cNvSpPr>
          <p:nvPr>
            <p:ph type="title"/>
          </p:nvPr>
        </p:nvSpPr>
        <p:spPr>
          <a:xfrm>
            <a:off x="2700338" y="260350"/>
            <a:ext cx="6149975" cy="1143000"/>
          </a:xfrm>
        </p:spPr>
        <p:txBody>
          <a:bodyPr anchor="t"/>
          <a:lstStyle/>
          <a:p>
            <a:pPr algn="r"/>
            <a:r>
              <a:rPr lang="tr-TR" sz="2800" b="1" u="sng" smtClean="0">
                <a:solidFill>
                  <a:srgbClr val="FF0000"/>
                </a:solidFill>
                <a:ea typeface="ＭＳ Ｐゴシック" pitchFamily="34" charset="-128"/>
              </a:rPr>
              <a:t>SINAV GÖREVLİLERİNİN DİKKAT ETMESİ GEREKEN GENEL KURALLAR</a:t>
            </a:r>
            <a:endParaRPr lang="tr-TR" sz="2800" u="sng" smtClean="0">
              <a:solidFill>
                <a:srgbClr val="FF0000"/>
              </a:solidFill>
              <a:ea typeface="ＭＳ Ｐゴシック" pitchFamily="34" charset="-128"/>
            </a:endParaRPr>
          </a:p>
        </p:txBody>
      </p:sp>
      <p:sp>
        <p:nvSpPr>
          <p:cNvPr id="174082" name="2 İçerik Yer Tutucusu"/>
          <p:cNvSpPr>
            <a:spLocks noGrp="1"/>
          </p:cNvSpPr>
          <p:nvPr>
            <p:ph idx="1"/>
          </p:nvPr>
        </p:nvSpPr>
        <p:spPr>
          <a:xfrm>
            <a:off x="539750" y="1412875"/>
            <a:ext cx="8137525" cy="3960813"/>
          </a:xfrm>
        </p:spPr>
        <p:txBody>
          <a:bodyPr/>
          <a:lstStyle/>
          <a:p>
            <a:pPr marL="457200" indent="-457200">
              <a:buFont typeface="Wingdings" pitchFamily="2" charset="2"/>
              <a:buChar char="Ø"/>
            </a:pPr>
            <a:r>
              <a:rPr lang="tr-TR" sz="2400" b="1" smtClean="0">
                <a:ea typeface="ＭＳ Ｐゴシック" pitchFamily="34" charset="-128"/>
              </a:rPr>
              <a:t>Sınav görevlileri sınav binasına girişlerinde kendilerine ait </a:t>
            </a:r>
            <a:r>
              <a:rPr lang="tr-TR" sz="2400" b="1" u="sng" smtClean="0">
                <a:solidFill>
                  <a:srgbClr val="FF0000"/>
                </a:solidFill>
                <a:ea typeface="ＭＳ Ｐゴシック" pitchFamily="34" charset="-128"/>
              </a:rPr>
              <a:t>özel kimlik belgesi </a:t>
            </a:r>
            <a:r>
              <a:rPr lang="tr-TR" sz="2400" b="1" smtClean="0">
                <a:ea typeface="ＭＳ Ｐゴシック" pitchFamily="34" charset="-128"/>
              </a:rPr>
              <a:t>olarak sadece </a:t>
            </a:r>
            <a:r>
              <a:rPr lang="tr-TR" sz="2400" b="1" u="sng" smtClean="0">
                <a:solidFill>
                  <a:srgbClr val="FF0000"/>
                </a:solidFill>
                <a:ea typeface="ＭＳ Ｐゴシック" pitchFamily="34" charset="-128"/>
              </a:rPr>
              <a:t>T.C. Nüfus Cüzdanı </a:t>
            </a:r>
            <a:r>
              <a:rPr lang="tr-TR" sz="2400" b="1" smtClean="0">
                <a:ea typeface="ＭＳ Ｐゴシック" pitchFamily="34" charset="-128"/>
              </a:rPr>
              <a:t>(süresi geçerli pasaport) ile</a:t>
            </a:r>
          </a:p>
          <a:p>
            <a:pPr marL="457200" indent="-457200">
              <a:buFont typeface="Wingdings" pitchFamily="2" charset="2"/>
              <a:buChar char="Ø"/>
            </a:pPr>
            <a:r>
              <a:rPr lang="tr-TR" sz="2400" b="1" smtClean="0">
                <a:ea typeface="ＭＳ Ｐゴシック" pitchFamily="34" charset="-128"/>
              </a:rPr>
              <a:t>ÖSYM’nin internet adresinden (http://gis.osym.gov.tr)  edinecekleri </a:t>
            </a:r>
            <a:r>
              <a:rPr lang="tr-TR" sz="2400" b="1" u="sng" smtClean="0">
                <a:solidFill>
                  <a:srgbClr val="FF0000"/>
                </a:solidFill>
                <a:ea typeface="ＭＳ Ｐゴシック" pitchFamily="34" charset="-128"/>
              </a:rPr>
              <a:t>Görevlendirme Belgesini</a:t>
            </a:r>
          </a:p>
          <a:p>
            <a:pPr marL="857250" lvl="1" indent="-457200">
              <a:buFont typeface="Wingdings" pitchFamily="2" charset="2"/>
              <a:buChar char="Ø"/>
            </a:pPr>
            <a:r>
              <a:rPr lang="tr-TR" sz="2400" b="1" smtClean="0">
                <a:ea typeface="ＭＳ Ｐゴシック" pitchFamily="34" charset="-128"/>
              </a:rPr>
              <a:t>yanlarında bulunduracak ve </a:t>
            </a:r>
          </a:p>
          <a:p>
            <a:pPr marL="857250" lvl="1" indent="-457200">
              <a:buFont typeface="Wingdings" pitchFamily="2" charset="2"/>
              <a:buChar char="Ø"/>
            </a:pPr>
            <a:r>
              <a:rPr lang="tr-TR" sz="2400" b="1" smtClean="0">
                <a:ea typeface="ＭＳ Ｐゴシック" pitchFamily="34" charset="-128"/>
              </a:rPr>
              <a:t>binaya girişte görevlilere ibraz edecektir.</a:t>
            </a:r>
          </a:p>
          <a:p>
            <a:pPr marL="457200" indent="-457200">
              <a:buFont typeface="Wingdings" pitchFamily="2" charset="2"/>
              <a:buChar char="Ø"/>
            </a:pPr>
            <a:endParaRPr lang="tr-TR" sz="1000" b="1" smtClean="0">
              <a:ea typeface="ＭＳ Ｐゴシック" pitchFamily="34" charset="-128"/>
            </a:endParaRPr>
          </a:p>
          <a:p>
            <a:pPr marL="457200" indent="-457200">
              <a:buFont typeface="Wingdings" pitchFamily="2" charset="2"/>
              <a:buChar char="Ø"/>
            </a:pPr>
            <a:r>
              <a:rPr lang="tr-TR" sz="2400" b="1" smtClean="0">
                <a:ea typeface="ＭＳ Ｐゴシック" pitchFamily="34" charset="-128"/>
              </a:rPr>
              <a:t>Sınav süresince bütün sınav görevlilerinin </a:t>
            </a:r>
            <a:r>
              <a:rPr lang="tr-TR" sz="2400" b="1" u="sng" smtClean="0">
                <a:solidFill>
                  <a:srgbClr val="FF0000"/>
                </a:solidFill>
                <a:ea typeface="ＭＳ Ｐゴシック" pitchFamily="34" charset="-128"/>
              </a:rPr>
              <a:t>Görevli Kartı görünür bir şekilde yakalarında </a:t>
            </a:r>
            <a:r>
              <a:rPr lang="tr-TR" sz="2400" b="1" smtClean="0">
                <a:ea typeface="ＭＳ Ｐゴシック" pitchFamily="34" charset="-128"/>
              </a:rPr>
              <a:t>takılı olacaktır.</a:t>
            </a:r>
          </a:p>
          <a:p>
            <a:pPr marL="457200" indent="-457200">
              <a:buFont typeface="Wingdings" pitchFamily="2" charset="2"/>
              <a:buChar char="Ø"/>
            </a:pPr>
            <a:endParaRPr lang="tr-TR" sz="1000" b="1" smtClean="0">
              <a:ea typeface="ＭＳ Ｐゴシック" pitchFamily="34" charset="-128"/>
            </a:endParaRPr>
          </a:p>
        </p:txBody>
      </p:sp>
      <p:sp>
        <p:nvSpPr>
          <p:cNvPr id="174083" name="4 Slayt Numarası Yer Tutucusu"/>
          <p:cNvSpPr>
            <a:spLocks noGrp="1"/>
          </p:cNvSpPr>
          <p:nvPr>
            <p:ph type="sldNum" sz="quarter" idx="12"/>
          </p:nvPr>
        </p:nvSpPr>
        <p:spPr bwMode="auto">
          <a:xfrm>
            <a:off x="7885113" y="6480175"/>
            <a:ext cx="7905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D8EE4060-5B68-4739-8844-21B3E4FF42E5}" type="slidenum">
              <a:rPr lang="tr-TR">
                <a:cs typeface="Arial" charset="0"/>
              </a:rPr>
              <a:pPr fontAlgn="base">
                <a:spcBef>
                  <a:spcPct val="0"/>
                </a:spcBef>
                <a:spcAft>
                  <a:spcPct val="0"/>
                </a:spcAft>
              </a:pPr>
              <a:t>75</a:t>
            </a:fld>
            <a:endParaRPr lang="tr-TR">
              <a:cs typeface="Arial" charset="0"/>
            </a:endParaRPr>
          </a:p>
        </p:txBody>
      </p:sp>
      <p:sp>
        <p:nvSpPr>
          <p:cNvPr id="174084"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0AE2D32-6EA7-431A-922E-3650B4CA4B17}"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1 Başlık"/>
          <p:cNvSpPr>
            <a:spLocks noGrp="1"/>
          </p:cNvSpPr>
          <p:nvPr>
            <p:ph type="title"/>
          </p:nvPr>
        </p:nvSpPr>
        <p:spPr>
          <a:xfrm>
            <a:off x="2771775" y="269875"/>
            <a:ext cx="6084888" cy="782638"/>
          </a:xfrm>
        </p:spPr>
        <p:txBody>
          <a:bodyPr rtlCol="0" anchor="t">
            <a:normAutofit fontScale="90000"/>
          </a:bodyPr>
          <a:lstStyle/>
          <a:p>
            <a:pPr algn="r" fontAlgn="auto">
              <a:spcAft>
                <a:spcPts val="0"/>
              </a:spcAft>
              <a:defRPr/>
            </a:pPr>
            <a:r>
              <a:rPr lang="tr-TR" sz="2800" b="1" u="sng" dirty="0" smtClean="0">
                <a:solidFill>
                  <a:srgbClr val="FF0000"/>
                </a:solidFill>
                <a:ea typeface="ＭＳ Ｐゴシック" pitchFamily="34" charset="-128"/>
              </a:rPr>
              <a:t>SINAV GÖREVLİLERİNİN DİKKAT ETMESİ GEREKEN GENEL KURALLAR</a:t>
            </a:r>
            <a:endParaRPr lang="tr-TR" sz="2800" u="sng" dirty="0" smtClean="0">
              <a:solidFill>
                <a:srgbClr val="FF0000"/>
              </a:solidFill>
              <a:ea typeface="ＭＳ Ｐゴシック" pitchFamily="34" charset="-128"/>
            </a:endParaRPr>
          </a:p>
        </p:txBody>
      </p:sp>
      <p:sp>
        <p:nvSpPr>
          <p:cNvPr id="130051" name="2 İçerik Yer Tutucusu"/>
          <p:cNvSpPr>
            <a:spLocks noGrp="1"/>
          </p:cNvSpPr>
          <p:nvPr>
            <p:ph idx="1"/>
          </p:nvPr>
        </p:nvSpPr>
        <p:spPr>
          <a:xfrm>
            <a:off x="611188" y="1484313"/>
            <a:ext cx="8247062" cy="4392612"/>
          </a:xfrm>
        </p:spPr>
        <p:txBody>
          <a:bodyPr rtlCol="0">
            <a:normAutofit lnSpcReduction="10000"/>
          </a:bodyPr>
          <a:lstStyle/>
          <a:p>
            <a:pPr marL="457200" indent="-457200" algn="just" fontAlgn="auto">
              <a:spcAft>
                <a:spcPts val="0"/>
              </a:spcAft>
              <a:buFont typeface="Wingdings" pitchFamily="2" charset="2"/>
              <a:buChar char="Ø"/>
              <a:defRPr/>
            </a:pPr>
            <a:r>
              <a:rPr lang="tr-TR" sz="2400" b="1" dirty="0" smtClean="0">
                <a:ea typeface="ＭＳ Ｐゴシック" pitchFamily="34" charset="-128"/>
              </a:rPr>
              <a:t>Sınav kurallarının hatalı olarak uygulanması nedeniyle,</a:t>
            </a:r>
          </a:p>
          <a:p>
            <a:pPr marL="857250" lvl="1" indent="-457200" algn="just" fontAlgn="auto">
              <a:spcAft>
                <a:spcPts val="0"/>
              </a:spcAft>
              <a:buFont typeface="Wingdings" pitchFamily="2" charset="2"/>
              <a:buChar char="Ø"/>
              <a:defRPr/>
            </a:pPr>
            <a:r>
              <a:rPr lang="tr-TR" sz="2400" b="1" dirty="0" smtClean="0">
                <a:ea typeface="ＭＳ Ｐゴシック" pitchFamily="34" charset="-128"/>
              </a:rPr>
              <a:t>Adayların uğrayacağı mağduriyetten,</a:t>
            </a:r>
          </a:p>
          <a:p>
            <a:pPr marL="857250" lvl="1" indent="-457200" algn="just" fontAlgn="auto">
              <a:spcAft>
                <a:spcPts val="0"/>
              </a:spcAft>
              <a:buFont typeface="Wingdings" pitchFamily="2" charset="2"/>
              <a:buChar char="Ø"/>
              <a:defRPr/>
            </a:pPr>
            <a:r>
              <a:rPr lang="tr-TR" sz="2400" b="1" dirty="0" smtClean="0">
                <a:ea typeface="ＭＳ Ｐゴシック" pitchFamily="34" charset="-128"/>
              </a:rPr>
              <a:t>ÖSYM aleyhine oluşacak zarardan</a:t>
            </a:r>
          </a:p>
          <a:p>
            <a:pPr marL="457200" indent="-457200" algn="just" fontAlgn="auto">
              <a:spcAft>
                <a:spcPts val="0"/>
              </a:spcAft>
              <a:buFont typeface="Arial" charset="0"/>
              <a:buNone/>
              <a:defRPr/>
            </a:pPr>
            <a:r>
              <a:rPr lang="tr-TR" sz="2400" b="1" dirty="0" smtClean="0">
                <a:solidFill>
                  <a:srgbClr val="FF0000"/>
                </a:solidFill>
                <a:ea typeface="ＭＳ Ｐゴシック" pitchFamily="34" charset="-128"/>
              </a:rPr>
              <a:t>sınav görevlileri sorumlu olacaktır</a:t>
            </a:r>
            <a:r>
              <a:rPr lang="tr-TR" sz="2400" b="1" dirty="0" smtClean="0">
                <a:ea typeface="ＭＳ Ｐゴシック" pitchFamily="34" charset="-128"/>
              </a:rPr>
              <a:t>.</a:t>
            </a:r>
          </a:p>
          <a:p>
            <a:pPr marL="457200" indent="-457200" algn="just" fontAlgn="auto">
              <a:spcAft>
                <a:spcPts val="0"/>
              </a:spcAft>
              <a:buFont typeface="Wingdings" pitchFamily="2" charset="2"/>
              <a:buChar char="Ø"/>
              <a:defRPr/>
            </a:pPr>
            <a:endParaRPr lang="tr-TR" sz="1000" b="1" dirty="0" smtClean="0">
              <a:ea typeface="ＭＳ Ｐゴシック" pitchFamily="34" charset="-128"/>
            </a:endParaRPr>
          </a:p>
          <a:p>
            <a:pPr marL="457200" indent="-457200" algn="just" fontAlgn="auto">
              <a:spcAft>
                <a:spcPts val="0"/>
              </a:spcAft>
              <a:buFont typeface="Wingdings" pitchFamily="2" charset="2"/>
              <a:buChar char="Ø"/>
              <a:defRPr/>
            </a:pPr>
            <a:r>
              <a:rPr lang="tr-TR" sz="2400" b="1" dirty="0" smtClean="0">
                <a:ea typeface="ＭＳ Ｐゴシック" pitchFamily="34" charset="-128"/>
              </a:rPr>
              <a:t>Sınav görevlerinin yerine getirilmesinde </a:t>
            </a:r>
            <a:r>
              <a:rPr lang="tr-TR" sz="2400" b="1" dirty="0" smtClean="0">
                <a:solidFill>
                  <a:srgbClr val="FF0000"/>
                </a:solidFill>
                <a:ea typeface="ＭＳ Ｐゴシック" pitchFamily="34" charset="-128"/>
              </a:rPr>
              <a:t>kasıt, kusur veya ihmali</a:t>
            </a:r>
            <a:r>
              <a:rPr lang="tr-TR" sz="2400" b="1" dirty="0" smtClean="0">
                <a:ea typeface="ＭＳ Ｐゴシック" pitchFamily="34" charset="-128"/>
              </a:rPr>
              <a:t> saptanan görevliler hakkında cezai yönden, 6114 sayılı Kanun hükümlerine göre ÖSYM tarafından işlem yapılacak, ayrıca </a:t>
            </a:r>
            <a:r>
              <a:rPr lang="tr-TR" sz="2400" b="1" dirty="0" smtClean="0">
                <a:solidFill>
                  <a:srgbClr val="FF0000"/>
                </a:solidFill>
                <a:ea typeface="ＭＳ Ｐゴシック" pitchFamily="34" charset="-128"/>
              </a:rPr>
              <a:t>idari yönden de işlem </a:t>
            </a:r>
            <a:r>
              <a:rPr lang="tr-TR" sz="2400" b="1" dirty="0" smtClean="0">
                <a:ea typeface="ＭＳ Ｐゴシック" pitchFamily="34" charset="-128"/>
              </a:rPr>
              <a:t>yapılmak üzere durum kurumlarına intikal ettirilerek tabi oldukları mevzuat hükümlerine göre haklarında </a:t>
            </a:r>
            <a:r>
              <a:rPr lang="tr-TR" sz="2400" b="1" dirty="0" smtClean="0">
                <a:solidFill>
                  <a:srgbClr val="FF0000"/>
                </a:solidFill>
                <a:ea typeface="ＭＳ Ｐゴシック" pitchFamily="34" charset="-128"/>
              </a:rPr>
              <a:t>disiplin</a:t>
            </a:r>
            <a:r>
              <a:rPr lang="tr-TR" sz="2400" b="1" dirty="0" smtClean="0">
                <a:ea typeface="ＭＳ Ｐゴシック" pitchFamily="34" charset="-128"/>
              </a:rPr>
              <a:t> soruşturması açılması istenecektir.</a:t>
            </a:r>
          </a:p>
        </p:txBody>
      </p:sp>
      <p:sp>
        <p:nvSpPr>
          <p:cNvPr id="175107" name="4 Slayt Numarası Yer Tutucusu"/>
          <p:cNvSpPr>
            <a:spLocks noGrp="1"/>
          </p:cNvSpPr>
          <p:nvPr>
            <p:ph type="sldNum" sz="quarter" idx="12"/>
          </p:nvPr>
        </p:nvSpPr>
        <p:spPr bwMode="auto">
          <a:xfrm>
            <a:off x="7956550" y="6480175"/>
            <a:ext cx="719138"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9FF6B4B-35CD-432C-A54A-2906EC880C14}" type="slidenum">
              <a:rPr lang="tr-TR">
                <a:cs typeface="Arial" charset="0"/>
              </a:rPr>
              <a:pPr fontAlgn="base">
                <a:spcBef>
                  <a:spcPct val="0"/>
                </a:spcBef>
                <a:spcAft>
                  <a:spcPct val="0"/>
                </a:spcAft>
              </a:pPr>
              <a:t>76</a:t>
            </a:fld>
            <a:endParaRPr lang="tr-TR">
              <a:cs typeface="Arial" charset="0"/>
            </a:endParaRPr>
          </a:p>
        </p:txBody>
      </p:sp>
      <p:sp>
        <p:nvSpPr>
          <p:cNvPr id="175108"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5C0BFE-6B56-499D-9B89-C5BF7CCA5140}"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1 Başlık"/>
          <p:cNvSpPr>
            <a:spLocks noGrp="1"/>
          </p:cNvSpPr>
          <p:nvPr>
            <p:ph type="title"/>
          </p:nvPr>
        </p:nvSpPr>
        <p:spPr>
          <a:xfrm>
            <a:off x="2411413" y="255588"/>
            <a:ext cx="6337300" cy="796925"/>
          </a:xfrm>
        </p:spPr>
        <p:txBody>
          <a:bodyPr rtlCol="0" anchor="t">
            <a:normAutofit fontScale="90000"/>
          </a:bodyPr>
          <a:lstStyle/>
          <a:p>
            <a:pPr algn="r" fontAlgn="auto">
              <a:spcAft>
                <a:spcPts val="0"/>
              </a:spcAft>
              <a:defRPr/>
            </a:pPr>
            <a:r>
              <a:rPr lang="tr-TR" sz="2800" b="1" u="sng" dirty="0" smtClean="0">
                <a:solidFill>
                  <a:srgbClr val="FF0000"/>
                </a:solidFill>
                <a:ea typeface="ＭＳ Ｐゴシック" pitchFamily="34" charset="-128"/>
              </a:rPr>
              <a:t>SINAV GÖREVLİLERİNİN DİKKAT ETMESİ</a:t>
            </a:r>
            <a:br>
              <a:rPr lang="tr-TR" sz="2800" b="1" u="sng" dirty="0" smtClean="0">
                <a:solidFill>
                  <a:srgbClr val="FF0000"/>
                </a:solidFill>
                <a:ea typeface="ＭＳ Ｐゴシック" pitchFamily="34" charset="-128"/>
              </a:rPr>
            </a:br>
            <a:r>
              <a:rPr lang="tr-TR" sz="2800" b="1" u="sng" dirty="0" smtClean="0">
                <a:solidFill>
                  <a:srgbClr val="FF0000"/>
                </a:solidFill>
                <a:ea typeface="ＭＳ Ｐゴシック" pitchFamily="34" charset="-128"/>
              </a:rPr>
              <a:t> GEREKEN GENEL KURALLAR</a:t>
            </a:r>
            <a:endParaRPr lang="tr-TR" sz="2800" u="sng" dirty="0" smtClean="0">
              <a:solidFill>
                <a:srgbClr val="FF0000"/>
              </a:solidFill>
              <a:ea typeface="ＭＳ Ｐゴシック" pitchFamily="34" charset="-128"/>
            </a:endParaRPr>
          </a:p>
        </p:txBody>
      </p:sp>
      <p:sp>
        <p:nvSpPr>
          <p:cNvPr id="53251" name="2 İçerik Yer Tutucusu"/>
          <p:cNvSpPr>
            <a:spLocks noGrp="1"/>
          </p:cNvSpPr>
          <p:nvPr>
            <p:ph idx="1"/>
          </p:nvPr>
        </p:nvSpPr>
        <p:spPr>
          <a:xfrm>
            <a:off x="663575" y="1268413"/>
            <a:ext cx="8229600" cy="4105275"/>
          </a:xfrm>
        </p:spPr>
        <p:txBody>
          <a:bodyPr rtlCol="0">
            <a:normAutofit/>
          </a:bodyPr>
          <a:lstStyle/>
          <a:p>
            <a:pPr marL="0" indent="0" algn="just" fontAlgn="auto">
              <a:spcAft>
                <a:spcPts val="0"/>
              </a:spcAft>
              <a:buFont typeface="Arial" charset="0"/>
              <a:buNone/>
              <a:defRPr/>
            </a:pPr>
            <a:r>
              <a:rPr lang="tr-TR" sz="2400" b="1" dirty="0" smtClean="0">
                <a:solidFill>
                  <a:srgbClr val="FF0000"/>
                </a:solidFill>
                <a:ea typeface="ＭＳ Ｐゴシック" pitchFamily="34" charset="-128"/>
              </a:rPr>
              <a:t>Ayrıca  SINAV süresince;</a:t>
            </a:r>
          </a:p>
          <a:p>
            <a:pPr algn="just" fontAlgn="auto">
              <a:spcAft>
                <a:spcPts val="0"/>
              </a:spcAft>
              <a:buFont typeface="Wingdings" pitchFamily="2" charset="2"/>
              <a:buChar char="Ø"/>
              <a:defRPr/>
            </a:pPr>
            <a:r>
              <a:rPr lang="tr-TR" sz="2400" b="1" dirty="0" smtClean="0">
                <a:ea typeface="ＭＳ Ｐゴシック" pitchFamily="34" charset="-128"/>
              </a:rPr>
              <a:t>Sınav kurallarına uymayan, </a:t>
            </a:r>
          </a:p>
          <a:p>
            <a:pPr algn="just" fontAlgn="auto">
              <a:spcAft>
                <a:spcPts val="0"/>
              </a:spcAft>
              <a:buFont typeface="Wingdings" pitchFamily="2" charset="2"/>
              <a:buChar char="Ø"/>
              <a:defRPr/>
            </a:pPr>
            <a:r>
              <a:rPr lang="tr-TR" sz="2400" b="1" dirty="0">
                <a:ea typeface="ＭＳ Ｐゴシック" pitchFamily="34" charset="-128"/>
              </a:rPr>
              <a:t>K</a:t>
            </a:r>
            <a:r>
              <a:rPr lang="tr-TR" sz="2400" b="1" dirty="0" smtClean="0">
                <a:ea typeface="ＭＳ Ｐゴシック" pitchFamily="34" charset="-128"/>
              </a:rPr>
              <a:t>endi görev yaptığı sınav salonunun dışındaki alanlarda zaman geçiren, </a:t>
            </a:r>
          </a:p>
          <a:p>
            <a:pPr algn="just" fontAlgn="auto">
              <a:spcAft>
                <a:spcPts val="0"/>
              </a:spcAft>
              <a:buFont typeface="Wingdings" pitchFamily="2" charset="2"/>
              <a:buChar char="Ø"/>
              <a:defRPr/>
            </a:pPr>
            <a:r>
              <a:rPr lang="tr-TR" sz="2400" b="1" dirty="0">
                <a:ea typeface="ＭＳ Ｐゴシック" pitchFamily="34" charset="-128"/>
              </a:rPr>
              <a:t>D</a:t>
            </a:r>
            <a:r>
              <a:rPr lang="tr-TR" sz="2400" b="1" dirty="0" smtClean="0">
                <a:ea typeface="ＭＳ Ｐゴシック" pitchFamily="34" charset="-128"/>
              </a:rPr>
              <a:t>iğer sınav salonlarına giren veya bina içerisinde dolaşan sınav görevlilerinin durumları tutanakla tespit edildiğinde, </a:t>
            </a:r>
          </a:p>
          <a:p>
            <a:pPr algn="just" fontAlgn="auto">
              <a:spcAft>
                <a:spcPts val="0"/>
              </a:spcAft>
              <a:buFont typeface="Wingdings" pitchFamily="2" charset="2"/>
              <a:buChar char="Ø"/>
              <a:defRPr/>
            </a:pPr>
            <a:r>
              <a:rPr lang="tr-TR" sz="2400" b="1" dirty="0" smtClean="0">
                <a:ea typeface="ＭＳ Ｐゴシック" pitchFamily="34" charset="-128"/>
              </a:rPr>
              <a:t>“</a:t>
            </a:r>
            <a:r>
              <a:rPr lang="tr-TR" sz="2400" b="1" u="sng" dirty="0" smtClean="0">
                <a:solidFill>
                  <a:srgbClr val="FF0000"/>
                </a:solidFill>
                <a:ea typeface="ＭＳ Ｐゴシック" pitchFamily="34" charset="-128"/>
              </a:rPr>
              <a:t>ÖSYM Sınav Görevlilerinin Sınav Kurallarına Aykırılık Teşkil Eden Fiilleri ve Uygulanacak İdari Yaptırımlar</a:t>
            </a:r>
            <a:r>
              <a:rPr lang="tr-TR" sz="2400" b="1" dirty="0" smtClean="0">
                <a:ea typeface="ＭＳ Ｐゴシック" pitchFamily="34" charset="-128"/>
              </a:rPr>
              <a:t>” Yönergesine göre Merkez tarafından daha sonra yapılacak sınavlarda bu kişiler sınav görevi alamazlar.</a:t>
            </a:r>
          </a:p>
          <a:p>
            <a:pPr fontAlgn="auto">
              <a:spcAft>
                <a:spcPts val="0"/>
              </a:spcAft>
              <a:buFont typeface="Wingdings" pitchFamily="2" charset="2"/>
              <a:buChar char="Ø"/>
              <a:defRPr/>
            </a:pPr>
            <a:endParaRPr lang="tr-TR" b="1" dirty="0" smtClean="0">
              <a:ea typeface="ＭＳ Ｐゴシック" pitchFamily="34" charset="-128"/>
            </a:endParaRPr>
          </a:p>
        </p:txBody>
      </p:sp>
      <p:sp>
        <p:nvSpPr>
          <p:cNvPr id="176131" name="4 Slayt Numarası Yer Tutucusu"/>
          <p:cNvSpPr>
            <a:spLocks noGrp="1"/>
          </p:cNvSpPr>
          <p:nvPr>
            <p:ph type="sldNum" sz="quarter" idx="12"/>
          </p:nvPr>
        </p:nvSpPr>
        <p:spPr bwMode="auto">
          <a:xfrm>
            <a:off x="7956550" y="6453188"/>
            <a:ext cx="719138" cy="35083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74FA2AC-8C25-46D8-9B69-833E11472CBE}" type="slidenum">
              <a:rPr lang="tr-TR">
                <a:cs typeface="Arial" charset="0"/>
              </a:rPr>
              <a:pPr fontAlgn="base">
                <a:spcBef>
                  <a:spcPct val="0"/>
                </a:spcBef>
                <a:spcAft>
                  <a:spcPct val="0"/>
                </a:spcAft>
              </a:pPr>
              <a:t>77</a:t>
            </a:fld>
            <a:endParaRPr lang="tr-TR">
              <a:cs typeface="Arial" charset="0"/>
            </a:endParaRPr>
          </a:p>
        </p:txBody>
      </p:sp>
      <p:sp>
        <p:nvSpPr>
          <p:cNvPr id="176132"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5A355A5-9B12-46AD-88B7-250E7C7B81C7}"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1 Başlık"/>
          <p:cNvSpPr>
            <a:spLocks noGrp="1"/>
          </p:cNvSpPr>
          <p:nvPr>
            <p:ph type="title"/>
          </p:nvPr>
        </p:nvSpPr>
        <p:spPr>
          <a:xfrm>
            <a:off x="1763713" y="198438"/>
            <a:ext cx="7021512" cy="1143000"/>
          </a:xfrm>
        </p:spPr>
        <p:txBody>
          <a:bodyPr anchor="t"/>
          <a:lstStyle/>
          <a:p>
            <a:pPr algn="r"/>
            <a:r>
              <a:rPr lang="tr-TR" sz="2800" b="1" u="sng" smtClean="0">
                <a:solidFill>
                  <a:srgbClr val="FF0000"/>
                </a:solidFill>
                <a:ea typeface="ＭＳ Ｐゴシック" pitchFamily="34" charset="-128"/>
              </a:rPr>
              <a:t>SALON GÖREVLİLERİNİN </a:t>
            </a:r>
            <a:br>
              <a:rPr lang="tr-TR" sz="2800" b="1" u="sng" smtClean="0">
                <a:solidFill>
                  <a:srgbClr val="FF0000"/>
                </a:solidFill>
                <a:ea typeface="ＭＳ Ｐゴシック" pitchFamily="34" charset="-128"/>
              </a:rPr>
            </a:br>
            <a:r>
              <a:rPr lang="tr-TR" sz="2800" b="1" u="sng" smtClean="0">
                <a:solidFill>
                  <a:srgbClr val="FF0000"/>
                </a:solidFill>
                <a:ea typeface="ＭＳ Ｐゴシック" pitchFamily="34" charset="-128"/>
              </a:rPr>
              <a:t> KARŞILAŞABİLECEKLERİ  ÖZEL DURUMLAR</a:t>
            </a:r>
            <a:endParaRPr lang="tr-TR" sz="2800" u="sng" smtClean="0">
              <a:solidFill>
                <a:srgbClr val="FF0000"/>
              </a:solidFill>
              <a:ea typeface="ＭＳ Ｐゴシック" pitchFamily="34" charset="-128"/>
            </a:endParaRPr>
          </a:p>
        </p:txBody>
      </p:sp>
      <p:sp>
        <p:nvSpPr>
          <p:cNvPr id="177154" name="2 İçerik Yer Tutucusu"/>
          <p:cNvSpPr>
            <a:spLocks noGrp="1"/>
          </p:cNvSpPr>
          <p:nvPr>
            <p:ph idx="1"/>
          </p:nvPr>
        </p:nvSpPr>
        <p:spPr>
          <a:xfrm>
            <a:off x="395288" y="1341438"/>
            <a:ext cx="8569325" cy="4248150"/>
          </a:xfrm>
        </p:spPr>
        <p:txBody>
          <a:bodyPr/>
          <a:lstStyle/>
          <a:p>
            <a:pPr marL="0" indent="0" algn="just">
              <a:buFont typeface="Arial" charset="0"/>
              <a:buNone/>
            </a:pPr>
            <a:r>
              <a:rPr lang="tr-TR" sz="2000" b="1" u="sng" smtClean="0">
                <a:solidFill>
                  <a:srgbClr val="FF0000"/>
                </a:solidFill>
              </a:rPr>
              <a:t>Sınav süresi başlamadan önce</a:t>
            </a:r>
            <a:r>
              <a:rPr lang="tr-TR" sz="2000" b="1" smtClean="0">
                <a:solidFill>
                  <a:srgbClr val="FF0000"/>
                </a:solidFill>
              </a:rPr>
              <a:t>, </a:t>
            </a:r>
            <a:r>
              <a:rPr lang="tr-TR" sz="2000" b="1" smtClean="0"/>
              <a:t>sayfa eksikliği, baskı hatasının bulunması, cevap kâğıdının bozuk olması gibi nedenlerden dolayı bir aday için Yedek Sınav Evrakı ihtiyacı belirdiyse, salon içerisinde sınava gelmeyen bir adayın soru kitapçığını ilgili adaya veriniz ve kurallar doğrultusunda sınavı başlatınız. Sınav salonunda kullanılmayan bir soru kitapçığı bulunmuyor ise eksik/hatalı Sınav Evrakını adaydan </a:t>
            </a:r>
            <a:r>
              <a:rPr lang="tr-TR" sz="2000" b="1" u="sng" smtClean="0"/>
              <a:t>hemen</a:t>
            </a:r>
            <a:r>
              <a:rPr lang="tr-TR" sz="2000" b="1" smtClean="0"/>
              <a:t> teslim alınız ve Bina Sınav Sorumlusundan yedek Yedek Sınav Evrakı temin ediniz. Bu süre içerisinde diğer adayların sınavını usulüne uygun olarak başlatınız. Bu salonda yedek sınav evrakı ihtiyacı duyulan aday için yedek sınav evrakı temin edilene kadar geçen süreyi, bu adayın mağduriyetini önlemek amacıyla </a:t>
            </a:r>
            <a:r>
              <a:rPr lang="tr-TR" sz="2000" b="1" u="sng" smtClean="0"/>
              <a:t>sadece bu adayın</a:t>
            </a:r>
            <a:r>
              <a:rPr lang="tr-TR" sz="2000" b="1" smtClean="0"/>
              <a:t> sınav süresine ekleyiniz. Sınav Koordinatörü aracılığıyla konu hakkında ÖSYM Başkanlığını (ÖSYM Sınav Günü Masası) bilgilendiriniz ve alınacak talimat doğrultusunda işlem yapınız.</a:t>
            </a:r>
            <a:endParaRPr lang="tr-TR" sz="2000" b="1" smtClean="0">
              <a:ea typeface="ＭＳ Ｐゴシック" pitchFamily="34" charset="-128"/>
            </a:endParaRPr>
          </a:p>
        </p:txBody>
      </p:sp>
      <p:sp>
        <p:nvSpPr>
          <p:cNvPr id="177155" name="4 Slayt Numarası Yer Tutucusu"/>
          <p:cNvSpPr>
            <a:spLocks noGrp="1"/>
          </p:cNvSpPr>
          <p:nvPr>
            <p:ph type="sldNum" sz="quarter" idx="12"/>
          </p:nvPr>
        </p:nvSpPr>
        <p:spPr bwMode="auto">
          <a:xfrm>
            <a:off x="7885113" y="6480175"/>
            <a:ext cx="7905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4285B771-F1B7-454C-909F-341CCC498384}" type="slidenum">
              <a:rPr lang="tr-TR">
                <a:cs typeface="Arial" charset="0"/>
              </a:rPr>
              <a:pPr fontAlgn="base">
                <a:spcBef>
                  <a:spcPct val="0"/>
                </a:spcBef>
                <a:spcAft>
                  <a:spcPct val="0"/>
                </a:spcAft>
              </a:pPr>
              <a:t>78</a:t>
            </a:fld>
            <a:endParaRPr lang="tr-TR">
              <a:cs typeface="Arial" charset="0"/>
            </a:endParaRPr>
          </a:p>
        </p:txBody>
      </p:sp>
      <p:sp>
        <p:nvSpPr>
          <p:cNvPr id="177156"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98ADD86-1897-43A1-A28A-93E8E72905AB}"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1 Başlık"/>
          <p:cNvSpPr>
            <a:spLocks noGrp="1"/>
          </p:cNvSpPr>
          <p:nvPr>
            <p:ph type="title"/>
          </p:nvPr>
        </p:nvSpPr>
        <p:spPr>
          <a:xfrm>
            <a:off x="1763713" y="198438"/>
            <a:ext cx="7021512" cy="1143000"/>
          </a:xfrm>
        </p:spPr>
        <p:txBody>
          <a:bodyPr anchor="t"/>
          <a:lstStyle/>
          <a:p>
            <a:pPr algn="r"/>
            <a:r>
              <a:rPr lang="tr-TR" sz="2800" b="1" u="sng" smtClean="0">
                <a:solidFill>
                  <a:srgbClr val="FF0000"/>
                </a:solidFill>
                <a:ea typeface="ＭＳ Ｐゴシック" pitchFamily="34" charset="-128"/>
              </a:rPr>
              <a:t>SALON GÖREVLİLERİNİN </a:t>
            </a:r>
            <a:br>
              <a:rPr lang="tr-TR" sz="2800" b="1" u="sng" smtClean="0">
                <a:solidFill>
                  <a:srgbClr val="FF0000"/>
                </a:solidFill>
                <a:ea typeface="ＭＳ Ｐゴシック" pitchFamily="34" charset="-128"/>
              </a:rPr>
            </a:br>
            <a:r>
              <a:rPr lang="tr-TR" sz="2800" b="1" u="sng" smtClean="0">
                <a:solidFill>
                  <a:srgbClr val="FF0000"/>
                </a:solidFill>
                <a:ea typeface="ＭＳ Ｐゴシック" pitchFamily="34" charset="-128"/>
              </a:rPr>
              <a:t> KARŞILAŞABİLECEKLERİ  ÖZEL DURUMLAR</a:t>
            </a:r>
            <a:endParaRPr lang="tr-TR" sz="2800" u="sng" smtClean="0">
              <a:solidFill>
                <a:srgbClr val="FF0000"/>
              </a:solidFill>
              <a:ea typeface="ＭＳ Ｐゴシック" pitchFamily="34" charset="-128"/>
            </a:endParaRPr>
          </a:p>
        </p:txBody>
      </p:sp>
      <p:sp>
        <p:nvSpPr>
          <p:cNvPr id="180226" name="2 İçerik Yer Tutucusu"/>
          <p:cNvSpPr>
            <a:spLocks noGrp="1"/>
          </p:cNvSpPr>
          <p:nvPr>
            <p:ph idx="1"/>
          </p:nvPr>
        </p:nvSpPr>
        <p:spPr>
          <a:xfrm>
            <a:off x="395288" y="1341438"/>
            <a:ext cx="8569325" cy="3671887"/>
          </a:xfrm>
        </p:spPr>
        <p:txBody>
          <a:bodyPr/>
          <a:lstStyle/>
          <a:p>
            <a:pPr algn="just">
              <a:buFont typeface="Wingdings" pitchFamily="2" charset="2"/>
              <a:buChar char="Ø"/>
            </a:pPr>
            <a:r>
              <a:rPr lang="tr-TR" sz="2400" b="1" smtClean="0"/>
              <a:t>Yukarıda belirtilen nedenlerle </a:t>
            </a:r>
            <a:r>
              <a:rPr lang="tr-TR" sz="2400" b="1" u="sng" smtClean="0">
                <a:solidFill>
                  <a:srgbClr val="FF0000"/>
                </a:solidFill>
              </a:rPr>
              <a:t>YEDEK SINAV EVRAKI KULLANILDIĞINDA</a:t>
            </a:r>
            <a:r>
              <a:rPr lang="tr-TR" sz="2400" b="1" smtClean="0"/>
              <a:t> sayfası eksik veya basımı hatalı sınav evrakını, ÖSYM Sınav Koordinatörlüğünden yedek sınav evrakıyla size ulaştırılacak olan Hatalı Sınav Evrakı Dönüş Poşeti içine koyunuz ve ağzını yapıştırınız.</a:t>
            </a:r>
          </a:p>
          <a:p>
            <a:pPr algn="just">
              <a:buFont typeface="Wingdings" pitchFamily="2" charset="2"/>
              <a:buChar char="Ø"/>
            </a:pPr>
            <a:endParaRPr lang="tr-TR" sz="2400" b="1" smtClean="0"/>
          </a:p>
          <a:p>
            <a:pPr algn="just">
              <a:buFont typeface="Wingdings" pitchFamily="2" charset="2"/>
              <a:buChar char="Ø"/>
            </a:pPr>
            <a:r>
              <a:rPr lang="tr-TR" sz="2400" b="1" smtClean="0">
                <a:ea typeface="ＭＳ Ｐゴシック" pitchFamily="34" charset="-128"/>
              </a:rPr>
              <a:t>Bir poşetin adaya verilmeden önce açılmış olduğu fark edilir ise bu durum mutlaka </a:t>
            </a:r>
            <a:r>
              <a:rPr lang="tr-TR" sz="2400" b="1" u="sng" smtClean="0">
                <a:solidFill>
                  <a:srgbClr val="FF0000"/>
                </a:solidFill>
                <a:ea typeface="ＭＳ Ｐゴシック" pitchFamily="34" charset="-128"/>
              </a:rPr>
              <a:t>Salon Sınav Tutanağına </a:t>
            </a:r>
            <a:r>
              <a:rPr lang="tr-TR" sz="2400" b="1" smtClean="0">
                <a:ea typeface="ＭＳ Ｐゴシック" pitchFamily="34" charset="-128"/>
              </a:rPr>
              <a:t>yazılacak ve bu aday için </a:t>
            </a:r>
            <a:r>
              <a:rPr lang="tr-TR" sz="2400" b="1" u="sng" smtClean="0">
                <a:ea typeface="ＭＳ Ｐゴシック" pitchFamily="34" charset="-128"/>
              </a:rPr>
              <a:t>yedek sınav evrakı temin </a:t>
            </a:r>
            <a:r>
              <a:rPr lang="tr-TR" sz="2400" b="1" smtClean="0">
                <a:ea typeface="ＭＳ Ｐゴシック" pitchFamily="34" charset="-128"/>
              </a:rPr>
              <a:t>edilecektir.</a:t>
            </a:r>
          </a:p>
        </p:txBody>
      </p:sp>
      <p:sp>
        <p:nvSpPr>
          <p:cNvPr id="180227" name="4 Slayt Numarası Yer Tutucusu"/>
          <p:cNvSpPr>
            <a:spLocks noGrp="1"/>
          </p:cNvSpPr>
          <p:nvPr>
            <p:ph type="sldNum" sz="quarter" idx="12"/>
          </p:nvPr>
        </p:nvSpPr>
        <p:spPr bwMode="auto">
          <a:xfrm>
            <a:off x="7885113" y="6480175"/>
            <a:ext cx="7905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A4DCE88-934C-412A-91C3-E77CC21AA8CA}" type="slidenum">
              <a:rPr lang="tr-TR">
                <a:cs typeface="Arial" charset="0"/>
              </a:rPr>
              <a:pPr fontAlgn="base">
                <a:spcBef>
                  <a:spcPct val="0"/>
                </a:spcBef>
                <a:spcAft>
                  <a:spcPct val="0"/>
                </a:spcAft>
              </a:pPr>
              <a:t>79</a:t>
            </a:fld>
            <a:endParaRPr lang="tr-TR">
              <a:cs typeface="Arial" charset="0"/>
            </a:endParaRPr>
          </a:p>
        </p:txBody>
      </p:sp>
      <p:sp>
        <p:nvSpPr>
          <p:cNvPr id="180228"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1CFB4DC-D18C-4030-BF56-63E86E791665}"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2 İçerik Yer Tutucusu"/>
          <p:cNvSpPr>
            <a:spLocks noGrp="1"/>
          </p:cNvSpPr>
          <p:nvPr>
            <p:ph idx="1"/>
          </p:nvPr>
        </p:nvSpPr>
        <p:spPr>
          <a:xfrm>
            <a:off x="539750" y="1557338"/>
            <a:ext cx="8027988" cy="1943100"/>
          </a:xfrm>
        </p:spPr>
        <p:txBody>
          <a:bodyPr/>
          <a:lstStyle/>
          <a:p>
            <a:pPr marL="0" indent="0">
              <a:buFont typeface="Arial" charset="0"/>
              <a:buNone/>
            </a:pPr>
            <a:r>
              <a:rPr lang="tr-TR" sz="2400" b="1" u="sng" smtClean="0">
                <a:ea typeface="ＭＳ Ｐゴシック" pitchFamily="34" charset="-128"/>
              </a:rPr>
              <a:t>Sınav başlamadan önce</a:t>
            </a:r>
            <a:r>
              <a:rPr lang="tr-TR" sz="2400" b="1" smtClean="0">
                <a:ea typeface="ＭＳ Ｐゴシック" pitchFamily="34" charset="-128"/>
              </a:rPr>
              <a:t>, Salon Başkanı veya Gözetmenler, adaylara rastgele dağıttıkları </a:t>
            </a:r>
            <a:r>
              <a:rPr lang="tr-TR" sz="2400" b="1" u="sng" smtClean="0">
                <a:solidFill>
                  <a:srgbClr val="FF0000"/>
                </a:solidFill>
                <a:ea typeface="ＭＳ Ｐゴシック" pitchFamily="34" charset="-128"/>
              </a:rPr>
              <a:t>SORU KİTAPCIKLARI </a:t>
            </a:r>
            <a:r>
              <a:rPr lang="tr-TR" sz="2400" b="1" smtClean="0">
                <a:ea typeface="ＭＳ Ｐゴシック" pitchFamily="34" charset="-128"/>
              </a:rPr>
              <a:t>üzerindeki </a:t>
            </a:r>
            <a:r>
              <a:rPr lang="tr-TR" sz="2400" b="1" u="sng" smtClean="0">
                <a:solidFill>
                  <a:srgbClr val="FF0000"/>
                </a:solidFill>
                <a:ea typeface="ＭＳ Ｐゴシック" pitchFamily="34" charset="-128"/>
              </a:rPr>
              <a:t>KAREKOD Etiketlerini </a:t>
            </a:r>
            <a:r>
              <a:rPr lang="tr-TR" sz="2400" b="1" smtClean="0">
                <a:ea typeface="ＭＳ Ｐゴシック" pitchFamily="34" charset="-128"/>
              </a:rPr>
              <a:t>adayların </a:t>
            </a:r>
            <a:r>
              <a:rPr lang="tr-TR" sz="2400" b="1" u="sng" smtClean="0">
                <a:solidFill>
                  <a:srgbClr val="FF0000"/>
                </a:solidFill>
                <a:ea typeface="ＭＳ Ｐゴシック" pitchFamily="34" charset="-128"/>
              </a:rPr>
              <a:t>SALON ADAY YOKLAMA LİSTESİNDE</a:t>
            </a:r>
            <a:r>
              <a:rPr lang="tr-TR" sz="2400" b="1" smtClean="0">
                <a:solidFill>
                  <a:srgbClr val="FF0000"/>
                </a:solidFill>
                <a:ea typeface="ＭＳ Ｐゴシック" pitchFamily="34" charset="-128"/>
              </a:rPr>
              <a:t> </a:t>
            </a:r>
            <a:r>
              <a:rPr lang="tr-TR" sz="2400" b="1" smtClean="0">
                <a:ea typeface="ＭＳ Ｐゴシック" pitchFamily="34" charset="-128"/>
              </a:rPr>
              <a:t>yer alan ve o soru </a:t>
            </a:r>
            <a:r>
              <a:rPr lang="tr-TR" sz="2400" b="1" smtClean="0"/>
              <a:t>kitapçığını kullanan adayın adının yer aldığı ilgili bölüme </a:t>
            </a:r>
            <a:r>
              <a:rPr lang="tr-TR" sz="2400" b="1" smtClean="0">
                <a:ea typeface="ＭＳ Ｐゴシック" pitchFamily="34" charset="-128"/>
              </a:rPr>
              <a:t>yapıştıracaktır. </a:t>
            </a:r>
          </a:p>
        </p:txBody>
      </p:sp>
      <p:sp>
        <p:nvSpPr>
          <p:cNvPr id="6" name="1 Başlık"/>
          <p:cNvSpPr>
            <a:spLocks noGrp="1"/>
          </p:cNvSpPr>
          <p:nvPr>
            <p:ph type="title"/>
          </p:nvPr>
        </p:nvSpPr>
        <p:spPr>
          <a:xfrm>
            <a:off x="1908175" y="287338"/>
            <a:ext cx="6877050" cy="909637"/>
          </a:xfrm>
          <a:extLst/>
        </p:spPr>
        <p:txBody>
          <a:bodyPr rtlCol="0" anchor="t">
            <a:noAutofit/>
          </a:bodyPr>
          <a:lstStyle/>
          <a:p>
            <a:pPr algn="r" fontAlgn="auto">
              <a:spcAft>
                <a:spcPts val="0"/>
              </a:spcAft>
              <a:defRPr/>
            </a:pPr>
            <a:r>
              <a:rPr lang="tr-TR" sz="2800" b="1" u="sng" dirty="0" smtClean="0">
                <a:solidFill>
                  <a:srgbClr val="FF0000"/>
                </a:solidFill>
                <a:latin typeface="+mn-lt"/>
                <a:ea typeface="ＭＳ Ｐゴシック" pitchFamily="34" charset="-128"/>
              </a:rPr>
              <a:t>SALON BAŞKANI GÖREV VE YETKİLERİ</a:t>
            </a:r>
            <a:br>
              <a:rPr lang="tr-TR" sz="2800" b="1" u="sng" dirty="0" smtClean="0">
                <a:solidFill>
                  <a:srgbClr val="FF0000"/>
                </a:solidFill>
                <a:latin typeface="+mn-lt"/>
                <a:ea typeface="ＭＳ Ｐゴシック" pitchFamily="34" charset="-128"/>
              </a:rPr>
            </a:br>
            <a:r>
              <a:rPr lang="tr-TR" sz="2800" b="1" u="sng" dirty="0" smtClean="0">
                <a:solidFill>
                  <a:srgbClr val="FF0000"/>
                </a:solidFill>
                <a:latin typeface="+mn-lt"/>
                <a:ea typeface="ＭＳ Ｐゴシック" pitchFamily="34" charset="-128"/>
              </a:rPr>
              <a:t>YENİ KAREKOD UYGULAMASI</a:t>
            </a:r>
          </a:p>
        </p:txBody>
      </p:sp>
      <p:sp>
        <p:nvSpPr>
          <p:cNvPr id="47107" name="4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C26389-CBA7-4176-A2B7-50BFC988C3A9}" type="slidenum">
              <a:rPr lang="tr-TR">
                <a:cs typeface="Arial" charset="0"/>
              </a:rPr>
              <a:pPr fontAlgn="base">
                <a:spcBef>
                  <a:spcPct val="0"/>
                </a:spcBef>
                <a:spcAft>
                  <a:spcPct val="0"/>
                </a:spcAft>
              </a:pPr>
              <a:t>8</a:t>
            </a:fld>
            <a:endParaRPr lang="tr-TR">
              <a:cs typeface="Arial" charset="0"/>
            </a:endParaRPr>
          </a:p>
        </p:txBody>
      </p:sp>
      <p:sp>
        <p:nvSpPr>
          <p:cNvPr id="47108" name="6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04C438B-65E6-46B5-BD47-5E2FBF0CCCB0}" type="datetime1">
              <a:rPr lang="tr-TR">
                <a:cs typeface="Arial" charset="0"/>
              </a:rPr>
              <a:pPr fontAlgn="base">
                <a:spcBef>
                  <a:spcPct val="0"/>
                </a:spcBef>
                <a:spcAft>
                  <a:spcPct val="0"/>
                </a:spcAft>
              </a:pPr>
              <a:t>11.06.2013</a:t>
            </a:fld>
            <a:endParaRPr lang="tr-TR">
              <a:cs typeface="Arial" charset="0"/>
            </a:endParaRPr>
          </a:p>
        </p:txBody>
      </p:sp>
      <p:sp>
        <p:nvSpPr>
          <p:cNvPr id="2" name="Metin kutusu 1"/>
          <p:cNvSpPr txBox="1"/>
          <p:nvPr/>
        </p:nvSpPr>
        <p:spPr>
          <a:xfrm>
            <a:off x="684213" y="3716338"/>
            <a:ext cx="7200900" cy="831850"/>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tr-TR" sz="2400" b="1" dirty="0"/>
              <a:t>KAREKOD Etiket uygulaması  sınav başlamadan önce yapılmalıdır.</a:t>
            </a:r>
          </a:p>
        </p:txBody>
      </p:sp>
    </p:spTree>
  </p:cSld>
  <p:clrMapOvr>
    <a:masterClrMapping/>
  </p:clrMapOvr>
  <p:transition spd="slow"/>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2 İçerik Yer Tutucusu"/>
          <p:cNvSpPr>
            <a:spLocks noGrp="1"/>
          </p:cNvSpPr>
          <p:nvPr>
            <p:ph idx="1"/>
          </p:nvPr>
        </p:nvSpPr>
        <p:spPr>
          <a:xfrm>
            <a:off x="395288" y="1485900"/>
            <a:ext cx="8064500" cy="4175125"/>
          </a:xfrm>
        </p:spPr>
        <p:txBody>
          <a:bodyPr/>
          <a:lstStyle/>
          <a:p>
            <a:pPr marL="457200" indent="-457200">
              <a:buFont typeface="Wingdings" pitchFamily="2" charset="2"/>
              <a:buChar char="Ø"/>
            </a:pPr>
            <a:r>
              <a:rPr lang="tr-TR" sz="2400" b="1" smtClean="0">
                <a:ea typeface="ＭＳ Ｐゴシック" pitchFamily="34" charset="-128"/>
              </a:rPr>
              <a:t>Bir adayın Sınava Giriş Belgesinde sınava gireceği salon olarak görevli olduğunuz salon yazılı olduğu hâlde, </a:t>
            </a:r>
          </a:p>
          <a:p>
            <a:pPr marL="457200" indent="-457200">
              <a:buFont typeface="Wingdings" pitchFamily="2" charset="2"/>
              <a:buChar char="Ø"/>
            </a:pPr>
            <a:endParaRPr lang="tr-TR" sz="2400" b="1" smtClean="0">
              <a:ea typeface="ＭＳ Ｐゴシック" pitchFamily="34" charset="-128"/>
            </a:endParaRPr>
          </a:p>
          <a:p>
            <a:pPr marL="457200" indent="-457200">
              <a:buFont typeface="Wingdings" pitchFamily="2" charset="2"/>
              <a:buChar char="Ø"/>
            </a:pPr>
            <a:r>
              <a:rPr lang="tr-TR" sz="2400" b="1" smtClean="0">
                <a:ea typeface="ＭＳ Ｐゴシック" pitchFamily="34" charset="-128"/>
              </a:rPr>
              <a:t>Adayın adı </a:t>
            </a:r>
            <a:r>
              <a:rPr lang="tr-TR" sz="2400" b="1" smtClean="0">
                <a:solidFill>
                  <a:srgbClr val="FF0000"/>
                </a:solidFill>
                <a:ea typeface="ＭＳ Ｐゴシック" pitchFamily="34" charset="-128"/>
              </a:rPr>
              <a:t>A</a:t>
            </a:r>
            <a:r>
              <a:rPr lang="tr-TR" sz="2400" b="1" u="sng" smtClean="0">
                <a:solidFill>
                  <a:srgbClr val="FF0000"/>
                </a:solidFill>
                <a:ea typeface="ＭＳ Ｐゴシック" pitchFamily="34" charset="-128"/>
              </a:rPr>
              <a:t>day Kontrol Listesinde ve Salon Aday Yoklama Listesinde </a:t>
            </a:r>
            <a:r>
              <a:rPr lang="tr-TR" sz="2400" b="1" smtClean="0">
                <a:ea typeface="ＭＳ Ｐゴシック" pitchFamily="34" charset="-128"/>
              </a:rPr>
              <a:t>bulunmuyor, ancak bu adayın adına </a:t>
            </a:r>
            <a:r>
              <a:rPr lang="tr-TR" sz="2400" b="1" u="sng" smtClean="0">
                <a:solidFill>
                  <a:srgbClr val="FF0000"/>
                </a:solidFill>
                <a:ea typeface="ＭＳ Ｐゴシック" pitchFamily="34" charset="-128"/>
              </a:rPr>
              <a:t>düzenlenmiş bir cevap kağıdı o sınıfta var </a:t>
            </a:r>
            <a:r>
              <a:rPr lang="tr-TR" sz="2400" b="1" smtClean="0">
                <a:ea typeface="ＭＳ Ｐゴシック" pitchFamily="34" charset="-128"/>
              </a:rPr>
              <a:t>ise bu aday orada sınav alınacak ve tutanağa yazılacaktır.</a:t>
            </a:r>
          </a:p>
          <a:p>
            <a:pPr marL="457200" indent="-457200">
              <a:buFont typeface="Wingdings" pitchFamily="2" charset="2"/>
              <a:buChar char="Ø"/>
            </a:pPr>
            <a:endParaRPr lang="tr-TR" sz="2400" b="1" smtClean="0">
              <a:ea typeface="ＭＳ Ｐゴシック" pitchFamily="34" charset="-128"/>
            </a:endParaRPr>
          </a:p>
          <a:p>
            <a:pPr marL="457200" indent="-457200">
              <a:buFont typeface="Wingdings" pitchFamily="2" charset="2"/>
              <a:buChar char="Ø"/>
            </a:pPr>
            <a:r>
              <a:rPr lang="tr-TR" sz="2400" b="1" smtClean="0">
                <a:ea typeface="ＭＳ Ｐゴシック" pitchFamily="34" charset="-128"/>
              </a:rPr>
              <a:t> T.C. Kimlik Numarası, adı ve soyadı Salon Aday Yoklama Listesi sonuna Salon Başkanı tarafından yazılacaktır. </a:t>
            </a:r>
          </a:p>
        </p:txBody>
      </p:sp>
      <p:sp>
        <p:nvSpPr>
          <p:cNvPr id="181250" name="1 Başlık"/>
          <p:cNvSpPr>
            <a:spLocks noGrp="1"/>
          </p:cNvSpPr>
          <p:nvPr>
            <p:ph type="title"/>
          </p:nvPr>
        </p:nvSpPr>
        <p:spPr>
          <a:xfrm>
            <a:off x="2051050" y="198438"/>
            <a:ext cx="6732588" cy="1143000"/>
          </a:xfrm>
        </p:spPr>
        <p:txBody>
          <a:bodyPr anchor="t"/>
          <a:lstStyle/>
          <a:p>
            <a:pPr algn="r"/>
            <a:r>
              <a:rPr lang="tr-TR" sz="2800" b="1" u="sng" smtClean="0">
                <a:solidFill>
                  <a:srgbClr val="FF0000"/>
                </a:solidFill>
                <a:ea typeface="ＭＳ Ｐゴシック" pitchFamily="34" charset="-128"/>
              </a:rPr>
              <a:t>SALON GÖREVLİLERİNİN </a:t>
            </a:r>
            <a:br>
              <a:rPr lang="tr-TR" sz="2800" b="1" u="sng" smtClean="0">
                <a:solidFill>
                  <a:srgbClr val="FF0000"/>
                </a:solidFill>
                <a:ea typeface="ＭＳ Ｐゴシック" pitchFamily="34" charset="-128"/>
              </a:rPr>
            </a:br>
            <a:r>
              <a:rPr lang="tr-TR" sz="2800" b="1" u="sng" smtClean="0">
                <a:solidFill>
                  <a:srgbClr val="FF0000"/>
                </a:solidFill>
                <a:ea typeface="ＭＳ Ｐゴシック" pitchFamily="34" charset="-128"/>
              </a:rPr>
              <a:t> KARŞILAŞABİLECEKLERİ  ÖZEL DURUMLAR</a:t>
            </a:r>
            <a:endParaRPr lang="tr-TR" sz="2800" u="sng" smtClean="0">
              <a:solidFill>
                <a:srgbClr val="FF0000"/>
              </a:solidFill>
              <a:ea typeface="ＭＳ Ｐゴシック" pitchFamily="34" charset="-128"/>
            </a:endParaRPr>
          </a:p>
        </p:txBody>
      </p:sp>
      <p:sp>
        <p:nvSpPr>
          <p:cNvPr id="181251" name="4 Slayt Numarası Yer Tutucusu"/>
          <p:cNvSpPr>
            <a:spLocks noGrp="1"/>
          </p:cNvSpPr>
          <p:nvPr>
            <p:ph type="sldNum" sz="quarter" idx="12"/>
          </p:nvPr>
        </p:nvSpPr>
        <p:spPr bwMode="auto">
          <a:xfrm>
            <a:off x="7956550" y="6480175"/>
            <a:ext cx="719138"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7D42E89-0D54-4AA5-AAAF-425BA4EABD04}" type="slidenum">
              <a:rPr lang="tr-TR">
                <a:cs typeface="Arial" charset="0"/>
              </a:rPr>
              <a:pPr fontAlgn="base">
                <a:spcBef>
                  <a:spcPct val="0"/>
                </a:spcBef>
                <a:spcAft>
                  <a:spcPct val="0"/>
                </a:spcAft>
              </a:pPr>
              <a:t>80</a:t>
            </a:fld>
            <a:endParaRPr lang="tr-TR">
              <a:cs typeface="Arial" charset="0"/>
            </a:endParaRPr>
          </a:p>
        </p:txBody>
      </p:sp>
      <p:sp>
        <p:nvSpPr>
          <p:cNvPr id="181252"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0555B8-1812-4ECF-A07F-B83477537888}"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2 İçerik Yer Tutucusu"/>
          <p:cNvSpPr>
            <a:spLocks noGrp="1"/>
          </p:cNvSpPr>
          <p:nvPr>
            <p:ph idx="1"/>
          </p:nvPr>
        </p:nvSpPr>
        <p:spPr>
          <a:xfrm>
            <a:off x="457200" y="1485900"/>
            <a:ext cx="8147050" cy="4535488"/>
          </a:xfrm>
          <a:solidFill>
            <a:srgbClr val="FFFF00"/>
          </a:solidFill>
        </p:spPr>
        <p:txBody>
          <a:bodyPr/>
          <a:lstStyle/>
          <a:p>
            <a:pPr marL="457200" indent="-457200">
              <a:buFont typeface="Wingdings" pitchFamily="2" charset="2"/>
              <a:buChar char="Ø"/>
            </a:pPr>
            <a:r>
              <a:rPr lang="tr-TR" sz="2400" b="1" smtClean="0">
                <a:ea typeface="ＭＳ Ｐゴシック" pitchFamily="34" charset="-128"/>
              </a:rPr>
              <a:t>Adaylar bazı soruların </a:t>
            </a:r>
            <a:r>
              <a:rPr lang="tr-TR" sz="2400" b="1" smtClean="0">
                <a:solidFill>
                  <a:srgbClr val="FF0000"/>
                </a:solidFill>
                <a:ea typeface="ＭＳ Ｐゴシック" pitchFamily="34" charset="-128"/>
              </a:rPr>
              <a:t>yanlış</a:t>
            </a:r>
            <a:r>
              <a:rPr lang="tr-TR" sz="2400" b="1" smtClean="0">
                <a:ea typeface="ＭＳ Ｐゴシック" pitchFamily="34" charset="-128"/>
              </a:rPr>
              <a:t> olduğunu ya da doğru cevabının bulunmadığını ileri sürebilirler. </a:t>
            </a:r>
          </a:p>
          <a:p>
            <a:pPr marL="457200" indent="-457200">
              <a:buFont typeface="Wingdings" pitchFamily="2" charset="2"/>
              <a:buChar char="Ø"/>
            </a:pPr>
            <a:r>
              <a:rPr lang="tr-TR" sz="2400" b="1" smtClean="0">
                <a:ea typeface="ＭＳ Ｐゴシック" pitchFamily="34" charset="-128"/>
              </a:rPr>
              <a:t>Bu durumda Salon Başkanı,</a:t>
            </a:r>
          </a:p>
          <a:p>
            <a:pPr marL="457200" indent="-457200">
              <a:buFont typeface="Arial" charset="0"/>
              <a:buNone/>
            </a:pPr>
            <a:r>
              <a:rPr lang="tr-TR" sz="2400" b="1" smtClean="0">
                <a:ea typeface="ＭＳ Ｐゴシック" pitchFamily="34" charset="-128"/>
              </a:rPr>
              <a:t> "</a:t>
            </a:r>
            <a:r>
              <a:rPr lang="tr-TR" sz="2400" b="1" i="1" u="sng" smtClean="0">
                <a:solidFill>
                  <a:srgbClr val="FF0000"/>
                </a:solidFill>
                <a:ea typeface="ＭＳ Ｐゴシック" pitchFamily="34" charset="-128"/>
              </a:rPr>
              <a:t>Yanlışlık olması çok zayıf bir olasılıktır. Olsa bile ÖSYM gerekeni yapar. Size düşen iş, her soruyu cevaplamaya çalışmak ve en doğru olduğunu kabul ettiğiniz cevabı işaretlemekten ibarettir</a:t>
            </a:r>
            <a:r>
              <a:rPr lang="tr-TR" sz="2400" b="1" smtClean="0">
                <a:ea typeface="ＭＳ Ｐゴシック" pitchFamily="34" charset="-128"/>
              </a:rPr>
              <a:t>”</a:t>
            </a:r>
          </a:p>
          <a:p>
            <a:pPr marL="457200" indent="-457200">
              <a:buFont typeface="Arial" charset="0"/>
              <a:buNone/>
            </a:pPr>
            <a:r>
              <a:rPr lang="tr-TR" sz="2400" b="1" smtClean="0">
                <a:ea typeface="ＭＳ Ｐゴシック" pitchFamily="34" charset="-128"/>
              </a:rPr>
              <a:t>Diyecektir. </a:t>
            </a:r>
          </a:p>
          <a:p>
            <a:pPr marL="457200" indent="-457200">
              <a:buFont typeface="Wingdings" pitchFamily="2" charset="2"/>
              <a:buChar char="Ø"/>
            </a:pPr>
            <a:r>
              <a:rPr lang="tr-TR" sz="2400" b="1" smtClean="0">
                <a:ea typeface="ＭＳ Ｐゴシック" pitchFamily="34" charset="-128"/>
              </a:rPr>
              <a:t>Soruyu okuyup adayların ileri sürdükleri iddiaların doğru olup olmadığını araştırma ve </a:t>
            </a:r>
            <a:r>
              <a:rPr lang="tr-TR" sz="2400" b="1" smtClean="0">
                <a:solidFill>
                  <a:srgbClr val="FF0000"/>
                </a:solidFill>
                <a:ea typeface="ＭＳ Ｐゴシック" pitchFamily="34" charset="-128"/>
              </a:rPr>
              <a:t>soruyu kendinize </a:t>
            </a:r>
            <a:r>
              <a:rPr lang="tr-TR" sz="2400" b="1" smtClean="0">
                <a:ea typeface="ＭＳ Ｐゴシック" pitchFamily="34" charset="-128"/>
              </a:rPr>
              <a:t>göre </a:t>
            </a:r>
            <a:r>
              <a:rPr lang="tr-TR" sz="2400" b="1" smtClean="0">
                <a:solidFill>
                  <a:srgbClr val="FF0000"/>
                </a:solidFill>
                <a:ea typeface="ＭＳ Ｐゴシック" pitchFamily="34" charset="-128"/>
              </a:rPr>
              <a:t>yorumlayıp</a:t>
            </a:r>
            <a:r>
              <a:rPr lang="tr-TR" sz="2400" b="1" smtClean="0">
                <a:ea typeface="ＭＳ Ｐゴシック" pitchFamily="34" charset="-128"/>
              </a:rPr>
              <a:t> </a:t>
            </a:r>
            <a:r>
              <a:rPr lang="tr-TR" sz="2400" b="1" u="sng" smtClean="0">
                <a:ea typeface="ＭＳ Ｐゴシック" pitchFamily="34" charset="-128"/>
              </a:rPr>
              <a:t>karar</a:t>
            </a:r>
            <a:r>
              <a:rPr lang="tr-TR" sz="2400" b="1" smtClean="0">
                <a:ea typeface="ＭＳ Ｐゴシック" pitchFamily="34" charset="-128"/>
              </a:rPr>
              <a:t> verme yoluna gidilmemelidir.</a:t>
            </a:r>
          </a:p>
        </p:txBody>
      </p:sp>
      <p:sp>
        <p:nvSpPr>
          <p:cNvPr id="182274" name="1 Başlık"/>
          <p:cNvSpPr>
            <a:spLocks noGrp="1"/>
          </p:cNvSpPr>
          <p:nvPr>
            <p:ph type="title"/>
          </p:nvPr>
        </p:nvSpPr>
        <p:spPr>
          <a:xfrm>
            <a:off x="2124075" y="198438"/>
            <a:ext cx="6661150" cy="1143000"/>
          </a:xfrm>
        </p:spPr>
        <p:txBody>
          <a:bodyPr anchor="t"/>
          <a:lstStyle/>
          <a:p>
            <a:pPr algn="r"/>
            <a:r>
              <a:rPr lang="tr-TR" sz="2800" b="1" u="sng" smtClean="0">
                <a:solidFill>
                  <a:srgbClr val="FF0000"/>
                </a:solidFill>
                <a:ea typeface="ＭＳ Ｐゴシック" pitchFamily="34" charset="-128"/>
              </a:rPr>
              <a:t>SALON GÖREVLİLERİNİN </a:t>
            </a:r>
            <a:br>
              <a:rPr lang="tr-TR" sz="2800" b="1" u="sng" smtClean="0">
                <a:solidFill>
                  <a:srgbClr val="FF0000"/>
                </a:solidFill>
                <a:ea typeface="ＭＳ Ｐゴシック" pitchFamily="34" charset="-128"/>
              </a:rPr>
            </a:br>
            <a:r>
              <a:rPr lang="tr-TR" sz="2800" b="1" u="sng" smtClean="0">
                <a:solidFill>
                  <a:srgbClr val="FF0000"/>
                </a:solidFill>
                <a:ea typeface="ＭＳ Ｐゴシック" pitchFamily="34" charset="-128"/>
              </a:rPr>
              <a:t> KARŞILAŞABİLECEKLERİ  ÖZEL DURUMLAR</a:t>
            </a:r>
            <a:endParaRPr lang="tr-TR" sz="2800" u="sng" smtClean="0">
              <a:solidFill>
                <a:srgbClr val="FF0000"/>
              </a:solidFill>
              <a:ea typeface="ＭＳ Ｐゴシック" pitchFamily="34" charset="-128"/>
            </a:endParaRPr>
          </a:p>
        </p:txBody>
      </p:sp>
      <p:sp>
        <p:nvSpPr>
          <p:cNvPr id="182275" name="4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B27D21F-109C-4CAF-9195-282F5DF1B1DE}" type="slidenum">
              <a:rPr lang="tr-TR">
                <a:cs typeface="Arial" charset="0"/>
              </a:rPr>
              <a:pPr fontAlgn="base">
                <a:spcBef>
                  <a:spcPct val="0"/>
                </a:spcBef>
                <a:spcAft>
                  <a:spcPct val="0"/>
                </a:spcAft>
              </a:pPr>
              <a:t>81</a:t>
            </a:fld>
            <a:endParaRPr lang="tr-TR">
              <a:cs typeface="Arial" charset="0"/>
            </a:endParaRPr>
          </a:p>
        </p:txBody>
      </p:sp>
      <p:sp>
        <p:nvSpPr>
          <p:cNvPr id="182276" name="5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164235-C99E-40C7-84D4-33531B230D46}"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345" name="8 Grup"/>
          <p:cNvGrpSpPr>
            <a:grpSpLocks/>
          </p:cNvGrpSpPr>
          <p:nvPr/>
        </p:nvGrpSpPr>
        <p:grpSpPr bwMode="auto">
          <a:xfrm>
            <a:off x="592138" y="549275"/>
            <a:ext cx="8091487" cy="5241925"/>
            <a:chOff x="-17062" y="180975"/>
            <a:chExt cx="9175149" cy="5610286"/>
          </a:xfrm>
        </p:grpSpPr>
        <p:sp>
          <p:nvSpPr>
            <p:cNvPr id="185348" name="10 Dikdörtgen"/>
            <p:cNvSpPr>
              <a:spLocks noChangeArrowheads="1"/>
            </p:cNvSpPr>
            <p:nvPr/>
          </p:nvSpPr>
          <p:spPr bwMode="auto">
            <a:xfrm>
              <a:off x="4140200" y="180975"/>
              <a:ext cx="4792663" cy="523226"/>
            </a:xfrm>
            <a:prstGeom prst="rect">
              <a:avLst/>
            </a:prstGeom>
            <a:noFill/>
            <a:ln w="9525">
              <a:noFill/>
              <a:miter lim="800000"/>
              <a:headEnd/>
              <a:tailEnd/>
            </a:ln>
          </p:spPr>
          <p:txBody>
            <a:bodyPr>
              <a:spAutoFit/>
            </a:bodyPr>
            <a:lstStyle/>
            <a:p>
              <a:pPr algn="r"/>
              <a:r>
                <a:rPr lang="tr-TR" sz="2800" b="1" u="sng">
                  <a:solidFill>
                    <a:srgbClr val="FF0000"/>
                  </a:solidFill>
                  <a:latin typeface="Calibri" pitchFamily="34" charset="0"/>
                </a:rPr>
                <a:t>İLETİŞİM</a:t>
              </a:r>
              <a:endParaRPr lang="tr-TR" sz="2800" u="sng">
                <a:solidFill>
                  <a:srgbClr val="FF0000"/>
                </a:solidFill>
                <a:latin typeface="Calibri" pitchFamily="34" charset="0"/>
              </a:endParaRPr>
            </a:p>
          </p:txBody>
        </p:sp>
        <p:sp>
          <p:nvSpPr>
            <p:cNvPr id="8" name="10 Dikdörtgen"/>
            <p:cNvSpPr>
              <a:spLocks noChangeArrowheads="1"/>
            </p:cNvSpPr>
            <p:nvPr/>
          </p:nvSpPr>
          <p:spPr bwMode="auto">
            <a:xfrm>
              <a:off x="611175" y="1412792"/>
              <a:ext cx="7922275" cy="3139857"/>
            </a:xfrm>
            <a:prstGeom prst="rect">
              <a:avLst/>
            </a:prstGeom>
            <a:noFill/>
            <a:ln>
              <a:noFill/>
            </a:ln>
            <a:extLst/>
          </p:spPr>
          <p:txBody>
            <a:bodyPr>
              <a:spAutoFit/>
            </a:bodyPr>
            <a:lstStyle/>
            <a:p>
              <a:pPr algn="ctr" fontAlgn="auto">
                <a:spcBef>
                  <a:spcPts val="0"/>
                </a:spcBef>
                <a:spcAft>
                  <a:spcPts val="0"/>
                </a:spcAft>
                <a:defRPr/>
              </a:pPr>
              <a:r>
                <a:rPr lang="tr-TR" sz="6600" dirty="0">
                  <a:solidFill>
                    <a:srgbClr val="FF0000"/>
                  </a:solidFill>
                  <a:latin typeface="+mj-lt"/>
                  <a:cs typeface="+mn-cs"/>
                </a:rPr>
                <a:t>  </a:t>
              </a:r>
              <a:r>
                <a:rPr lang="tr-TR" sz="5400" b="1" dirty="0">
                  <a:solidFill>
                    <a:srgbClr val="FF0000"/>
                  </a:solidFill>
                  <a:latin typeface="+mj-lt"/>
                  <a:cs typeface="+mn-cs"/>
                </a:rPr>
                <a:t>444 ÖSYM</a:t>
              </a:r>
            </a:p>
            <a:p>
              <a:pPr algn="ctr" fontAlgn="auto">
                <a:spcBef>
                  <a:spcPts val="0"/>
                </a:spcBef>
                <a:spcAft>
                  <a:spcPts val="0"/>
                </a:spcAft>
                <a:defRPr/>
              </a:pPr>
              <a:r>
                <a:rPr lang="tr-TR" sz="5400" b="1" dirty="0">
                  <a:solidFill>
                    <a:srgbClr val="FF0000"/>
                  </a:solidFill>
                  <a:latin typeface="+mj-lt"/>
                  <a:cs typeface="+mn-cs"/>
                </a:rPr>
                <a:t>444 6796</a:t>
              </a:r>
            </a:p>
            <a:p>
              <a:pPr algn="ctr" fontAlgn="auto">
                <a:spcBef>
                  <a:spcPts val="0"/>
                </a:spcBef>
                <a:spcAft>
                  <a:spcPts val="0"/>
                </a:spcAft>
                <a:defRPr/>
              </a:pPr>
              <a:endParaRPr lang="tr-TR" sz="6600" dirty="0">
                <a:solidFill>
                  <a:srgbClr val="FF0000"/>
                </a:solidFill>
                <a:latin typeface="+mj-lt"/>
                <a:cs typeface="+mn-cs"/>
              </a:endParaRPr>
            </a:p>
          </p:txBody>
        </p:sp>
        <p:pic>
          <p:nvPicPr>
            <p:cNvPr id="185350" name="Resim 1"/>
            <p:cNvPicPr>
              <a:picLocks noChangeAspect="1"/>
            </p:cNvPicPr>
            <p:nvPr/>
          </p:nvPicPr>
          <p:blipFill>
            <a:blip r:embed="rId2"/>
            <a:srcRect/>
            <a:stretch>
              <a:fillRect/>
            </a:stretch>
          </p:blipFill>
          <p:spPr bwMode="auto">
            <a:xfrm>
              <a:off x="-17062" y="1318491"/>
              <a:ext cx="2236788" cy="1987550"/>
            </a:xfrm>
            <a:prstGeom prst="rect">
              <a:avLst/>
            </a:prstGeom>
            <a:noFill/>
            <a:ln w="9525">
              <a:noFill/>
              <a:miter lim="800000"/>
              <a:headEnd/>
              <a:tailEnd/>
            </a:ln>
          </p:spPr>
        </p:pic>
        <p:pic>
          <p:nvPicPr>
            <p:cNvPr id="185351" name="Resim 2"/>
            <p:cNvPicPr>
              <a:picLocks noChangeAspect="1"/>
            </p:cNvPicPr>
            <p:nvPr/>
          </p:nvPicPr>
          <p:blipFill>
            <a:blip r:embed="rId3"/>
            <a:srcRect/>
            <a:stretch>
              <a:fillRect/>
            </a:stretch>
          </p:blipFill>
          <p:spPr bwMode="auto">
            <a:xfrm>
              <a:off x="6814225" y="1625942"/>
              <a:ext cx="2343862" cy="1875388"/>
            </a:xfrm>
            <a:prstGeom prst="rect">
              <a:avLst/>
            </a:prstGeom>
            <a:noFill/>
            <a:ln w="9525">
              <a:noFill/>
              <a:miter lim="800000"/>
              <a:headEnd/>
              <a:tailEnd/>
            </a:ln>
          </p:spPr>
        </p:pic>
        <p:sp>
          <p:nvSpPr>
            <p:cNvPr id="185352" name="10 Dikdörtgen"/>
            <p:cNvSpPr>
              <a:spLocks noChangeArrowheads="1"/>
            </p:cNvSpPr>
            <p:nvPr/>
          </p:nvSpPr>
          <p:spPr bwMode="auto">
            <a:xfrm>
              <a:off x="1735703" y="4625800"/>
              <a:ext cx="6840759" cy="988102"/>
            </a:xfrm>
            <a:prstGeom prst="rect">
              <a:avLst/>
            </a:prstGeom>
            <a:noFill/>
            <a:ln w="9525">
              <a:noFill/>
              <a:miter lim="800000"/>
              <a:headEnd/>
              <a:tailEnd/>
            </a:ln>
          </p:spPr>
          <p:txBody>
            <a:bodyPr>
              <a:spAutoFit/>
            </a:bodyPr>
            <a:lstStyle/>
            <a:p>
              <a:pPr algn="ctr"/>
              <a:r>
                <a:rPr lang="tr-TR" sz="5400" b="1" i="1">
                  <a:latin typeface="Calibri" pitchFamily="34" charset="0"/>
                  <a:hlinkClick r:id="rId4"/>
                </a:rPr>
                <a:t>www.osym.gov.tr</a:t>
              </a:r>
              <a:endParaRPr lang="tr-TR" sz="5400" b="1" i="1">
                <a:latin typeface="Calibri" pitchFamily="34" charset="0"/>
              </a:endParaRPr>
            </a:p>
          </p:txBody>
        </p:sp>
        <p:pic>
          <p:nvPicPr>
            <p:cNvPr id="185353" name="Resim 1"/>
            <p:cNvPicPr>
              <a:picLocks noChangeAspect="1"/>
            </p:cNvPicPr>
            <p:nvPr/>
          </p:nvPicPr>
          <p:blipFill>
            <a:blip r:embed="rId5"/>
            <a:srcRect/>
            <a:stretch>
              <a:fillRect/>
            </a:stretch>
          </p:blipFill>
          <p:spPr bwMode="auto">
            <a:xfrm>
              <a:off x="278976" y="4306404"/>
              <a:ext cx="1855776" cy="1484857"/>
            </a:xfrm>
            <a:prstGeom prst="rect">
              <a:avLst/>
            </a:prstGeom>
            <a:noFill/>
            <a:ln w="9525">
              <a:noFill/>
              <a:miter lim="800000"/>
              <a:headEnd/>
              <a:tailEnd/>
            </a:ln>
          </p:spPr>
        </p:pic>
      </p:grpSp>
      <p:sp>
        <p:nvSpPr>
          <p:cNvPr id="185346" name="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8BD7C2-6370-462F-A006-66B3AB5189C2}" type="datetime1">
              <a:rPr lang="tr-TR">
                <a:cs typeface="Arial" charset="0"/>
              </a:rPr>
              <a:pPr fontAlgn="base">
                <a:spcBef>
                  <a:spcPct val="0"/>
                </a:spcBef>
                <a:spcAft>
                  <a:spcPct val="0"/>
                </a:spcAft>
              </a:pPr>
              <a:t>11.06.2013</a:t>
            </a:fld>
            <a:endParaRPr lang="tr-TR">
              <a:cs typeface="Arial" charset="0"/>
            </a:endParaRPr>
          </a:p>
        </p:txBody>
      </p:sp>
      <p:sp>
        <p:nvSpPr>
          <p:cNvPr id="185347" name="9 Slayt Numarası Yer Tutucusu"/>
          <p:cNvSpPr>
            <a:spLocks noGrp="1"/>
          </p:cNvSpPr>
          <p:nvPr>
            <p:ph type="sldNum" sz="quarter" idx="11"/>
          </p:nvPr>
        </p:nvSpPr>
        <p:spPr bwMode="auto">
          <a:xfrm>
            <a:off x="7885113" y="6480175"/>
            <a:ext cx="790575" cy="377825"/>
          </a:xfrm>
          <a:noFill/>
          <a:ln>
            <a:miter lim="800000"/>
            <a:headEnd/>
            <a:tailEnd/>
          </a:ln>
        </p:spPr>
        <p:txBody>
          <a:bodyPr wrap="square" numCol="1" anchorCtr="0" compatLnSpc="1">
            <a:prstTxWarp prst="textNoShape">
              <a:avLst/>
            </a:prstTxWarp>
          </a:bodyPr>
          <a:lstStyle/>
          <a:p>
            <a:pPr fontAlgn="base">
              <a:spcBef>
                <a:spcPct val="0"/>
              </a:spcBef>
              <a:spcAft>
                <a:spcPct val="0"/>
              </a:spcAft>
            </a:pPr>
            <a:fld id="{BA1F3644-2E45-49A0-AB1E-93FD7758FD09}" type="slidenum">
              <a:rPr lang="tr-TR">
                <a:cs typeface="Arial" charset="0"/>
              </a:rPr>
              <a:pPr fontAlgn="base">
                <a:spcBef>
                  <a:spcPct val="0"/>
                </a:spcBef>
                <a:spcAft>
                  <a:spcPct val="0"/>
                </a:spcAft>
              </a:pPr>
              <a:t>82</a:t>
            </a:fld>
            <a:endParaRPr lang="tr-TR">
              <a:cs typeface="Arial" charset="0"/>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2 İçerik Yer Tutucusu"/>
          <p:cNvSpPr>
            <a:spLocks noGrp="1"/>
          </p:cNvSpPr>
          <p:nvPr>
            <p:ph idx="1"/>
          </p:nvPr>
        </p:nvSpPr>
        <p:spPr>
          <a:xfrm>
            <a:off x="395288" y="1196975"/>
            <a:ext cx="8172450" cy="1655763"/>
          </a:xfrm>
        </p:spPr>
        <p:txBody>
          <a:bodyPr/>
          <a:lstStyle/>
          <a:p>
            <a:pPr algn="just">
              <a:buFont typeface="Wingdings" pitchFamily="2" charset="2"/>
              <a:buChar char="Ø"/>
            </a:pPr>
            <a:endParaRPr lang="tr-TR" sz="2400" b="1" smtClean="0">
              <a:ea typeface="ＭＳ Ｐゴシック" pitchFamily="34" charset="-128"/>
            </a:endParaRPr>
          </a:p>
          <a:p>
            <a:pPr>
              <a:buFont typeface="Wingdings" pitchFamily="2" charset="2"/>
              <a:buChar char="Ø"/>
            </a:pPr>
            <a:endParaRPr lang="tr-TR" sz="2400" b="1" smtClean="0">
              <a:ea typeface="ＭＳ Ｐゴシック" pitchFamily="34" charset="-128"/>
            </a:endParaRPr>
          </a:p>
        </p:txBody>
      </p:sp>
      <p:sp>
        <p:nvSpPr>
          <p:cNvPr id="6" name="1 Başlık"/>
          <p:cNvSpPr>
            <a:spLocks noGrp="1"/>
          </p:cNvSpPr>
          <p:nvPr>
            <p:ph type="title"/>
          </p:nvPr>
        </p:nvSpPr>
        <p:spPr>
          <a:xfrm>
            <a:off x="1908175" y="287338"/>
            <a:ext cx="6877050" cy="909637"/>
          </a:xfrm>
          <a:extLst/>
        </p:spPr>
        <p:txBody>
          <a:bodyPr rtlCol="0" anchor="t">
            <a:noAutofit/>
          </a:bodyPr>
          <a:lstStyle/>
          <a:p>
            <a:pPr algn="r" fontAlgn="auto">
              <a:spcAft>
                <a:spcPts val="0"/>
              </a:spcAft>
              <a:defRPr/>
            </a:pPr>
            <a:r>
              <a:rPr lang="tr-TR" sz="2800" b="1" u="sng" dirty="0" smtClean="0">
                <a:solidFill>
                  <a:srgbClr val="FF0000"/>
                </a:solidFill>
                <a:latin typeface="+mn-lt"/>
                <a:ea typeface="ＭＳ Ｐゴシック" pitchFamily="34" charset="-128"/>
              </a:rPr>
              <a:t>SALON BAŞKANI GÖREV VE YETKİLERİ</a:t>
            </a:r>
            <a:br>
              <a:rPr lang="tr-TR" sz="2800" b="1" u="sng" dirty="0" smtClean="0">
                <a:solidFill>
                  <a:srgbClr val="FF0000"/>
                </a:solidFill>
                <a:latin typeface="+mn-lt"/>
                <a:ea typeface="ＭＳ Ｐゴシック" pitchFamily="34" charset="-128"/>
              </a:rPr>
            </a:br>
            <a:r>
              <a:rPr lang="tr-TR" sz="2800" b="1" u="sng" dirty="0" smtClean="0">
                <a:solidFill>
                  <a:srgbClr val="FF0000"/>
                </a:solidFill>
                <a:latin typeface="+mn-lt"/>
                <a:ea typeface="ＭＳ Ｐゴシック" pitchFamily="34" charset="-128"/>
              </a:rPr>
              <a:t>YENİ KAREKOD UYGULAMASI</a:t>
            </a:r>
          </a:p>
        </p:txBody>
      </p:sp>
      <p:pic>
        <p:nvPicPr>
          <p:cNvPr id="48131" name="Picture 5" descr="C:\Users\mehmetali.yildiz\AppData\Local\Microsoft\Windows\Temporary Internet Files\Content.Outlook\P8XP68T1\once.jpg"/>
          <p:cNvPicPr>
            <a:picLocks noChangeAspect="1" noChangeArrowheads="1"/>
          </p:cNvPicPr>
          <p:nvPr/>
        </p:nvPicPr>
        <p:blipFill>
          <a:blip r:embed="rId2"/>
          <a:srcRect/>
          <a:stretch>
            <a:fillRect/>
          </a:stretch>
        </p:blipFill>
        <p:spPr bwMode="auto">
          <a:xfrm>
            <a:off x="684213" y="1989138"/>
            <a:ext cx="7920037" cy="3819525"/>
          </a:xfrm>
          <a:prstGeom prst="rect">
            <a:avLst/>
          </a:prstGeom>
          <a:noFill/>
          <a:ln w="12700">
            <a:solidFill>
              <a:srgbClr val="FF0000"/>
            </a:solidFill>
            <a:miter lim="800000"/>
            <a:headEnd/>
            <a:tailEnd/>
          </a:ln>
        </p:spPr>
      </p:pic>
      <p:sp>
        <p:nvSpPr>
          <p:cNvPr id="2" name="Metin kutusu 1"/>
          <p:cNvSpPr txBox="1"/>
          <p:nvPr/>
        </p:nvSpPr>
        <p:spPr>
          <a:xfrm>
            <a:off x="1258888" y="1268413"/>
            <a:ext cx="3168650" cy="523875"/>
          </a:xfrm>
          <a:prstGeom prst="rect">
            <a:avLst/>
          </a:prstGeom>
          <a:noFill/>
        </p:spPr>
        <p:txBody>
          <a:bodyPr>
            <a:spAutoFit/>
          </a:bodyPr>
          <a:lstStyle/>
          <a:p>
            <a:pPr fontAlgn="auto">
              <a:spcBef>
                <a:spcPts val="0"/>
              </a:spcBef>
              <a:spcAft>
                <a:spcPts val="0"/>
              </a:spcAft>
              <a:defRPr/>
            </a:pPr>
            <a:r>
              <a:rPr lang="tr-TR" sz="2800" b="1" u="sng" dirty="0">
                <a:solidFill>
                  <a:srgbClr val="FF0000"/>
                </a:solidFill>
                <a:effectLst>
                  <a:outerShdw blurRad="38100" dist="38100" dir="2700000" algn="tl">
                    <a:srgbClr val="000000">
                      <a:alpha val="43137"/>
                    </a:srgbClr>
                  </a:outerShdw>
                </a:effectLst>
                <a:latin typeface="+mn-lt"/>
                <a:cs typeface="+mn-cs"/>
              </a:rPr>
              <a:t>UYGULAMA ÖNCESİ</a:t>
            </a:r>
          </a:p>
        </p:txBody>
      </p:sp>
      <p:sp>
        <p:nvSpPr>
          <p:cNvPr id="48133" name="7 Slayt Numarası Yer Tutucusu"/>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37411F6-5D73-4541-AFDC-D12F18D5CE4B}" type="slidenum">
              <a:rPr lang="tr-TR">
                <a:cs typeface="Arial" charset="0"/>
              </a:rPr>
              <a:pPr fontAlgn="base">
                <a:spcBef>
                  <a:spcPct val="0"/>
                </a:spcBef>
                <a:spcAft>
                  <a:spcPct val="0"/>
                </a:spcAft>
              </a:pPr>
              <a:t>9</a:t>
            </a:fld>
            <a:endParaRPr lang="tr-TR">
              <a:cs typeface="Arial" charset="0"/>
            </a:endParaRPr>
          </a:p>
        </p:txBody>
      </p:sp>
      <p:sp>
        <p:nvSpPr>
          <p:cNvPr id="48134" name="8 Veri Yer Tutucusu"/>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C6A36BF-5A0A-4A60-971D-ADF79D49B9A6}" type="datetime1">
              <a:rPr lang="tr-TR">
                <a:cs typeface="Arial" charset="0"/>
              </a:rPr>
              <a:pPr fontAlgn="base">
                <a:spcBef>
                  <a:spcPct val="0"/>
                </a:spcBef>
                <a:spcAft>
                  <a:spcPct val="0"/>
                </a:spcAft>
              </a:pPr>
              <a:t>11.06.2013</a:t>
            </a:fld>
            <a:endParaRPr lang="tr-TR">
              <a:cs typeface="Arial" charset="0"/>
            </a:endParaRP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6981</TotalTime>
  <Words>4746</Words>
  <Application>Microsoft Office PowerPoint</Application>
  <PresentationFormat>Ekran Gösterisi (4:3)</PresentationFormat>
  <Paragraphs>785</Paragraphs>
  <Slides>82</Slides>
  <Notes>2</Notes>
  <HiddenSlides>0</HiddenSlides>
  <MMClips>0</MMClips>
  <ScaleCrop>false</ScaleCrop>
  <HeadingPairs>
    <vt:vector size="6" baseType="variant">
      <vt:variant>
        <vt:lpstr>Kullanılan Yazı Tipleri</vt:lpstr>
      </vt:variant>
      <vt:variant>
        <vt:i4>5</vt:i4>
      </vt:variant>
      <vt:variant>
        <vt:lpstr>Tasarım Şablonu</vt:lpstr>
      </vt:variant>
      <vt:variant>
        <vt:i4>10</vt:i4>
      </vt:variant>
      <vt:variant>
        <vt:lpstr>Slayt Başlıkları</vt:lpstr>
      </vt:variant>
      <vt:variant>
        <vt:i4>82</vt:i4>
      </vt:variant>
    </vt:vector>
  </HeadingPairs>
  <TitlesOfParts>
    <vt:vector size="97" baseType="lpstr">
      <vt:lpstr>Calibri</vt:lpstr>
      <vt:lpstr>Arial</vt:lpstr>
      <vt:lpstr>ＭＳ Ｐゴシック</vt:lpstr>
      <vt:lpstr>Times New Roman</vt:lpstr>
      <vt:lpstr>Wingdings</vt:lpstr>
      <vt:lpstr>Ofis Teması</vt:lpstr>
      <vt:lpstr>Ofis Teması</vt:lpstr>
      <vt:lpstr>Ofis Teması</vt:lpstr>
      <vt:lpstr>Ofis Teması</vt:lpstr>
      <vt:lpstr>Ofis Teması</vt:lpstr>
      <vt:lpstr>Ofis Teması</vt:lpstr>
      <vt:lpstr>Ofis Teması</vt:lpstr>
      <vt:lpstr>Ofis Teması</vt:lpstr>
      <vt:lpstr>Ofis Teması</vt:lpstr>
      <vt:lpstr>Ofis Teması</vt:lpstr>
      <vt:lpstr>SINAV UYGULAMA YÖNERGESİ</vt:lpstr>
      <vt:lpstr>BİNA YÖNETİCİSİ  GÖREV VE YETKİLERİ </vt:lpstr>
      <vt:lpstr>SALON BAŞKANI GÖREV VE YETKİLERİ</vt:lpstr>
      <vt:lpstr>SALON BAŞKANI GÖREV VE YETKİLERİ</vt:lpstr>
      <vt:lpstr>SALON BAŞKANI GÖREV VE YETKİLERİ</vt:lpstr>
      <vt:lpstr>SALON BAŞKANI GÖREV VE YETKİLERİ</vt:lpstr>
      <vt:lpstr>Slayt 7</vt:lpstr>
      <vt:lpstr>SALON BAŞKANI GÖREV VE YETKİLERİ YENİ KAREKOD UYGULAMASI</vt:lpstr>
      <vt:lpstr>SALON BAŞKANI GÖREV VE YETKİLERİ YENİ KAREKOD UYGULAMASI</vt:lpstr>
      <vt:lpstr>SALON BAŞKANI GÖREV VE YETKİLERİ YENİ KAREKOD UYGULAMASI</vt:lpstr>
      <vt:lpstr>GÖZETMEN/YEDEK GÖZETMEN  GÖREV VE YETKİLERİ</vt:lpstr>
      <vt:lpstr>GÖZETMEN/YEDEK GÖZETMEN GÖREV VE YETKİLERİ</vt:lpstr>
      <vt:lpstr>Slayt 13</vt:lpstr>
      <vt:lpstr>Slayt 14</vt:lpstr>
      <vt:lpstr>Slayt 15</vt:lpstr>
      <vt:lpstr>Slayt 16</vt:lpstr>
      <vt:lpstr>Slayt 17</vt:lpstr>
      <vt:lpstr>KİMLİK BELGESİ VE GÖREVLİ KARTI</vt:lpstr>
      <vt:lpstr>BİNA GİRİŞ GÜVENLİĞİ</vt:lpstr>
      <vt:lpstr>GÖREVLİLERİN SINAV BİNASINA GİRİŞLERİ</vt:lpstr>
      <vt:lpstr>Slayt 21</vt:lpstr>
      <vt:lpstr>Slayt 22</vt:lpstr>
      <vt:lpstr>Slayt 23</vt:lpstr>
      <vt:lpstr>Slayt 24</vt:lpstr>
      <vt:lpstr>Slayt 25</vt:lpstr>
      <vt:lpstr>Slayt 26</vt:lpstr>
      <vt:lpstr>Slayt 27</vt:lpstr>
      <vt:lpstr>Slayt 28</vt:lpstr>
      <vt:lpstr>Slayt 29</vt:lpstr>
      <vt:lpstr>Slayt 30</vt:lpstr>
      <vt:lpstr>SINAV SALONLARINDA VE  BİNALARDA YAPILACAK KONTROLLER</vt:lpstr>
      <vt:lpstr>SINAV SALONLARINDA VE  BİNALARDA YAPILACAK KONTROLLER</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2013-LYS SÜRECİ</vt:lpstr>
      <vt:lpstr>Slayt 46</vt:lpstr>
      <vt:lpstr>LYS-1 ve LYS-5, 16 HAZİRAN 2013 PAZAR</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SINAV GÖREVLİLERİNİN DİKKAT ETMESİ GEREKEN GENEL KURALLAR</vt:lpstr>
      <vt:lpstr>SINAV GÖREVLİLERİNİN DİKKAT ETMESİ  GEREKEN GENEL KURALLAR</vt:lpstr>
      <vt:lpstr>SINAV GÖREVLİLERİNİN DİKKAT ETMESİ GEREKEN GENEL KURALLAR</vt:lpstr>
      <vt:lpstr>SINAV GÖREVLİLERİNİN DİKKAT ETMESİ GEREKEN GENEL KURALLAR</vt:lpstr>
      <vt:lpstr>SINAV GÖREVLİLERİNİN DİKKAT ETMESİ  GEREKEN GENEL KURALLAR</vt:lpstr>
      <vt:lpstr>SALON GÖREVLİLERİNİN   KARŞILAŞABİLECEKLERİ  ÖZEL DURUMLAR</vt:lpstr>
      <vt:lpstr>SALON GÖREVLİLERİNİN   KARŞILAŞABİLECEKLERİ  ÖZEL DURUMLAR</vt:lpstr>
      <vt:lpstr>SALON GÖREVLİLERİNİN   KARŞILAŞABİLECEKLERİ  ÖZEL DURUMLAR</vt:lpstr>
      <vt:lpstr>SALON GÖREVLİLERİNİN   KARŞILAŞABİLECEKLERİ  ÖZEL DURUMLAR</vt:lpstr>
      <vt:lpstr>Slayt 82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HP</dc:creator>
  <cp:lastModifiedBy>OSYMBmg</cp:lastModifiedBy>
  <cp:revision>355</cp:revision>
  <cp:lastPrinted>2013-06-10T11:33:45Z</cp:lastPrinted>
  <dcterms:created xsi:type="dcterms:W3CDTF">2013-04-16T09:24:08Z</dcterms:created>
  <dcterms:modified xsi:type="dcterms:W3CDTF">2013-06-11T14:08:15Z</dcterms:modified>
</cp:coreProperties>
</file>